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8" r:id="rId3"/>
    <p:sldMasterId id="2147483723" r:id="rId4"/>
    <p:sldMasterId id="2147483725" r:id="rId5"/>
  </p:sldMasterIdLst>
  <p:notesMasterIdLst>
    <p:notesMasterId r:id="rId68"/>
  </p:notesMasterIdLst>
  <p:sldIdLst>
    <p:sldId id="321" r:id="rId6"/>
    <p:sldId id="257" r:id="rId7"/>
    <p:sldId id="2145707315" r:id="rId8"/>
    <p:sldId id="2145707313" r:id="rId9"/>
    <p:sldId id="258" r:id="rId10"/>
    <p:sldId id="262" r:id="rId11"/>
    <p:sldId id="266" r:id="rId12"/>
    <p:sldId id="2145707241" r:id="rId13"/>
    <p:sldId id="301" r:id="rId14"/>
    <p:sldId id="302" r:id="rId15"/>
    <p:sldId id="2145707189" r:id="rId16"/>
    <p:sldId id="273" r:id="rId17"/>
    <p:sldId id="2145707276" r:id="rId18"/>
    <p:sldId id="274" r:id="rId19"/>
    <p:sldId id="2145707119" r:id="rId20"/>
    <p:sldId id="2145707240" r:id="rId21"/>
    <p:sldId id="2145707238" r:id="rId22"/>
    <p:sldId id="296" r:id="rId23"/>
    <p:sldId id="298" r:id="rId24"/>
    <p:sldId id="299" r:id="rId25"/>
    <p:sldId id="2145707299" r:id="rId26"/>
    <p:sldId id="2145707289" r:id="rId27"/>
    <p:sldId id="2145707304" r:id="rId28"/>
    <p:sldId id="2145707305" r:id="rId29"/>
    <p:sldId id="2145707287" r:id="rId30"/>
    <p:sldId id="2145707288" r:id="rId31"/>
    <p:sldId id="2145706812" r:id="rId32"/>
    <p:sldId id="2145707292" r:id="rId33"/>
    <p:sldId id="2145707293" r:id="rId34"/>
    <p:sldId id="2145707275" r:id="rId35"/>
    <p:sldId id="2145707297" r:id="rId36"/>
    <p:sldId id="2145707295" r:id="rId37"/>
    <p:sldId id="2145707294" r:id="rId38"/>
    <p:sldId id="286" r:id="rId39"/>
    <p:sldId id="2145707261" r:id="rId40"/>
    <p:sldId id="2145707263" r:id="rId41"/>
    <p:sldId id="2145707316" r:id="rId42"/>
    <p:sldId id="2145707319" r:id="rId43"/>
    <p:sldId id="2145707324" r:id="rId44"/>
    <p:sldId id="1470" r:id="rId45"/>
    <p:sldId id="2145707302" r:id="rId46"/>
    <p:sldId id="2145707277" r:id="rId47"/>
    <p:sldId id="2145707300" r:id="rId48"/>
    <p:sldId id="2145707318" r:id="rId49"/>
    <p:sldId id="2145707320" r:id="rId50"/>
    <p:sldId id="2145707279" r:id="rId51"/>
    <p:sldId id="2145707280" r:id="rId52"/>
    <p:sldId id="2145707306" r:id="rId53"/>
    <p:sldId id="2145707322" r:id="rId54"/>
    <p:sldId id="2145707321" r:id="rId55"/>
    <p:sldId id="2145707314" r:id="rId56"/>
    <p:sldId id="2145707307" r:id="rId57"/>
    <p:sldId id="2145707311" r:id="rId58"/>
    <p:sldId id="2145707251" r:id="rId59"/>
    <p:sldId id="2145707301" r:id="rId60"/>
    <p:sldId id="2145707271" r:id="rId61"/>
    <p:sldId id="2145707254" r:id="rId62"/>
    <p:sldId id="2145707268" r:id="rId63"/>
    <p:sldId id="2145707269" r:id="rId64"/>
    <p:sldId id="304" r:id="rId65"/>
    <p:sldId id="306" r:id="rId66"/>
    <p:sldId id="214570727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D000E-D01D-9C76-1083-57C51DB6CF1D}" name="McMillion, Laquita" initials="ML" userId="S::Laquita.McMillion@tea.texas.gov::8e92221f-39cc-41af-bcaf-cb6a08468f6c" providerId="AD"/>
  <p188:author id="{943F472C-0D74-F9DF-57D0-7E6C97DEC902}" name="Griffin, Rachel" initials="GR" userId="S::Rachel.Griffin@tea.texas.gov::fcae45bf-dcdb-4a43-a8cb-7f247a985ffc" providerId="AD"/>
  <p188:author id="{795D2A30-5BB9-36B3-1DE1-3F1A59FA63E5}" name="Cole, Julie" initials="CJ" userId="S::julie.cole@tea.texas.gov::79432375-7d93-47cc-87d8-3df231f8a59d" providerId="AD"/>
  <p188:author id="{961DB550-C5A1-E9DF-07BF-04C1E923298B}" name="Cavazos, Esmeralda" initials="CE" userId="S::esmeralda.cavazos@tea.texas.gov::a8123084-e289-4fb0-a260-dfc91aed3333" providerId="AD"/>
  <p188:author id="{2EA58485-BEBA-926B-04CD-DAA34A1E9676}" name="Lawver, Andrew" initials="LA" userId="S::Andrew.Lawver@tea.texas.gov::e10e2c02-84af-4952-9c88-8214d2812fe4" providerId="AD"/>
  <p188:author id="{1DF3B19A-6942-8107-4C70-97E9E36F2B52}" name="McMillion, Laquita" initials="ML" userId="S::laquita.mcmillion@tea.texas.gov::8e92221f-39cc-41af-bcaf-cb6a08468f6c" providerId="AD"/>
  <p188:author id="{1552F3A7-6322-C342-E142-D5D5233B21C8}" name="Rios, Jose" initials="RJ" userId="S::jose.rios@tea.texas.gov::963362a9-df82-4321-9f83-777059f41455" providerId="AD"/>
  <p188:author id="{FB4ACBE9-5F6B-F08A-A4EA-DBC63D811382}" name="Mayton, Karen" initials="MK" userId="S::karen.mayton@tea.texas.gov::a057eaa2-86dc-4f70-ae24-8b8794da14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5F38"/>
    <a:srgbClr val="0D6CB9"/>
    <a:srgbClr val="0D6C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ion, Laquita" userId="8e92221f-39cc-41af-bcaf-cb6a08468f6c" providerId="ADAL" clId="{B3BC3020-A97D-41B3-8B19-2E8E73AD8C64}"/>
    <pc:docChg chg="delSld">
      <pc:chgData name="McMillion, Laquita" userId="8e92221f-39cc-41af-bcaf-cb6a08468f6c" providerId="ADAL" clId="{B3BC3020-A97D-41B3-8B19-2E8E73AD8C64}" dt="2024-02-15T22:32:08.208" v="1" actId="47"/>
      <pc:docMkLst>
        <pc:docMk/>
      </pc:docMkLst>
      <pc:sldChg chg="del">
        <pc:chgData name="McMillion, Laquita" userId="8e92221f-39cc-41af-bcaf-cb6a08468f6c" providerId="ADAL" clId="{B3BC3020-A97D-41B3-8B19-2E8E73AD8C64}" dt="2024-02-15T22:32:02.437" v="0" actId="47"/>
        <pc:sldMkLst>
          <pc:docMk/>
          <pc:sldMk cId="3399460553" sldId="1330"/>
        </pc:sldMkLst>
      </pc:sldChg>
      <pc:sldChg chg="del">
        <pc:chgData name="McMillion, Laquita" userId="8e92221f-39cc-41af-bcaf-cb6a08468f6c" providerId="ADAL" clId="{B3BC3020-A97D-41B3-8B19-2E8E73AD8C64}" dt="2024-02-15T22:32:08.208" v="1" actId="47"/>
        <pc:sldMkLst>
          <pc:docMk/>
          <pc:sldMk cId="1161087716" sldId="21457072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solidFill>
                  <a:srgbClr val="0D6CB8"/>
                </a:solidFill>
              </a:rPr>
              <a:t>December EOC Administrations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Paper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Dec '22</c:v>
                </c:pt>
                <c:pt idx="1">
                  <c:v>Dec '23</c:v>
                </c:pt>
              </c:strCache>
            </c:strRef>
          </c:cat>
          <c:val>
            <c:numRef>
              <c:f>Sheet1!$B$2:$B$3</c:f>
              <c:numCache>
                <c:formatCode>General</c:formatCode>
                <c:ptCount val="2"/>
                <c:pt idx="0">
                  <c:v>837</c:v>
                </c:pt>
                <c:pt idx="1">
                  <c:v>784</c:v>
                </c:pt>
              </c:numCache>
            </c:numRef>
          </c:val>
          <c:extLst>
            <c:ext xmlns:c16="http://schemas.microsoft.com/office/drawing/2014/chart" uri="{C3380CC4-5D6E-409C-BE32-E72D297353CC}">
              <c16:uniqueId val="{00000000-5AC9-42AB-B5CF-106C318349BF}"/>
            </c:ext>
          </c:extLst>
        </c:ser>
        <c:ser>
          <c:idx val="1"/>
          <c:order val="1"/>
          <c:tx>
            <c:strRef>
              <c:f>Sheet1!$C$1</c:f>
              <c:strCache>
                <c:ptCount val="1"/>
                <c:pt idx="0">
                  <c:v>Online</c:v>
                </c:pt>
              </c:strCache>
            </c:strRef>
          </c:tx>
          <c:spPr>
            <a:solidFill>
              <a:srgbClr val="F05F38"/>
            </a:solidFill>
            <a:ln>
              <a:noFill/>
            </a:ln>
            <a:effectLst/>
          </c:spPr>
          <c:invertIfNegative val="0"/>
          <c:dLbls>
            <c:dLbl>
              <c:idx val="1"/>
              <c:tx>
                <c:rich>
                  <a:bodyPr/>
                  <a:lstStyle/>
                  <a:p>
                    <a:r>
                      <a:rPr lang="en-US"/>
                      <a:t>411,682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791-4CB9-90C8-AC493902CA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Dec '22</c:v>
                </c:pt>
                <c:pt idx="1">
                  <c:v>Dec '23</c:v>
                </c:pt>
              </c:strCache>
            </c:strRef>
          </c:cat>
          <c:val>
            <c:numRef>
              <c:f>Sheet1!$C$2:$C$3</c:f>
              <c:numCache>
                <c:formatCode>General</c:formatCode>
                <c:ptCount val="2"/>
                <c:pt idx="0" formatCode="#,##0">
                  <c:v>446679</c:v>
                </c:pt>
                <c:pt idx="1">
                  <c:v>411682</c:v>
                </c:pt>
              </c:numCache>
            </c:numRef>
          </c:val>
          <c:extLst>
            <c:ext xmlns:c16="http://schemas.microsoft.com/office/drawing/2014/chart" uri="{C3380CC4-5D6E-409C-BE32-E72D297353CC}">
              <c16:uniqueId val="{00000001-5AC9-42AB-B5CF-106C318349BF}"/>
            </c:ext>
          </c:extLst>
        </c:ser>
        <c:dLbls>
          <c:showLegendKey val="0"/>
          <c:showVal val="0"/>
          <c:showCatName val="0"/>
          <c:showSerName val="0"/>
          <c:showPercent val="0"/>
          <c:showBubbleSize val="0"/>
        </c:dLbls>
        <c:gapWidth val="100"/>
        <c:overlap val="-24"/>
        <c:axId val="950253392"/>
        <c:axId val="950253064"/>
      </c:barChart>
      <c:catAx>
        <c:axId val="9502533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50253064"/>
        <c:crosses val="autoZero"/>
        <c:auto val="1"/>
        <c:lblAlgn val="ctr"/>
        <c:lblOffset val="100"/>
        <c:noMultiLvlLbl val="0"/>
      </c:catAx>
      <c:valAx>
        <c:axId val="95025306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rgbClr val="0D6CB8"/>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5025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D6CB8"/>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4E023E-2BF3-4E63-8C5F-2E814B4D3AC2}"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731244F3-DF04-457C-AB30-F929ED7B267B}" type="pres">
      <dgm:prSet presAssocID="{E54E023E-2BF3-4E63-8C5F-2E814B4D3AC2}" presName="composite" presStyleCnt="0">
        <dgm:presLayoutVars>
          <dgm:chMax val="1"/>
          <dgm:dir/>
          <dgm:resizeHandles val="exact"/>
        </dgm:presLayoutVars>
      </dgm:prSet>
      <dgm:spPr/>
    </dgm:pt>
  </dgm:ptLst>
  <dgm:cxnLst>
    <dgm:cxn modelId="{9ED1A162-9CDA-4DB1-836A-173E628001AB}" type="presOf" srcId="{E54E023E-2BF3-4E63-8C5F-2E814B4D3AC2}" destId="{731244F3-DF04-457C-AB30-F929ED7B267B}" srcOrd="0"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4AB45-ED5B-4F5C-83FA-3F08FFE7FDF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FA3F8EB-6729-40C1-B4D9-B1E52C402C51}">
      <dgm:prSet phldrT="[Text]"/>
      <dgm:spPr/>
      <dgm:t>
        <a:bodyPr/>
        <a:lstStyle/>
        <a:p>
          <a:pPr>
            <a:lnSpc>
              <a:spcPct val="100000"/>
            </a:lnSpc>
          </a:pPr>
          <a:r>
            <a:rPr lang="en-US" b="0" i="0"/>
            <a:t>If a schoolwide emergency disrupts testing, ensuring student safety is the top priority. Students should leave their assessments where they are and follow the school’s emergency procedures. Testing staff should not instruct students to pause their assessments. Test administrators must caution their testing groups to avoid discussing the assessment. </a:t>
          </a:r>
          <a:endParaRPr lang="en-US"/>
        </a:p>
      </dgm:t>
    </dgm:pt>
    <dgm:pt modelId="{275EC4B2-652D-463B-B8BF-37D991455CCF}" type="parTrans" cxnId="{C1E77C29-903C-44B5-B4A9-22DA5ECE09ED}">
      <dgm:prSet/>
      <dgm:spPr/>
      <dgm:t>
        <a:bodyPr/>
        <a:lstStyle/>
        <a:p>
          <a:endParaRPr lang="en-US"/>
        </a:p>
      </dgm:t>
    </dgm:pt>
    <dgm:pt modelId="{5D954EA6-084E-4B5D-8F7A-8AA37AAFB31D}" type="sibTrans" cxnId="{C1E77C29-903C-44B5-B4A9-22DA5ECE09ED}">
      <dgm:prSet/>
      <dgm:spPr/>
      <dgm:t>
        <a:bodyPr/>
        <a:lstStyle/>
        <a:p>
          <a:endParaRPr lang="en-US"/>
        </a:p>
      </dgm:t>
    </dgm:pt>
    <dgm:pt modelId="{FBEE7777-BECE-448E-9850-6979F051AE09}">
      <dgm:prSet phldrT="[Text]"/>
      <dgm:spPr/>
      <dgm:t>
        <a:bodyPr/>
        <a:lstStyle/>
        <a:p>
          <a:pPr>
            <a:lnSpc>
              <a:spcPct val="100000"/>
            </a:lnSpc>
          </a:pPr>
          <a:r>
            <a:rPr lang="en-US" b="0" i="0"/>
            <a:t>Online assessments will automatically pause when the testing devices have been idle for 20 minutes. Once the emergency has been resolved, students should resume testing on the same day when possible.</a:t>
          </a:r>
          <a:endParaRPr lang="en-US"/>
        </a:p>
      </dgm:t>
    </dgm:pt>
    <dgm:pt modelId="{817AA3D1-3F12-42FE-B9EF-8FF419D974A9}" type="parTrans" cxnId="{D36CA177-10A4-47FC-A5EB-7190B4902B36}">
      <dgm:prSet/>
      <dgm:spPr/>
      <dgm:t>
        <a:bodyPr/>
        <a:lstStyle/>
        <a:p>
          <a:endParaRPr lang="en-US"/>
        </a:p>
      </dgm:t>
    </dgm:pt>
    <dgm:pt modelId="{53600E92-93A7-410B-98AF-3CADF40C7F00}" type="sibTrans" cxnId="{D36CA177-10A4-47FC-A5EB-7190B4902B36}">
      <dgm:prSet/>
      <dgm:spPr/>
      <dgm:t>
        <a:bodyPr/>
        <a:lstStyle/>
        <a:p>
          <a:endParaRPr lang="en-US"/>
        </a:p>
      </dgm:t>
    </dgm:pt>
    <dgm:pt modelId="{45C9A949-4DBC-415B-A947-0CFC462BAD09}">
      <dgm:prSet phldrT="[Text]"/>
      <dgm:spPr/>
      <dgm:t>
        <a:bodyPr/>
        <a:lstStyle/>
        <a:p>
          <a:pPr>
            <a:lnSpc>
              <a:spcPct val="100000"/>
            </a:lnSpc>
          </a:pPr>
          <a:r>
            <a:rPr lang="en-US" b="0" i="0"/>
            <a:t>If testing cannot be resumed on the same day, students’ test tickets should be collected. Students can then resume testing the following day using their original test tickets. If the test session has ended, a new session must be created. Students will resume the assessment from where they left off. Test questions previously responded to will be locked.</a:t>
          </a:r>
          <a:endParaRPr lang="en-US"/>
        </a:p>
      </dgm:t>
    </dgm:pt>
    <dgm:pt modelId="{12A04FF5-9462-4442-9AFC-BCD1C3302556}" type="parTrans" cxnId="{FF785973-B811-40D8-A92B-EC0FC77472D7}">
      <dgm:prSet/>
      <dgm:spPr/>
      <dgm:t>
        <a:bodyPr/>
        <a:lstStyle/>
        <a:p>
          <a:endParaRPr lang="en-US"/>
        </a:p>
      </dgm:t>
    </dgm:pt>
    <dgm:pt modelId="{D09086F6-F83C-45C4-94DD-B065ED511E0C}" type="sibTrans" cxnId="{FF785973-B811-40D8-A92B-EC0FC77472D7}">
      <dgm:prSet/>
      <dgm:spPr/>
      <dgm:t>
        <a:bodyPr/>
        <a:lstStyle/>
        <a:p>
          <a:endParaRPr lang="en-US"/>
        </a:p>
      </dgm:t>
    </dgm:pt>
    <dgm:pt modelId="{5AB03FB3-855B-46FC-A9D3-C4880861A852}" type="pres">
      <dgm:prSet presAssocID="{EB24AB45-ED5B-4F5C-83FA-3F08FFE7FDF4}" presName="root" presStyleCnt="0">
        <dgm:presLayoutVars>
          <dgm:dir/>
          <dgm:resizeHandles val="exact"/>
        </dgm:presLayoutVars>
      </dgm:prSet>
      <dgm:spPr/>
    </dgm:pt>
    <dgm:pt modelId="{C2B7C304-2E1C-4045-BC4A-E1CA6BBD16D8}" type="pres">
      <dgm:prSet presAssocID="{2FA3F8EB-6729-40C1-B4D9-B1E52C402C51}" presName="compNode" presStyleCnt="0"/>
      <dgm:spPr/>
    </dgm:pt>
    <dgm:pt modelId="{B40B0B54-FEA2-42DE-AE22-18945701C8B3}" type="pres">
      <dgm:prSet presAssocID="{2FA3F8EB-6729-40C1-B4D9-B1E52C402C51}" presName="bgRect" presStyleLbl="bgShp" presStyleIdx="0" presStyleCnt="3" custLinFactNeighborX="675" custLinFactNeighborY="-18392"/>
      <dgm:spPr/>
    </dgm:pt>
    <dgm:pt modelId="{952CA897-FB38-4D6A-88A9-95BDE895EF72}" type="pres">
      <dgm:prSet presAssocID="{2FA3F8EB-6729-40C1-B4D9-B1E52C402C5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with solid fill"/>
        </a:ext>
      </dgm:extLst>
    </dgm:pt>
    <dgm:pt modelId="{5776A0E3-E780-4350-AE44-F8B3DF9E291B}" type="pres">
      <dgm:prSet presAssocID="{2FA3F8EB-6729-40C1-B4D9-B1E52C402C51}" presName="spaceRect" presStyleCnt="0"/>
      <dgm:spPr/>
    </dgm:pt>
    <dgm:pt modelId="{D3E3C5BD-32AE-46E0-A510-0C0C394E3CA4}" type="pres">
      <dgm:prSet presAssocID="{2FA3F8EB-6729-40C1-B4D9-B1E52C402C51}" presName="parTx" presStyleLbl="revTx" presStyleIdx="0" presStyleCnt="3">
        <dgm:presLayoutVars>
          <dgm:chMax val="0"/>
          <dgm:chPref val="0"/>
        </dgm:presLayoutVars>
      </dgm:prSet>
      <dgm:spPr/>
    </dgm:pt>
    <dgm:pt modelId="{173AFFC2-3447-481F-9BA2-ED35B4124D14}" type="pres">
      <dgm:prSet presAssocID="{5D954EA6-084E-4B5D-8F7A-8AA37AAFB31D}" presName="sibTrans" presStyleCnt="0"/>
      <dgm:spPr/>
    </dgm:pt>
    <dgm:pt modelId="{9A198242-2052-41FB-A90B-C5F2CDC4C7A5}" type="pres">
      <dgm:prSet presAssocID="{FBEE7777-BECE-448E-9850-6979F051AE09}" presName="compNode" presStyleCnt="0"/>
      <dgm:spPr/>
    </dgm:pt>
    <dgm:pt modelId="{9F025D9D-623F-4A31-BFB1-87E5845FC0E8}" type="pres">
      <dgm:prSet presAssocID="{FBEE7777-BECE-448E-9850-6979F051AE09}" presName="bgRect" presStyleLbl="bgShp" presStyleIdx="1" presStyleCnt="3"/>
      <dgm:spPr/>
    </dgm:pt>
    <dgm:pt modelId="{0B174F12-6687-4CFD-A8E8-9C00A24EF96B}" type="pres">
      <dgm:prSet presAssocID="{FBEE7777-BECE-448E-9850-6979F051AE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A17636D-CAA3-4AE1-B48C-8B39C1FABC43}" type="pres">
      <dgm:prSet presAssocID="{FBEE7777-BECE-448E-9850-6979F051AE09}" presName="spaceRect" presStyleCnt="0"/>
      <dgm:spPr/>
    </dgm:pt>
    <dgm:pt modelId="{1E4AD597-539A-4577-8DD0-17EB11047D6B}" type="pres">
      <dgm:prSet presAssocID="{FBEE7777-BECE-448E-9850-6979F051AE09}" presName="parTx" presStyleLbl="revTx" presStyleIdx="1" presStyleCnt="3">
        <dgm:presLayoutVars>
          <dgm:chMax val="0"/>
          <dgm:chPref val="0"/>
        </dgm:presLayoutVars>
      </dgm:prSet>
      <dgm:spPr/>
    </dgm:pt>
    <dgm:pt modelId="{580F05E8-6970-4CB2-8210-24F9C5E4CAE5}" type="pres">
      <dgm:prSet presAssocID="{53600E92-93A7-410B-98AF-3CADF40C7F00}" presName="sibTrans" presStyleCnt="0"/>
      <dgm:spPr/>
    </dgm:pt>
    <dgm:pt modelId="{FAC23A7C-61DC-49B4-B4B1-23721301A72A}" type="pres">
      <dgm:prSet presAssocID="{45C9A949-4DBC-415B-A947-0CFC462BAD09}" presName="compNode" presStyleCnt="0"/>
      <dgm:spPr/>
    </dgm:pt>
    <dgm:pt modelId="{A7108F05-9CF7-45DF-9CAC-74AE2F203E0F}" type="pres">
      <dgm:prSet presAssocID="{45C9A949-4DBC-415B-A947-0CFC462BAD09}" presName="bgRect" presStyleLbl="bgShp" presStyleIdx="2" presStyleCnt="3"/>
      <dgm:spPr/>
    </dgm:pt>
    <dgm:pt modelId="{847E198D-7492-4AF2-B72E-CBE2EF14E43C}" type="pres">
      <dgm:prSet presAssocID="{45C9A949-4DBC-415B-A947-0CFC462BAD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ock with solid fill"/>
        </a:ext>
      </dgm:extLst>
    </dgm:pt>
    <dgm:pt modelId="{7BE54602-6472-471B-B9C7-AF6B134E7073}" type="pres">
      <dgm:prSet presAssocID="{45C9A949-4DBC-415B-A947-0CFC462BAD09}" presName="spaceRect" presStyleCnt="0"/>
      <dgm:spPr/>
    </dgm:pt>
    <dgm:pt modelId="{CD620E08-60A2-4E20-BAEB-FCCE371A6414}" type="pres">
      <dgm:prSet presAssocID="{45C9A949-4DBC-415B-A947-0CFC462BAD09}" presName="parTx" presStyleLbl="revTx" presStyleIdx="2" presStyleCnt="3">
        <dgm:presLayoutVars>
          <dgm:chMax val="0"/>
          <dgm:chPref val="0"/>
        </dgm:presLayoutVars>
      </dgm:prSet>
      <dgm:spPr/>
    </dgm:pt>
  </dgm:ptLst>
  <dgm:cxnLst>
    <dgm:cxn modelId="{C1E77C29-903C-44B5-B4A9-22DA5ECE09ED}" srcId="{EB24AB45-ED5B-4F5C-83FA-3F08FFE7FDF4}" destId="{2FA3F8EB-6729-40C1-B4D9-B1E52C402C51}" srcOrd="0" destOrd="0" parTransId="{275EC4B2-652D-463B-B8BF-37D991455CCF}" sibTransId="{5D954EA6-084E-4B5D-8F7A-8AA37AAFB31D}"/>
    <dgm:cxn modelId="{8C76EA30-1562-4EBC-9170-C3574B6F5452}" type="presOf" srcId="{2FA3F8EB-6729-40C1-B4D9-B1E52C402C51}" destId="{D3E3C5BD-32AE-46E0-A510-0C0C394E3CA4}" srcOrd="0" destOrd="0" presId="urn:microsoft.com/office/officeart/2018/2/layout/IconVerticalSolidList"/>
    <dgm:cxn modelId="{FF785973-B811-40D8-A92B-EC0FC77472D7}" srcId="{EB24AB45-ED5B-4F5C-83FA-3F08FFE7FDF4}" destId="{45C9A949-4DBC-415B-A947-0CFC462BAD09}" srcOrd="2" destOrd="0" parTransId="{12A04FF5-9462-4442-9AFC-BCD1C3302556}" sibTransId="{D09086F6-F83C-45C4-94DD-B065ED511E0C}"/>
    <dgm:cxn modelId="{D36CA177-10A4-47FC-A5EB-7190B4902B36}" srcId="{EB24AB45-ED5B-4F5C-83FA-3F08FFE7FDF4}" destId="{FBEE7777-BECE-448E-9850-6979F051AE09}" srcOrd="1" destOrd="0" parTransId="{817AA3D1-3F12-42FE-B9EF-8FF419D974A9}" sibTransId="{53600E92-93A7-410B-98AF-3CADF40C7F00}"/>
    <dgm:cxn modelId="{074D38A3-62D5-410E-B78D-9BBDB0636484}" type="presOf" srcId="{EB24AB45-ED5B-4F5C-83FA-3F08FFE7FDF4}" destId="{5AB03FB3-855B-46FC-A9D3-C4880861A852}" srcOrd="0" destOrd="0" presId="urn:microsoft.com/office/officeart/2018/2/layout/IconVerticalSolidList"/>
    <dgm:cxn modelId="{4BF308E0-6A04-49C0-9479-A8D4B9AEC1F0}" type="presOf" srcId="{FBEE7777-BECE-448E-9850-6979F051AE09}" destId="{1E4AD597-539A-4577-8DD0-17EB11047D6B}" srcOrd="0" destOrd="0" presId="urn:microsoft.com/office/officeart/2018/2/layout/IconVerticalSolidList"/>
    <dgm:cxn modelId="{AAB166E6-883F-4206-AEDE-1575FCAE8742}" type="presOf" srcId="{45C9A949-4DBC-415B-A947-0CFC462BAD09}" destId="{CD620E08-60A2-4E20-BAEB-FCCE371A6414}" srcOrd="0" destOrd="0" presId="urn:microsoft.com/office/officeart/2018/2/layout/IconVerticalSolidList"/>
    <dgm:cxn modelId="{154C8527-3890-4063-9B83-684629C5ECC8}" type="presParOf" srcId="{5AB03FB3-855B-46FC-A9D3-C4880861A852}" destId="{C2B7C304-2E1C-4045-BC4A-E1CA6BBD16D8}" srcOrd="0" destOrd="0" presId="urn:microsoft.com/office/officeart/2018/2/layout/IconVerticalSolidList"/>
    <dgm:cxn modelId="{890C3330-8988-4BF4-8386-D8F4C03FE726}" type="presParOf" srcId="{C2B7C304-2E1C-4045-BC4A-E1CA6BBD16D8}" destId="{B40B0B54-FEA2-42DE-AE22-18945701C8B3}" srcOrd="0" destOrd="0" presId="urn:microsoft.com/office/officeart/2018/2/layout/IconVerticalSolidList"/>
    <dgm:cxn modelId="{355D2FC2-E9E6-4277-90CB-3F25FA795716}" type="presParOf" srcId="{C2B7C304-2E1C-4045-BC4A-E1CA6BBD16D8}" destId="{952CA897-FB38-4D6A-88A9-95BDE895EF72}" srcOrd="1" destOrd="0" presId="urn:microsoft.com/office/officeart/2018/2/layout/IconVerticalSolidList"/>
    <dgm:cxn modelId="{18BD9803-BF85-4FFA-8D06-D6772A7203E7}" type="presParOf" srcId="{C2B7C304-2E1C-4045-BC4A-E1CA6BBD16D8}" destId="{5776A0E3-E780-4350-AE44-F8B3DF9E291B}" srcOrd="2" destOrd="0" presId="urn:microsoft.com/office/officeart/2018/2/layout/IconVerticalSolidList"/>
    <dgm:cxn modelId="{221CFC5D-0BA3-4E84-B4D1-ACB96B16008A}" type="presParOf" srcId="{C2B7C304-2E1C-4045-BC4A-E1CA6BBD16D8}" destId="{D3E3C5BD-32AE-46E0-A510-0C0C394E3CA4}" srcOrd="3" destOrd="0" presId="urn:microsoft.com/office/officeart/2018/2/layout/IconVerticalSolidList"/>
    <dgm:cxn modelId="{D0D51E55-485B-4C1B-A46B-F6B8E43AE26C}" type="presParOf" srcId="{5AB03FB3-855B-46FC-A9D3-C4880861A852}" destId="{173AFFC2-3447-481F-9BA2-ED35B4124D14}" srcOrd="1" destOrd="0" presId="urn:microsoft.com/office/officeart/2018/2/layout/IconVerticalSolidList"/>
    <dgm:cxn modelId="{74AD7B39-A81D-4239-B61C-51CEAD57B1A8}" type="presParOf" srcId="{5AB03FB3-855B-46FC-A9D3-C4880861A852}" destId="{9A198242-2052-41FB-A90B-C5F2CDC4C7A5}" srcOrd="2" destOrd="0" presId="urn:microsoft.com/office/officeart/2018/2/layout/IconVerticalSolidList"/>
    <dgm:cxn modelId="{798B5A19-CC8B-4B27-8042-4B27F861F9DB}" type="presParOf" srcId="{9A198242-2052-41FB-A90B-C5F2CDC4C7A5}" destId="{9F025D9D-623F-4A31-BFB1-87E5845FC0E8}" srcOrd="0" destOrd="0" presId="urn:microsoft.com/office/officeart/2018/2/layout/IconVerticalSolidList"/>
    <dgm:cxn modelId="{108C3D27-848A-4D5F-93DE-71AA54CF8B11}" type="presParOf" srcId="{9A198242-2052-41FB-A90B-C5F2CDC4C7A5}" destId="{0B174F12-6687-4CFD-A8E8-9C00A24EF96B}" srcOrd="1" destOrd="0" presId="urn:microsoft.com/office/officeart/2018/2/layout/IconVerticalSolidList"/>
    <dgm:cxn modelId="{42C272BB-21D9-4A9F-90D2-516D98D14B88}" type="presParOf" srcId="{9A198242-2052-41FB-A90B-C5F2CDC4C7A5}" destId="{AA17636D-CAA3-4AE1-B48C-8B39C1FABC43}" srcOrd="2" destOrd="0" presId="urn:microsoft.com/office/officeart/2018/2/layout/IconVerticalSolidList"/>
    <dgm:cxn modelId="{1D922CDE-769D-4AA8-9C72-BD5D049D4766}" type="presParOf" srcId="{9A198242-2052-41FB-A90B-C5F2CDC4C7A5}" destId="{1E4AD597-539A-4577-8DD0-17EB11047D6B}" srcOrd="3" destOrd="0" presId="urn:microsoft.com/office/officeart/2018/2/layout/IconVerticalSolidList"/>
    <dgm:cxn modelId="{72E38074-9E40-475E-B2F0-A775EB4F405A}" type="presParOf" srcId="{5AB03FB3-855B-46FC-A9D3-C4880861A852}" destId="{580F05E8-6970-4CB2-8210-24F9C5E4CAE5}" srcOrd="3" destOrd="0" presId="urn:microsoft.com/office/officeart/2018/2/layout/IconVerticalSolidList"/>
    <dgm:cxn modelId="{C36CC807-D52C-4A41-93EF-3A740064A179}" type="presParOf" srcId="{5AB03FB3-855B-46FC-A9D3-C4880861A852}" destId="{FAC23A7C-61DC-49B4-B4B1-23721301A72A}" srcOrd="4" destOrd="0" presId="urn:microsoft.com/office/officeart/2018/2/layout/IconVerticalSolidList"/>
    <dgm:cxn modelId="{E09BD5AA-248C-424D-A24B-889E92C94797}" type="presParOf" srcId="{FAC23A7C-61DC-49B4-B4B1-23721301A72A}" destId="{A7108F05-9CF7-45DF-9CAC-74AE2F203E0F}" srcOrd="0" destOrd="0" presId="urn:microsoft.com/office/officeart/2018/2/layout/IconVerticalSolidList"/>
    <dgm:cxn modelId="{2F066895-017B-4857-AE22-016B5A7597CD}" type="presParOf" srcId="{FAC23A7C-61DC-49B4-B4B1-23721301A72A}" destId="{847E198D-7492-4AF2-B72E-CBE2EF14E43C}" srcOrd="1" destOrd="0" presId="urn:microsoft.com/office/officeart/2018/2/layout/IconVerticalSolidList"/>
    <dgm:cxn modelId="{3BB2686D-1C9A-4130-8A34-31B72DD147DF}" type="presParOf" srcId="{FAC23A7C-61DC-49B4-B4B1-23721301A72A}" destId="{7BE54602-6472-471B-B9C7-AF6B134E7073}" srcOrd="2" destOrd="0" presId="urn:microsoft.com/office/officeart/2018/2/layout/IconVerticalSolidList"/>
    <dgm:cxn modelId="{AC815DDF-DF8B-4581-A77E-BC40F7710ED6}" type="presParOf" srcId="{FAC23A7C-61DC-49B4-B4B1-23721301A72A}" destId="{CD620E08-60A2-4E20-BAEB-FCCE371A64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4AB45-ED5B-4F5C-83FA-3F08FFE7FD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A3F8EB-6729-40C1-B4D9-B1E52C402C51}">
      <dgm:prSet phldrT="[Text]"/>
      <dgm:spPr>
        <a:solidFill>
          <a:srgbClr val="F16038">
            <a:tint val="40000"/>
            <a:hueOff val="0"/>
            <a:satOff val="0"/>
            <a:lumOff val="0"/>
            <a:alphaOff val="0"/>
          </a:srgbClr>
        </a:solidFill>
        <a:ln>
          <a:noFill/>
        </a:ln>
        <a:effectLst/>
      </dgm:spPr>
      <dgm:t>
        <a:bodyPr/>
        <a:lstStyle/>
        <a:p>
          <a:pPr>
            <a:buFont typeface="Arial" panose="020B0604020202020204" pitchFamily="34" charset="0"/>
            <a:buChar char="•"/>
          </a:pPr>
          <a:r>
            <a:rPr lang="en-US" b="0" i="0">
              <a:solidFill>
                <a:schemeClr val="tx1"/>
              </a:solidFill>
            </a:rPr>
            <a:t>	If a campus loses power or internet connectivity during testing, district personnel should determine whether 	to release students or have them remain in the testing room until the outage has been resolved. If students 	are released from the testing room, their test tickets must be collected. Test administrators must caution their 	testing groups to avoid discussing the assessment. </a:t>
          </a:r>
          <a:endParaRPr lang="en-US">
            <a:solidFill>
              <a:schemeClr val="tx1"/>
            </a:solidFill>
          </a:endParaRPr>
        </a:p>
      </dgm:t>
    </dgm:pt>
    <dgm:pt modelId="{275EC4B2-652D-463B-B8BF-37D991455CCF}" type="parTrans" cxnId="{C1E77C29-903C-44B5-B4A9-22DA5ECE09ED}">
      <dgm:prSet/>
      <dgm:spPr/>
      <dgm:t>
        <a:bodyPr/>
        <a:lstStyle/>
        <a:p>
          <a:endParaRPr lang="en-US"/>
        </a:p>
      </dgm:t>
    </dgm:pt>
    <dgm:pt modelId="{5D954EA6-084E-4B5D-8F7A-8AA37AAFB31D}" type="sibTrans" cxnId="{C1E77C29-903C-44B5-B4A9-22DA5ECE09ED}">
      <dgm:prSet/>
      <dgm:spPr/>
      <dgm:t>
        <a:bodyPr/>
        <a:lstStyle/>
        <a:p>
          <a:endParaRPr lang="en-US"/>
        </a:p>
      </dgm:t>
    </dgm:pt>
    <dgm:pt modelId="{FBEE7777-BECE-448E-9850-6979F051AE09}">
      <dgm:prSet phldrT="[Text]" custT="1"/>
      <dgm:spPr>
        <a:solidFill>
          <a:srgbClr val="F16038">
            <a:tint val="40000"/>
            <a:hueOff val="0"/>
            <a:satOff val="0"/>
            <a:lumOff val="0"/>
            <a:alphaOff val="0"/>
          </a:srgbClr>
        </a:solidFill>
        <a:ln w="12700" cap="flat" cmpd="sng" algn="ctr">
          <a:no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If testing cannot be resumed on the same day, students can resume testing the following day using their 	original test tickets. If the test session has ended, a new session must be created.</a:t>
          </a:r>
        </a:p>
      </dgm:t>
    </dgm:pt>
    <dgm:pt modelId="{817AA3D1-3F12-42FE-B9EF-8FF419D974A9}" type="parTrans" cxnId="{D36CA177-10A4-47FC-A5EB-7190B4902B36}">
      <dgm:prSet/>
      <dgm:spPr/>
      <dgm:t>
        <a:bodyPr/>
        <a:lstStyle/>
        <a:p>
          <a:endParaRPr lang="en-US"/>
        </a:p>
      </dgm:t>
    </dgm:pt>
    <dgm:pt modelId="{53600E92-93A7-410B-98AF-3CADF40C7F00}" type="sibTrans" cxnId="{D36CA177-10A4-47FC-A5EB-7190B4902B36}">
      <dgm:prSet/>
      <dgm:spPr/>
      <dgm:t>
        <a:bodyPr/>
        <a:lstStyle/>
        <a:p>
          <a:endParaRPr lang="en-US"/>
        </a:p>
      </dgm:t>
    </dgm:pt>
    <dgm:pt modelId="{45C9A949-4DBC-415B-A947-0CFC462BAD09}">
      <dgm:prSet phldrT="[Text]" custT="1"/>
      <dgm:spPr>
        <a:solidFill>
          <a:srgbClr val="F16038">
            <a:tint val="40000"/>
            <a:hueOff val="0"/>
            <a:satOff val="0"/>
            <a:lumOff val="0"/>
            <a:alphaOff val="0"/>
          </a:srgbClr>
        </a:solidFill>
        <a:ln w="12700" cap="flat" cmpd="sng" algn="ctr">
          <a:no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If the interruption prevents students from resuming testing on the same day, the district coordinator should 	contact Texas Testing Support to request that the affected students’ previously responded to test questions be 	unlocked.</a:t>
          </a:r>
        </a:p>
      </dgm:t>
    </dgm:pt>
    <dgm:pt modelId="{12A04FF5-9462-4442-9AFC-BCD1C3302556}" type="parTrans" cxnId="{FF785973-B811-40D8-A92B-EC0FC77472D7}">
      <dgm:prSet/>
      <dgm:spPr/>
      <dgm:t>
        <a:bodyPr/>
        <a:lstStyle/>
        <a:p>
          <a:endParaRPr lang="en-US"/>
        </a:p>
      </dgm:t>
    </dgm:pt>
    <dgm:pt modelId="{D09086F6-F83C-45C4-94DD-B065ED511E0C}" type="sibTrans" cxnId="{FF785973-B811-40D8-A92B-EC0FC77472D7}">
      <dgm:prSet/>
      <dgm:spPr/>
      <dgm:t>
        <a:bodyPr/>
        <a:lstStyle/>
        <a:p>
          <a:endParaRPr lang="en-US"/>
        </a:p>
      </dgm:t>
    </dgm:pt>
    <dgm:pt modelId="{8A4FB4B7-A16F-478D-B7B4-AD239AA41BCF}">
      <dgm:prSet custT="1"/>
      <dgm:spPr>
        <a:solidFill>
          <a:srgbClr val="F16038">
            <a:tint val="40000"/>
            <a:hueOff val="0"/>
            <a:satOff val="0"/>
            <a:lumOff val="0"/>
            <a:alphaOff val="0"/>
          </a:srgbClr>
        </a:solidFill>
        <a:ln w="12700" cap="flat" cmpd="sng" algn="ctr">
          <a:no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Online assessments will automatically pause when testing devices have been idle for 20 minutes. Once the 	interruption has been resolved, students should resume testing on the same day when possible.</a:t>
          </a:r>
        </a:p>
      </dgm:t>
    </dgm:pt>
    <dgm:pt modelId="{39BEB719-B28D-445B-ADEC-89343F4E58EA}" type="parTrans" cxnId="{010A49B0-0062-4D7D-B752-8D3CA05ADFDA}">
      <dgm:prSet/>
      <dgm:spPr/>
      <dgm:t>
        <a:bodyPr/>
        <a:lstStyle/>
        <a:p>
          <a:endParaRPr lang="en-US"/>
        </a:p>
      </dgm:t>
    </dgm:pt>
    <dgm:pt modelId="{45A7DB18-4873-43CD-B2D2-D2403224454B}" type="sibTrans" cxnId="{010A49B0-0062-4D7D-B752-8D3CA05ADFDA}">
      <dgm:prSet/>
      <dgm:spPr/>
      <dgm:t>
        <a:bodyPr/>
        <a:lstStyle/>
        <a:p>
          <a:endParaRPr lang="en-US"/>
        </a:p>
      </dgm:t>
    </dgm:pt>
    <dgm:pt modelId="{7E453BD9-0FB5-4419-BC51-5AEC91FB46D1}" type="pres">
      <dgm:prSet presAssocID="{EB24AB45-ED5B-4F5C-83FA-3F08FFE7FDF4}" presName="linear" presStyleCnt="0">
        <dgm:presLayoutVars>
          <dgm:animLvl val="lvl"/>
          <dgm:resizeHandles val="exact"/>
        </dgm:presLayoutVars>
      </dgm:prSet>
      <dgm:spPr/>
    </dgm:pt>
    <dgm:pt modelId="{55DFE0AC-1F63-4C2B-A11E-8A832A107EA8}" type="pres">
      <dgm:prSet presAssocID="{2FA3F8EB-6729-40C1-B4D9-B1E52C402C51}" presName="parentText" presStyleLbl="node1" presStyleIdx="0" presStyleCnt="4">
        <dgm:presLayoutVars>
          <dgm:chMax val="0"/>
          <dgm:bulletEnabled val="1"/>
        </dgm:presLayoutVars>
      </dgm:prSet>
      <dgm:spPr>
        <a:xfrm>
          <a:off x="0" y="100092"/>
          <a:ext cx="11278413" cy="1284659"/>
        </a:xfrm>
        <a:prstGeom prst="roundRect">
          <a:avLst/>
        </a:prstGeom>
      </dgm:spPr>
    </dgm:pt>
    <dgm:pt modelId="{11704E5B-3F51-4CFC-AA4E-F25A78F053B5}" type="pres">
      <dgm:prSet presAssocID="{5D954EA6-084E-4B5D-8F7A-8AA37AAFB31D}" presName="spacer" presStyleCnt="0"/>
      <dgm:spPr/>
    </dgm:pt>
    <dgm:pt modelId="{2722533C-BEA3-4079-9E83-D085AB956978}" type="pres">
      <dgm:prSet presAssocID="{8A4FB4B7-A16F-478D-B7B4-AD239AA41BCF}" presName="parentText" presStyleLbl="node1" presStyleIdx="1" presStyleCnt="4" custScaleY="73428">
        <dgm:presLayoutVars>
          <dgm:chMax val="0"/>
          <dgm:bulletEnabled val="1"/>
        </dgm:presLayoutVars>
      </dgm:prSet>
      <dgm:spPr>
        <a:xfrm>
          <a:off x="0" y="1436592"/>
          <a:ext cx="11278413" cy="943300"/>
        </a:xfrm>
        <a:prstGeom prst="roundRect">
          <a:avLst/>
        </a:prstGeom>
      </dgm:spPr>
    </dgm:pt>
    <dgm:pt modelId="{3FFE1B9D-98E0-4E03-889D-EB1D006B47FE}" type="pres">
      <dgm:prSet presAssocID="{45A7DB18-4873-43CD-B2D2-D2403224454B}" presName="spacer" presStyleCnt="0"/>
      <dgm:spPr/>
    </dgm:pt>
    <dgm:pt modelId="{6582A7B8-4994-4DE3-8B11-7C5F7FD8F825}" type="pres">
      <dgm:prSet presAssocID="{FBEE7777-BECE-448E-9850-6979F051AE09}" presName="parentText" presStyleLbl="node1" presStyleIdx="2" presStyleCnt="4" custScaleY="84021">
        <dgm:presLayoutVars>
          <dgm:chMax val="0"/>
          <dgm:bulletEnabled val="1"/>
        </dgm:presLayoutVars>
      </dgm:prSet>
      <dgm:spPr>
        <a:xfrm>
          <a:off x="0" y="2431732"/>
          <a:ext cx="11278413" cy="1079384"/>
        </a:xfrm>
        <a:prstGeom prst="roundRect">
          <a:avLst/>
        </a:prstGeom>
      </dgm:spPr>
    </dgm:pt>
    <dgm:pt modelId="{162D6C4F-3C86-42AF-8087-DB8A271C8336}" type="pres">
      <dgm:prSet presAssocID="{53600E92-93A7-410B-98AF-3CADF40C7F00}" presName="spacer" presStyleCnt="0"/>
      <dgm:spPr/>
    </dgm:pt>
    <dgm:pt modelId="{9D3493C2-FE76-44A9-ACAF-8FF4B8FB0FB7}" type="pres">
      <dgm:prSet presAssocID="{45C9A949-4DBC-415B-A947-0CFC462BAD09}" presName="parentText" presStyleLbl="node1" presStyleIdx="3" presStyleCnt="4">
        <dgm:presLayoutVars>
          <dgm:chMax val="0"/>
          <dgm:bulletEnabled val="1"/>
        </dgm:presLayoutVars>
      </dgm:prSet>
      <dgm:spPr>
        <a:xfrm>
          <a:off x="0" y="3562956"/>
          <a:ext cx="11278413" cy="1284659"/>
        </a:xfrm>
        <a:prstGeom prst="roundRect">
          <a:avLst/>
        </a:prstGeom>
      </dgm:spPr>
    </dgm:pt>
  </dgm:ptLst>
  <dgm:cxnLst>
    <dgm:cxn modelId="{FD24B101-6941-46C7-AF9B-D68C16260D85}" type="presOf" srcId="{2FA3F8EB-6729-40C1-B4D9-B1E52C402C51}" destId="{55DFE0AC-1F63-4C2B-A11E-8A832A107EA8}" srcOrd="0" destOrd="0" presId="urn:microsoft.com/office/officeart/2005/8/layout/vList2"/>
    <dgm:cxn modelId="{C1E77C29-903C-44B5-B4A9-22DA5ECE09ED}" srcId="{EB24AB45-ED5B-4F5C-83FA-3F08FFE7FDF4}" destId="{2FA3F8EB-6729-40C1-B4D9-B1E52C402C51}" srcOrd="0" destOrd="0" parTransId="{275EC4B2-652D-463B-B8BF-37D991455CCF}" sibTransId="{5D954EA6-084E-4B5D-8F7A-8AA37AAFB31D}"/>
    <dgm:cxn modelId="{47720850-E595-4A77-A35C-4A156BF244EE}" type="presOf" srcId="{EB24AB45-ED5B-4F5C-83FA-3F08FFE7FDF4}" destId="{7E453BD9-0FB5-4419-BC51-5AEC91FB46D1}" srcOrd="0" destOrd="0" presId="urn:microsoft.com/office/officeart/2005/8/layout/vList2"/>
    <dgm:cxn modelId="{FF785973-B811-40D8-A92B-EC0FC77472D7}" srcId="{EB24AB45-ED5B-4F5C-83FA-3F08FFE7FDF4}" destId="{45C9A949-4DBC-415B-A947-0CFC462BAD09}" srcOrd="3" destOrd="0" parTransId="{12A04FF5-9462-4442-9AFC-BCD1C3302556}" sibTransId="{D09086F6-F83C-45C4-94DD-B065ED511E0C}"/>
    <dgm:cxn modelId="{D36CA177-10A4-47FC-A5EB-7190B4902B36}" srcId="{EB24AB45-ED5B-4F5C-83FA-3F08FFE7FDF4}" destId="{FBEE7777-BECE-448E-9850-6979F051AE09}" srcOrd="2" destOrd="0" parTransId="{817AA3D1-3F12-42FE-B9EF-8FF419D974A9}" sibTransId="{53600E92-93A7-410B-98AF-3CADF40C7F00}"/>
    <dgm:cxn modelId="{5E9B7EA7-1BC2-4610-89CB-164461C0CA1D}" type="presOf" srcId="{45C9A949-4DBC-415B-A947-0CFC462BAD09}" destId="{9D3493C2-FE76-44A9-ACAF-8FF4B8FB0FB7}" srcOrd="0" destOrd="0" presId="urn:microsoft.com/office/officeart/2005/8/layout/vList2"/>
    <dgm:cxn modelId="{010A49B0-0062-4D7D-B752-8D3CA05ADFDA}" srcId="{EB24AB45-ED5B-4F5C-83FA-3F08FFE7FDF4}" destId="{8A4FB4B7-A16F-478D-B7B4-AD239AA41BCF}" srcOrd="1" destOrd="0" parTransId="{39BEB719-B28D-445B-ADEC-89343F4E58EA}" sibTransId="{45A7DB18-4873-43CD-B2D2-D2403224454B}"/>
    <dgm:cxn modelId="{239BDAE0-0017-4B46-999A-4B5AD68D54D5}" type="presOf" srcId="{8A4FB4B7-A16F-478D-B7B4-AD239AA41BCF}" destId="{2722533C-BEA3-4079-9E83-D085AB956978}" srcOrd="0" destOrd="0" presId="urn:microsoft.com/office/officeart/2005/8/layout/vList2"/>
    <dgm:cxn modelId="{AFE1CAF5-CF5F-4899-8FCA-9E269D70E1DC}" type="presOf" srcId="{FBEE7777-BECE-448E-9850-6979F051AE09}" destId="{6582A7B8-4994-4DE3-8B11-7C5F7FD8F825}" srcOrd="0" destOrd="0" presId="urn:microsoft.com/office/officeart/2005/8/layout/vList2"/>
    <dgm:cxn modelId="{B2A6D2F2-E6C6-4409-B221-0C9883FB7212}" type="presParOf" srcId="{7E453BD9-0FB5-4419-BC51-5AEC91FB46D1}" destId="{55DFE0AC-1F63-4C2B-A11E-8A832A107EA8}" srcOrd="0" destOrd="0" presId="urn:microsoft.com/office/officeart/2005/8/layout/vList2"/>
    <dgm:cxn modelId="{24E8C79E-A547-463D-A84F-A372832E76A7}" type="presParOf" srcId="{7E453BD9-0FB5-4419-BC51-5AEC91FB46D1}" destId="{11704E5B-3F51-4CFC-AA4E-F25A78F053B5}" srcOrd="1" destOrd="0" presId="urn:microsoft.com/office/officeart/2005/8/layout/vList2"/>
    <dgm:cxn modelId="{E8FB18E7-0AF4-45BC-A388-2D400405016B}" type="presParOf" srcId="{7E453BD9-0FB5-4419-BC51-5AEC91FB46D1}" destId="{2722533C-BEA3-4079-9E83-D085AB956978}" srcOrd="2" destOrd="0" presId="urn:microsoft.com/office/officeart/2005/8/layout/vList2"/>
    <dgm:cxn modelId="{14D77E71-8A94-4611-A074-2F6D9EE880D7}" type="presParOf" srcId="{7E453BD9-0FB5-4419-BC51-5AEC91FB46D1}" destId="{3FFE1B9D-98E0-4E03-889D-EB1D006B47FE}" srcOrd="3" destOrd="0" presId="urn:microsoft.com/office/officeart/2005/8/layout/vList2"/>
    <dgm:cxn modelId="{FEAA6072-9324-4008-A962-A2188B60DFB1}" type="presParOf" srcId="{7E453BD9-0FB5-4419-BC51-5AEC91FB46D1}" destId="{6582A7B8-4994-4DE3-8B11-7C5F7FD8F825}" srcOrd="4" destOrd="0" presId="urn:microsoft.com/office/officeart/2005/8/layout/vList2"/>
    <dgm:cxn modelId="{691D1C18-4CFE-442F-A6CE-B2D53DAC2363}" type="presParOf" srcId="{7E453BD9-0FB5-4419-BC51-5AEC91FB46D1}" destId="{162D6C4F-3C86-42AF-8087-DB8A271C8336}" srcOrd="5" destOrd="0" presId="urn:microsoft.com/office/officeart/2005/8/layout/vList2"/>
    <dgm:cxn modelId="{7DBA43B7-05E9-4336-AFCC-5CA93B784635}" type="presParOf" srcId="{7E453BD9-0FB5-4419-BC51-5AEC91FB46D1}" destId="{9D3493C2-FE76-44A9-ACAF-8FF4B8FB0FB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9F372-4A1C-404C-B28E-8761F33BCCFC}"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E2140A7-2AE3-4707-B65D-206FD237D3F5}">
      <dgm:prSet/>
      <dgm:spPr>
        <a:ln>
          <a:solidFill>
            <a:srgbClr val="0D6CB8"/>
          </a:solidFill>
        </a:ln>
      </dgm:spPr>
      <dgm:t>
        <a:bodyPr/>
        <a:lstStyle/>
        <a:p>
          <a:r>
            <a:rPr lang="en-US">
              <a:solidFill>
                <a:srgbClr val="0D6CB8"/>
              </a:solidFill>
            </a:rPr>
            <a:t>Previewing test content is allowed only on the day the test is administered via proctor code that allows them to view the same test opportunity that is being provided to the student​</a:t>
          </a:r>
        </a:p>
      </dgm:t>
    </dgm:pt>
    <dgm:pt modelId="{3FCE4959-ECFE-4BF1-8A23-39E84CEB1B69}" type="parTrans" cxnId="{5E2DD83C-025D-47DB-A9F5-831A02F428CC}">
      <dgm:prSet/>
      <dgm:spPr/>
      <dgm:t>
        <a:bodyPr/>
        <a:lstStyle/>
        <a:p>
          <a:endParaRPr lang="en-US"/>
        </a:p>
      </dgm:t>
    </dgm:pt>
    <dgm:pt modelId="{3B2F9100-251C-4982-BC14-D7F2E4E51608}" type="sibTrans" cxnId="{5E2DD83C-025D-47DB-A9F5-831A02F428CC}">
      <dgm:prSet/>
      <dgm:spPr/>
      <dgm:t>
        <a:bodyPr/>
        <a:lstStyle/>
        <a:p>
          <a:endParaRPr lang="en-US"/>
        </a:p>
      </dgm:t>
    </dgm:pt>
    <dgm:pt modelId="{9ECC689E-796D-4A6A-9E92-FE0D5DB2081F}">
      <dgm:prSet/>
      <dgm:spPr>
        <a:ln>
          <a:solidFill>
            <a:srgbClr val="0D6CB8"/>
          </a:solidFill>
        </a:ln>
      </dgm:spPr>
      <dgm:t>
        <a:bodyPr/>
        <a:lstStyle/>
        <a:p>
          <a:r>
            <a:rPr lang="en-US">
              <a:solidFill>
                <a:srgbClr val="0D6CB8"/>
              </a:solidFill>
            </a:rPr>
            <a:t>Proctor codes should also be used for small-group signed administrations​</a:t>
          </a:r>
        </a:p>
      </dgm:t>
    </dgm:pt>
    <dgm:pt modelId="{1C66A14F-F5FE-480B-8806-53B23BE21DF8}" type="parTrans" cxnId="{0B731702-CB6E-4498-BD3E-A0F1DC40C435}">
      <dgm:prSet/>
      <dgm:spPr/>
      <dgm:t>
        <a:bodyPr/>
        <a:lstStyle/>
        <a:p>
          <a:endParaRPr lang="en-US"/>
        </a:p>
      </dgm:t>
    </dgm:pt>
    <dgm:pt modelId="{A3C06DD7-CAAF-4D17-BFB9-074091DE0F55}" type="sibTrans" cxnId="{0B731702-CB6E-4498-BD3E-A0F1DC40C435}">
      <dgm:prSet/>
      <dgm:spPr/>
      <dgm:t>
        <a:bodyPr/>
        <a:lstStyle/>
        <a:p>
          <a:endParaRPr lang="en-US"/>
        </a:p>
      </dgm:t>
    </dgm:pt>
    <dgm:pt modelId="{C22C3237-6694-46A5-ADF6-A4101A7D756E}" type="pres">
      <dgm:prSet presAssocID="{76C9F372-4A1C-404C-B28E-8761F33BCCFC}" presName="hierChild1" presStyleCnt="0">
        <dgm:presLayoutVars>
          <dgm:chPref val="1"/>
          <dgm:dir/>
          <dgm:animOne val="branch"/>
          <dgm:animLvl val="lvl"/>
          <dgm:resizeHandles/>
        </dgm:presLayoutVars>
      </dgm:prSet>
      <dgm:spPr/>
    </dgm:pt>
    <dgm:pt modelId="{1EEC2222-CD85-41FD-982F-0CAC4D6A2833}" type="pres">
      <dgm:prSet presAssocID="{2E2140A7-2AE3-4707-B65D-206FD237D3F5}" presName="hierRoot1" presStyleCnt="0"/>
      <dgm:spPr/>
    </dgm:pt>
    <dgm:pt modelId="{D4992CC5-8974-4F13-804E-635A5FDE4A5B}" type="pres">
      <dgm:prSet presAssocID="{2E2140A7-2AE3-4707-B65D-206FD237D3F5}" presName="composite" presStyleCnt="0"/>
      <dgm:spPr/>
    </dgm:pt>
    <dgm:pt modelId="{11B63F90-ED79-4B9E-AC85-3A1FA3B74C89}" type="pres">
      <dgm:prSet presAssocID="{2E2140A7-2AE3-4707-B65D-206FD237D3F5}" presName="background" presStyleLbl="node0" presStyleIdx="0" presStyleCnt="2"/>
      <dgm:spPr>
        <a:solidFill>
          <a:srgbClr val="0D6CB8"/>
        </a:solidFill>
        <a:ln>
          <a:solidFill>
            <a:srgbClr val="0D6CB8"/>
          </a:solidFill>
        </a:ln>
      </dgm:spPr>
    </dgm:pt>
    <dgm:pt modelId="{34665740-692B-41D1-861C-BD9010A26D4F}" type="pres">
      <dgm:prSet presAssocID="{2E2140A7-2AE3-4707-B65D-206FD237D3F5}" presName="text" presStyleLbl="fgAcc0" presStyleIdx="0" presStyleCnt="2">
        <dgm:presLayoutVars>
          <dgm:chPref val="3"/>
        </dgm:presLayoutVars>
      </dgm:prSet>
      <dgm:spPr/>
    </dgm:pt>
    <dgm:pt modelId="{DB6374E8-4838-4549-B4B5-1D27F75CAF6E}" type="pres">
      <dgm:prSet presAssocID="{2E2140A7-2AE3-4707-B65D-206FD237D3F5}" presName="hierChild2" presStyleCnt="0"/>
      <dgm:spPr/>
    </dgm:pt>
    <dgm:pt modelId="{61EAB15E-7FAF-48A0-A9E7-65AEC2DF06A6}" type="pres">
      <dgm:prSet presAssocID="{9ECC689E-796D-4A6A-9E92-FE0D5DB2081F}" presName="hierRoot1" presStyleCnt="0"/>
      <dgm:spPr/>
    </dgm:pt>
    <dgm:pt modelId="{51BBC4F0-2BEB-442B-933E-FFA8F1C1DAB9}" type="pres">
      <dgm:prSet presAssocID="{9ECC689E-796D-4A6A-9E92-FE0D5DB2081F}" presName="composite" presStyleCnt="0"/>
      <dgm:spPr/>
    </dgm:pt>
    <dgm:pt modelId="{2EA2D510-3392-4DE5-AD3F-13EB604B3B4F}" type="pres">
      <dgm:prSet presAssocID="{9ECC689E-796D-4A6A-9E92-FE0D5DB2081F}" presName="background" presStyleLbl="node0" presStyleIdx="1" presStyleCnt="2"/>
      <dgm:spPr>
        <a:solidFill>
          <a:srgbClr val="0D6CB8"/>
        </a:solidFill>
        <a:ln>
          <a:solidFill>
            <a:srgbClr val="0D6CB8"/>
          </a:solidFill>
        </a:ln>
      </dgm:spPr>
    </dgm:pt>
    <dgm:pt modelId="{32C14C0F-75FA-42DA-A0EC-5F60DB67FC3F}" type="pres">
      <dgm:prSet presAssocID="{9ECC689E-796D-4A6A-9E92-FE0D5DB2081F}" presName="text" presStyleLbl="fgAcc0" presStyleIdx="1" presStyleCnt="2" custLinFactNeighborX="27" custLinFactNeighborY="-927">
        <dgm:presLayoutVars>
          <dgm:chPref val="3"/>
        </dgm:presLayoutVars>
      </dgm:prSet>
      <dgm:spPr/>
    </dgm:pt>
    <dgm:pt modelId="{8177E487-5C95-4F7C-8379-977A74AAB9D2}" type="pres">
      <dgm:prSet presAssocID="{9ECC689E-796D-4A6A-9E92-FE0D5DB2081F}" presName="hierChild2" presStyleCnt="0"/>
      <dgm:spPr/>
    </dgm:pt>
  </dgm:ptLst>
  <dgm:cxnLst>
    <dgm:cxn modelId="{0B731702-CB6E-4498-BD3E-A0F1DC40C435}" srcId="{76C9F372-4A1C-404C-B28E-8761F33BCCFC}" destId="{9ECC689E-796D-4A6A-9E92-FE0D5DB2081F}" srcOrd="1" destOrd="0" parTransId="{1C66A14F-F5FE-480B-8806-53B23BE21DF8}" sibTransId="{A3C06DD7-CAAF-4D17-BFB9-074091DE0F55}"/>
    <dgm:cxn modelId="{5E2DD83C-025D-47DB-A9F5-831A02F428CC}" srcId="{76C9F372-4A1C-404C-B28E-8761F33BCCFC}" destId="{2E2140A7-2AE3-4707-B65D-206FD237D3F5}" srcOrd="0" destOrd="0" parTransId="{3FCE4959-ECFE-4BF1-8A23-39E84CEB1B69}" sibTransId="{3B2F9100-251C-4982-BC14-D7F2E4E51608}"/>
    <dgm:cxn modelId="{384B8644-C524-4690-B5D8-9333205C4E3A}" type="presOf" srcId="{2E2140A7-2AE3-4707-B65D-206FD237D3F5}" destId="{34665740-692B-41D1-861C-BD9010A26D4F}" srcOrd="0" destOrd="0" presId="urn:microsoft.com/office/officeart/2005/8/layout/hierarchy1"/>
    <dgm:cxn modelId="{362CFA71-55F5-4B3E-8A7C-881F071B0C68}" type="presOf" srcId="{9ECC689E-796D-4A6A-9E92-FE0D5DB2081F}" destId="{32C14C0F-75FA-42DA-A0EC-5F60DB67FC3F}" srcOrd="0" destOrd="0" presId="urn:microsoft.com/office/officeart/2005/8/layout/hierarchy1"/>
    <dgm:cxn modelId="{765C31D6-D40A-4968-B43A-8A378A56B7BD}" type="presOf" srcId="{76C9F372-4A1C-404C-B28E-8761F33BCCFC}" destId="{C22C3237-6694-46A5-ADF6-A4101A7D756E}" srcOrd="0" destOrd="0" presId="urn:microsoft.com/office/officeart/2005/8/layout/hierarchy1"/>
    <dgm:cxn modelId="{CCBB305B-D4E3-4D7B-AD1D-B334715EEB71}" type="presParOf" srcId="{C22C3237-6694-46A5-ADF6-A4101A7D756E}" destId="{1EEC2222-CD85-41FD-982F-0CAC4D6A2833}" srcOrd="0" destOrd="0" presId="urn:microsoft.com/office/officeart/2005/8/layout/hierarchy1"/>
    <dgm:cxn modelId="{6E9AD37B-D9CC-44C0-A1B6-7B3C8A5F42EE}" type="presParOf" srcId="{1EEC2222-CD85-41FD-982F-0CAC4D6A2833}" destId="{D4992CC5-8974-4F13-804E-635A5FDE4A5B}" srcOrd="0" destOrd="0" presId="urn:microsoft.com/office/officeart/2005/8/layout/hierarchy1"/>
    <dgm:cxn modelId="{241EA8EE-B3C6-4264-A7F2-5440601A85D1}" type="presParOf" srcId="{D4992CC5-8974-4F13-804E-635A5FDE4A5B}" destId="{11B63F90-ED79-4B9E-AC85-3A1FA3B74C89}" srcOrd="0" destOrd="0" presId="urn:microsoft.com/office/officeart/2005/8/layout/hierarchy1"/>
    <dgm:cxn modelId="{E29CC55D-0991-48F9-A02F-3603B72B3ABB}" type="presParOf" srcId="{D4992CC5-8974-4F13-804E-635A5FDE4A5B}" destId="{34665740-692B-41D1-861C-BD9010A26D4F}" srcOrd="1" destOrd="0" presId="urn:microsoft.com/office/officeart/2005/8/layout/hierarchy1"/>
    <dgm:cxn modelId="{DAAD7DDC-7731-4672-9BA5-B95498840845}" type="presParOf" srcId="{1EEC2222-CD85-41FD-982F-0CAC4D6A2833}" destId="{DB6374E8-4838-4549-B4B5-1D27F75CAF6E}" srcOrd="1" destOrd="0" presId="urn:microsoft.com/office/officeart/2005/8/layout/hierarchy1"/>
    <dgm:cxn modelId="{A82D12CC-E2D6-4CFB-AF5F-7EA4C38F3E19}" type="presParOf" srcId="{C22C3237-6694-46A5-ADF6-A4101A7D756E}" destId="{61EAB15E-7FAF-48A0-A9E7-65AEC2DF06A6}" srcOrd="1" destOrd="0" presId="urn:microsoft.com/office/officeart/2005/8/layout/hierarchy1"/>
    <dgm:cxn modelId="{213D5F59-D4B8-442E-81CF-C5108AE38626}" type="presParOf" srcId="{61EAB15E-7FAF-48A0-A9E7-65AEC2DF06A6}" destId="{51BBC4F0-2BEB-442B-933E-FFA8F1C1DAB9}" srcOrd="0" destOrd="0" presId="urn:microsoft.com/office/officeart/2005/8/layout/hierarchy1"/>
    <dgm:cxn modelId="{A9475C27-CD04-444E-9206-9D196D8BEAAF}" type="presParOf" srcId="{51BBC4F0-2BEB-442B-933E-FFA8F1C1DAB9}" destId="{2EA2D510-3392-4DE5-AD3F-13EB604B3B4F}" srcOrd="0" destOrd="0" presId="urn:microsoft.com/office/officeart/2005/8/layout/hierarchy1"/>
    <dgm:cxn modelId="{0B150269-6A9C-4093-B48C-2419A06185C1}" type="presParOf" srcId="{51BBC4F0-2BEB-442B-933E-FFA8F1C1DAB9}" destId="{32C14C0F-75FA-42DA-A0EC-5F60DB67FC3F}" srcOrd="1" destOrd="0" presId="urn:microsoft.com/office/officeart/2005/8/layout/hierarchy1"/>
    <dgm:cxn modelId="{FE2DF945-3E79-4CC0-AEA8-D6F815C282F1}" type="presParOf" srcId="{61EAB15E-7FAF-48A0-A9E7-65AEC2DF06A6}" destId="{8177E487-5C95-4F7C-8379-977A74AAB9D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B0B54-FEA2-42DE-AE22-18945701C8B3}">
      <dsp:nvSpPr>
        <dsp:cNvPr id="0" name=""/>
        <dsp:cNvSpPr/>
      </dsp:nvSpPr>
      <dsp:spPr>
        <a:xfrm>
          <a:off x="0" y="0"/>
          <a:ext cx="10623761"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CA897-FB38-4D6A-88A9-95BDE895EF72}">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E3C5BD-32AE-46E0-A510-0C0C394E3CA4}">
      <dsp:nvSpPr>
        <dsp:cNvPr id="0" name=""/>
        <dsp:cNvSpPr/>
      </dsp:nvSpPr>
      <dsp:spPr>
        <a:xfrm>
          <a:off x="1435590" y="531"/>
          <a:ext cx="91881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If a schoolwide emergency disrupts testing, ensuring student safety is the top priority. Students should leave their assessments where they are and follow the school’s emergency procedures. Testing staff should not instruct students to pause their assessments. Test administrators must caution their testing groups to avoid discussing the assessment. </a:t>
          </a:r>
          <a:endParaRPr lang="en-US" sz="1500" kern="1200"/>
        </a:p>
      </dsp:txBody>
      <dsp:txXfrm>
        <a:off x="1435590" y="531"/>
        <a:ext cx="9188171" cy="1242935"/>
      </dsp:txXfrm>
    </dsp:sp>
    <dsp:sp modelId="{9F025D9D-623F-4A31-BFB1-87E5845FC0E8}">
      <dsp:nvSpPr>
        <dsp:cNvPr id="0" name=""/>
        <dsp:cNvSpPr/>
      </dsp:nvSpPr>
      <dsp:spPr>
        <a:xfrm>
          <a:off x="0" y="1554201"/>
          <a:ext cx="10623761"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74F12-6687-4CFD-A8E8-9C00A24EF96B}">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4AD597-539A-4577-8DD0-17EB11047D6B}">
      <dsp:nvSpPr>
        <dsp:cNvPr id="0" name=""/>
        <dsp:cNvSpPr/>
      </dsp:nvSpPr>
      <dsp:spPr>
        <a:xfrm>
          <a:off x="1435590" y="1554201"/>
          <a:ext cx="91881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Online assessments will automatically pause when the testing devices have been idle for 20 minutes. Once the emergency has been resolved, students should resume testing on the same day when possible.</a:t>
          </a:r>
          <a:endParaRPr lang="en-US" sz="1500" kern="1200"/>
        </a:p>
      </dsp:txBody>
      <dsp:txXfrm>
        <a:off x="1435590" y="1554201"/>
        <a:ext cx="9188171" cy="1242935"/>
      </dsp:txXfrm>
    </dsp:sp>
    <dsp:sp modelId="{A7108F05-9CF7-45DF-9CAC-74AE2F203E0F}">
      <dsp:nvSpPr>
        <dsp:cNvPr id="0" name=""/>
        <dsp:cNvSpPr/>
      </dsp:nvSpPr>
      <dsp:spPr>
        <a:xfrm>
          <a:off x="0" y="3107870"/>
          <a:ext cx="10623761"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7E198D-7492-4AF2-B72E-CBE2EF14E43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620E08-60A2-4E20-BAEB-FCCE371A6414}">
      <dsp:nvSpPr>
        <dsp:cNvPr id="0" name=""/>
        <dsp:cNvSpPr/>
      </dsp:nvSpPr>
      <dsp:spPr>
        <a:xfrm>
          <a:off x="1435590" y="3107870"/>
          <a:ext cx="91881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If testing cannot be resumed on the same day, students’ test tickets should be collected. Students can then resume testing the following day using their original test tickets. If the test session has ended, a new session must be created. Students will resume the assessment from where they left off. Test questions previously responded to will be locked.</a:t>
          </a:r>
          <a:endParaRPr lang="en-US" sz="1500" kern="1200"/>
        </a:p>
      </dsp:txBody>
      <dsp:txXfrm>
        <a:off x="1435590" y="3107870"/>
        <a:ext cx="9188171"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FE0AC-1F63-4C2B-A11E-8A832A107EA8}">
      <dsp:nvSpPr>
        <dsp:cNvPr id="0" name=""/>
        <dsp:cNvSpPr/>
      </dsp:nvSpPr>
      <dsp:spPr>
        <a:xfrm>
          <a:off x="0" y="100092"/>
          <a:ext cx="11278413" cy="1284659"/>
        </a:xfrm>
        <a:prstGeom prst="roundRect">
          <a:avLst/>
        </a:prstGeom>
        <a:solidFill>
          <a:srgbClr val="F16038">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rPr>
            <a:t>	If a campus loses power or internet connectivity during testing, district personnel should determine whether 	to release students or have them remain in the testing room until the outage has been resolved. If students 	are released from the testing room, their test tickets must be collected. Test administrators must caution their 	testing groups to avoid discussing the assessment. </a:t>
          </a:r>
          <a:endParaRPr lang="en-US" sz="1800" kern="1200">
            <a:solidFill>
              <a:schemeClr val="tx1"/>
            </a:solidFill>
          </a:endParaRPr>
        </a:p>
      </dsp:txBody>
      <dsp:txXfrm>
        <a:off x="62712" y="162804"/>
        <a:ext cx="11152989" cy="1159235"/>
      </dsp:txXfrm>
    </dsp:sp>
    <dsp:sp modelId="{2722533C-BEA3-4079-9E83-D085AB956978}">
      <dsp:nvSpPr>
        <dsp:cNvPr id="0" name=""/>
        <dsp:cNvSpPr/>
      </dsp:nvSpPr>
      <dsp:spPr>
        <a:xfrm>
          <a:off x="0" y="1436592"/>
          <a:ext cx="11278413" cy="943300"/>
        </a:xfrm>
        <a:prstGeom prst="roundRect">
          <a:avLst/>
        </a:prstGeom>
        <a:solidFill>
          <a:srgbClr val="F16038">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Online assessments will automatically pause when testing devices have been idle for 20 minutes. Once the 	interruption has been resolved, students should resume testing on the same day when possible.</a:t>
          </a:r>
        </a:p>
      </dsp:txBody>
      <dsp:txXfrm>
        <a:off x="46048" y="1482640"/>
        <a:ext cx="11186317" cy="851204"/>
      </dsp:txXfrm>
    </dsp:sp>
    <dsp:sp modelId="{6582A7B8-4994-4DE3-8B11-7C5F7FD8F825}">
      <dsp:nvSpPr>
        <dsp:cNvPr id="0" name=""/>
        <dsp:cNvSpPr/>
      </dsp:nvSpPr>
      <dsp:spPr>
        <a:xfrm>
          <a:off x="0" y="2431732"/>
          <a:ext cx="11278413" cy="1079384"/>
        </a:xfrm>
        <a:prstGeom prst="roundRect">
          <a:avLst/>
        </a:prstGeom>
        <a:solidFill>
          <a:srgbClr val="F16038">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If testing cannot be resumed on the same day, students can resume testing the following day using their 	original test tickets. If the test session has ended, a new session must be created.</a:t>
          </a:r>
        </a:p>
      </dsp:txBody>
      <dsp:txXfrm>
        <a:off x="52691" y="2484423"/>
        <a:ext cx="11173031" cy="974002"/>
      </dsp:txXfrm>
    </dsp:sp>
    <dsp:sp modelId="{9D3493C2-FE76-44A9-ACAF-8FF4B8FB0FB7}">
      <dsp:nvSpPr>
        <dsp:cNvPr id="0" name=""/>
        <dsp:cNvSpPr/>
      </dsp:nvSpPr>
      <dsp:spPr>
        <a:xfrm>
          <a:off x="0" y="3562956"/>
          <a:ext cx="11278413" cy="1284659"/>
        </a:xfrm>
        <a:prstGeom prst="roundRect">
          <a:avLst/>
        </a:prstGeom>
        <a:solidFill>
          <a:srgbClr val="F16038">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a:solidFill>
                <a:schemeClr val="tx1"/>
              </a:solidFill>
              <a:latin typeface="Calibri" panose="020F0502020204030204"/>
              <a:ea typeface="+mn-ea"/>
              <a:cs typeface="+mn-cs"/>
            </a:rPr>
            <a:t>	If the interruption prevents students from resuming testing on the same day, the district coordinator should 	contact Texas Testing Support to request that the affected students’ previously responded to test questions be 	unlocked.</a:t>
          </a:r>
        </a:p>
      </dsp:txBody>
      <dsp:txXfrm>
        <a:off x="62712" y="3625668"/>
        <a:ext cx="11152989" cy="1159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63F90-ED79-4B9E-AC85-3A1FA3B74C89}">
      <dsp:nvSpPr>
        <dsp:cNvPr id="0" name=""/>
        <dsp:cNvSpPr/>
      </dsp:nvSpPr>
      <dsp:spPr>
        <a:xfrm>
          <a:off x="1371" y="465297"/>
          <a:ext cx="4815426" cy="3057795"/>
        </a:xfrm>
        <a:prstGeom prst="roundRect">
          <a:avLst>
            <a:gd name="adj" fmla="val 10000"/>
          </a:avLst>
        </a:prstGeom>
        <a:solidFill>
          <a:srgbClr val="0D6CB8"/>
        </a:solidFill>
        <a:ln w="19050" cap="flat" cmpd="sng" algn="ctr">
          <a:solidFill>
            <a:srgbClr val="0D6CB8"/>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665740-692B-41D1-861C-BD9010A26D4F}">
      <dsp:nvSpPr>
        <dsp:cNvPr id="0" name=""/>
        <dsp:cNvSpPr/>
      </dsp:nvSpPr>
      <dsp:spPr>
        <a:xfrm>
          <a:off x="536419" y="973592"/>
          <a:ext cx="4815426" cy="3057795"/>
        </a:xfrm>
        <a:prstGeom prst="roundRect">
          <a:avLst>
            <a:gd name="adj" fmla="val 10000"/>
          </a:avLst>
        </a:prstGeom>
        <a:solidFill>
          <a:schemeClr val="lt1">
            <a:alpha val="90000"/>
            <a:hueOff val="0"/>
            <a:satOff val="0"/>
            <a:lumOff val="0"/>
            <a:alphaOff val="0"/>
          </a:schemeClr>
        </a:solidFill>
        <a:ln w="12700" cap="flat" cmpd="sng" algn="ctr">
          <a:solidFill>
            <a:srgbClr val="0D6CB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0D6CB8"/>
              </a:solidFill>
            </a:rPr>
            <a:t>Previewing test content is allowed only on the day the test is administered via proctor code that allows them to view the same test opportunity that is being provided to the student​</a:t>
          </a:r>
        </a:p>
      </dsp:txBody>
      <dsp:txXfrm>
        <a:off x="625979" y="1063152"/>
        <a:ext cx="4636306" cy="2878675"/>
      </dsp:txXfrm>
    </dsp:sp>
    <dsp:sp modelId="{2EA2D510-3392-4DE5-AD3F-13EB604B3B4F}">
      <dsp:nvSpPr>
        <dsp:cNvPr id="0" name=""/>
        <dsp:cNvSpPr/>
      </dsp:nvSpPr>
      <dsp:spPr>
        <a:xfrm>
          <a:off x="5888192" y="436951"/>
          <a:ext cx="4815426" cy="3057795"/>
        </a:xfrm>
        <a:prstGeom prst="roundRect">
          <a:avLst>
            <a:gd name="adj" fmla="val 10000"/>
          </a:avLst>
        </a:prstGeom>
        <a:solidFill>
          <a:srgbClr val="0D6CB8"/>
        </a:solidFill>
        <a:ln w="19050" cap="flat" cmpd="sng" algn="ctr">
          <a:solidFill>
            <a:srgbClr val="0D6CB8"/>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C14C0F-75FA-42DA-A0EC-5F60DB67FC3F}">
      <dsp:nvSpPr>
        <dsp:cNvPr id="0" name=""/>
        <dsp:cNvSpPr/>
      </dsp:nvSpPr>
      <dsp:spPr>
        <a:xfrm>
          <a:off x="6423240" y="945246"/>
          <a:ext cx="4815426" cy="3057795"/>
        </a:xfrm>
        <a:prstGeom prst="roundRect">
          <a:avLst>
            <a:gd name="adj" fmla="val 10000"/>
          </a:avLst>
        </a:prstGeom>
        <a:solidFill>
          <a:schemeClr val="lt1">
            <a:alpha val="90000"/>
            <a:hueOff val="0"/>
            <a:satOff val="0"/>
            <a:lumOff val="0"/>
            <a:alphaOff val="0"/>
          </a:schemeClr>
        </a:solidFill>
        <a:ln w="12700" cap="flat" cmpd="sng" algn="ctr">
          <a:solidFill>
            <a:srgbClr val="0D6CB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0D6CB8"/>
              </a:solidFill>
            </a:rPr>
            <a:t>Proctor codes should also be used for small-group signed administrations​</a:t>
          </a:r>
        </a:p>
      </dsp:txBody>
      <dsp:txXfrm>
        <a:off x="6512800" y="1034806"/>
        <a:ext cx="4636306" cy="287867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0FEAC-8CA3-4ECA-B2AF-236798010B37}"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D82F2-70B2-4A4E-A2F4-6971ECFDEA7B}" type="slidenum">
              <a:rPr lang="en-US" smtClean="0"/>
              <a:t>‹#›</a:t>
            </a:fld>
            <a:endParaRPr lang="en-US"/>
          </a:p>
        </p:txBody>
      </p:sp>
    </p:spTree>
    <p:extLst>
      <p:ext uri="{BB962C8B-B14F-4D97-AF65-F5344CB8AC3E}">
        <p14:creationId xmlns:p14="http://schemas.microsoft.com/office/powerpoint/2010/main" val="160264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D82F2-70B2-4A4E-A2F4-6971ECFDEA7B}" type="slidenum">
              <a:rPr lang="en-US" smtClean="0"/>
              <a:t>2</a:t>
            </a:fld>
            <a:endParaRPr lang="en-US"/>
          </a:p>
        </p:txBody>
      </p:sp>
    </p:spTree>
    <p:extLst>
      <p:ext uri="{BB962C8B-B14F-4D97-AF65-F5344CB8AC3E}">
        <p14:creationId xmlns:p14="http://schemas.microsoft.com/office/powerpoint/2010/main" val="10531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59</a:t>
            </a:fld>
            <a:endParaRPr lang="en-US"/>
          </a:p>
        </p:txBody>
      </p:sp>
    </p:spTree>
    <p:extLst>
      <p:ext uri="{BB962C8B-B14F-4D97-AF65-F5344CB8AC3E}">
        <p14:creationId xmlns:p14="http://schemas.microsoft.com/office/powerpoint/2010/main" val="65160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86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8865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1" indent="-171450">
              <a:lnSpc>
                <a:spcPct val="200000"/>
              </a:lnSpc>
              <a:buFont typeface="Wingdings" panose="020B0604020202020204" pitchFamily="34" charset="0"/>
              <a:buChar char="Ø"/>
            </a:pPr>
            <a:endParaRPr lang="en-US" sz="600">
              <a:cs typeface="Roboto Slab" pitchFamily="2" charset="0"/>
            </a:endParaRPr>
          </a:p>
          <a:p>
            <a:endParaRPr lang="en-US"/>
          </a:p>
        </p:txBody>
      </p:sp>
      <p:sp>
        <p:nvSpPr>
          <p:cNvPr id="4" name="Slide Number Placeholder 3"/>
          <p:cNvSpPr>
            <a:spLocks noGrp="1"/>
          </p:cNvSpPr>
          <p:nvPr>
            <p:ph type="sldNum" sz="quarter" idx="5"/>
          </p:nvPr>
        </p:nvSpPr>
        <p:spPr/>
        <p:txBody>
          <a:bodyPr/>
          <a:lstStyle/>
          <a:p>
            <a:fld id="{A9336AD7-8C65-4CF4-A257-6703EFC11575}" type="slidenum">
              <a:rPr lang="en-US" smtClean="0"/>
              <a:t>11</a:t>
            </a:fld>
            <a:endParaRPr lang="en-US"/>
          </a:p>
        </p:txBody>
      </p:sp>
    </p:spTree>
    <p:extLst>
      <p:ext uri="{BB962C8B-B14F-4D97-AF65-F5344CB8AC3E}">
        <p14:creationId xmlns:p14="http://schemas.microsoft.com/office/powerpoint/2010/main" val="416220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D82F2-70B2-4A4E-A2F4-6971ECFDEA7B}" type="slidenum">
              <a:rPr lang="en-US" smtClean="0"/>
              <a:t>12</a:t>
            </a:fld>
            <a:endParaRPr lang="en-US"/>
          </a:p>
        </p:txBody>
      </p:sp>
    </p:spTree>
    <p:extLst>
      <p:ext uri="{BB962C8B-B14F-4D97-AF65-F5344CB8AC3E}">
        <p14:creationId xmlns:p14="http://schemas.microsoft.com/office/powerpoint/2010/main" val="208212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D82F2-70B2-4A4E-A2F4-6971ECFDEA7B}" type="slidenum">
              <a:rPr lang="en-US" smtClean="0"/>
              <a:t>13</a:t>
            </a:fld>
            <a:endParaRPr lang="en-US"/>
          </a:p>
        </p:txBody>
      </p:sp>
    </p:spTree>
    <p:extLst>
      <p:ext uri="{BB962C8B-B14F-4D97-AF65-F5344CB8AC3E}">
        <p14:creationId xmlns:p14="http://schemas.microsoft.com/office/powerpoint/2010/main" val="1430962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319700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[Read text aloud and in order]</a:t>
            </a:r>
          </a:p>
          <a:p>
            <a:endParaRPr lang="en-US"/>
          </a:p>
          <a:p>
            <a:r>
              <a:rPr lang="en-US"/>
              <a:t>(If districts ask about Grade 5 Science - Given that next year is a bridge year, we would need to build a whole new form for next year and then we start fresh with new forms and a new blueprint and new scales the following...which will give us nothing in terms of research for implementing TTAP for 2-3 years.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8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70C0"/>
                </a:solidFill>
                <a:cs typeface="Roboto Slab Medium"/>
              </a:rPr>
              <a:t>We hope to see district representation across the entire state of Texas as TTAP expands to elementary and high school next school year</a:t>
            </a:r>
            <a:r>
              <a:rPr lang="en-US" sz="1800">
                <a:solidFill>
                  <a:srgbClr val="0070C0"/>
                </a:solidFill>
                <a:effectLst/>
                <a:latin typeface="+mn-lt"/>
                <a:ea typeface="+mn-ea"/>
                <a:cs typeface="+mn-cs"/>
              </a:rPr>
              <a:t>. As a district participant, they </a:t>
            </a:r>
            <a:r>
              <a:rPr lang="en-US" sz="2800"/>
              <a:t>are able to share feedback on the pilot to help TEA improve and measure efficacy of the program. 19 </a:t>
            </a:r>
            <a:r>
              <a:rPr lang="en-US" sz="1800">
                <a:effectLst/>
                <a:latin typeface="Calibri"/>
                <a:ea typeface="Calibri"/>
                <a:cs typeface="Calibri"/>
              </a:rPr>
              <a:t>regions </a:t>
            </a:r>
            <a:r>
              <a:rPr lang="en-US" sz="1800">
                <a:latin typeface="Calibri"/>
                <a:ea typeface="Calibri"/>
                <a:cs typeface="Calibri"/>
              </a:rPr>
              <a:t>and over 90 districts are participating in the pilot this</a:t>
            </a:r>
            <a:r>
              <a:rPr lang="en-US" sz="1800">
                <a:effectLst/>
                <a:latin typeface="Calibri"/>
                <a:ea typeface="Calibri"/>
                <a:cs typeface="Calibri"/>
              </a:rPr>
              <a:t> </a:t>
            </a:r>
            <a:r>
              <a:rPr lang="en-US" sz="1800">
                <a:latin typeface="Calibri"/>
                <a:ea typeface="Calibri"/>
                <a:cs typeface="Calibri"/>
              </a:rPr>
              <a:t>school year, totaling over</a:t>
            </a:r>
            <a:r>
              <a:rPr lang="en-US" sz="1800">
                <a:effectLst/>
                <a:latin typeface="Calibri"/>
                <a:ea typeface="Calibri"/>
                <a:cs typeface="Calibri"/>
              </a:rPr>
              <a:t> 55,000 students.</a:t>
            </a:r>
            <a:r>
              <a:rPr lang="en-US" sz="1800">
                <a:latin typeface="Calibri"/>
                <a:ea typeface="Calibri"/>
                <a:cs typeface="Calibri"/>
              </a:rPr>
              <a:t> We hope to partner with districts in all 20 regions and see a more even representation across LEA types in year 3.</a:t>
            </a:r>
            <a:endParaRPr lang="en-US" sz="1800">
              <a:ea typeface="Calibri"/>
              <a:cs typeface="Calibri"/>
            </a:endParaRPr>
          </a:p>
          <a:p>
            <a:pPr marL="1028700" lvl="1" indent="-571500">
              <a:buFont typeface="Arial" panose="020B0604020202020204" pitchFamily="34" charset="0"/>
              <a:buChar char="•"/>
            </a:pPr>
            <a:endParaRPr lang="en-US" sz="36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3CBFD-354F-46A3-BA60-F35C80E67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7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the form: https://app.smartsheet.com/b/form/03632c43684d4cddaed4641e4d5f9923 </a:t>
            </a:r>
          </a:p>
          <a:p>
            <a:endParaRPr lang="en-US"/>
          </a:p>
          <a:p>
            <a:r>
              <a:rPr lang="en-US"/>
              <a:t>If you submit an interest form,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5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101972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6" name="Slide Number Placeholder 5">
            <a:extLst>
              <a:ext uri="{FF2B5EF4-FFF2-40B4-BE49-F238E27FC236}">
                <a16:creationId xmlns:a16="http://schemas.microsoft.com/office/drawing/2014/main" id="{311B506A-D6A0-49AF-9DD2-A2166FC16A59}"/>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31413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3C689FC-A04A-4CDA-9007-3F4B55D607E8}"/>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27234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39604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0CFE80E6-FC1E-4002-9AB5-4B891651BFBD}"/>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988765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271584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39822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748FE9A-F805-42A0-85E8-2EBEE067DDB2}"/>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41290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697178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2606218E-9D77-4AFA-B16A-F0FF09120187}"/>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820042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clus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29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208235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83987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658306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20449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570392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2086489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A0BF463-AC1D-4169-B8AF-57844D16ED90}" type="datetime1">
              <a:rPr lang="en-US" smtClean="0"/>
              <a:t>2/15/2024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05918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4" name="Holder 4"/>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1650706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73107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209485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12078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sz="half" idx="2"/>
          </p:nvPr>
        </p:nvSpPr>
        <p:spPr>
          <a:xfrm>
            <a:off x="689519" y="1645342"/>
            <a:ext cx="5168900" cy="3666490"/>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4" name="Holder 4"/>
          <p:cNvSpPr>
            <a:spLocks noGrp="1"/>
          </p:cNvSpPr>
          <p:nvPr>
            <p:ph sz="half" idx="3"/>
          </p:nvPr>
        </p:nvSpPr>
        <p:spPr>
          <a:xfrm>
            <a:off x="6529157" y="1645342"/>
            <a:ext cx="4904105" cy="4098290"/>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7" name="Holder 7"/>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3476046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556653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880143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42393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474882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496246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4934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45595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65648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95493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0703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5" name="Holder 5"/>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696996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75518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14451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9507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84839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012603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65569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423914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7680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807604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005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4" name="Holder 4"/>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51240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927679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12505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77125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6146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409757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388933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606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DRAFT</a:t>
            </a:r>
          </a:p>
        </p:txBody>
      </p:sp>
    </p:spTree>
    <p:extLst>
      <p:ext uri="{BB962C8B-B14F-4D97-AF65-F5344CB8AC3E}">
        <p14:creationId xmlns:p14="http://schemas.microsoft.com/office/powerpoint/2010/main" val="1637460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003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6AC5854-930B-4FFC-BF09-B8414D7458BC}" type="datetime1">
              <a:rPr lang="en-US" smtClean="0"/>
              <a:t>2/15/2024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4084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0" cy="4496686"/>
          </a:xfrm>
          <a:prstGeom prst="rect">
            <a:avLst/>
          </a:prstGeom>
        </p:spPr>
        <p:txBody>
          <a:bodyPr/>
          <a:lstStyle>
            <a:lvl1pPr>
              <a:lnSpc>
                <a:spcPct val="100000"/>
              </a:lnSpc>
              <a:spcBef>
                <a:spcPts val="0"/>
              </a:spcBef>
              <a:buClr>
                <a:schemeClr val="accent2"/>
              </a:buClr>
              <a:defRPr sz="2400">
                <a:solidFill>
                  <a:schemeClr val="tx1"/>
                </a:solidFill>
              </a:defRPr>
            </a:lvl1pPr>
            <a:lvl2pPr>
              <a:lnSpc>
                <a:spcPct val="100000"/>
              </a:lnSpc>
              <a:spcBef>
                <a:spcPts val="0"/>
              </a:spcBef>
              <a:buClr>
                <a:schemeClr val="accent2"/>
              </a:buClr>
              <a:defRPr sz="2400">
                <a:solidFill>
                  <a:schemeClr val="tx1"/>
                </a:solidFill>
              </a:defRPr>
            </a:lvl2pPr>
            <a:lvl3pPr>
              <a:lnSpc>
                <a:spcPct val="100000"/>
              </a:lnSpc>
              <a:spcBef>
                <a:spcPts val="0"/>
              </a:spcBef>
              <a:buClr>
                <a:schemeClr val="accent2"/>
              </a:buCl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6808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579585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283657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21006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22585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742654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407004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926419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199625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72636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7388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027387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99424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41661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16942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05485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93811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2/15/2024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32927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55005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97199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72119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6184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327546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077261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69264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2/15/2024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93607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191641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2/15/2024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8467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665015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851239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07594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2/15/2024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9106267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D8CD87E9-152C-46D9-8D3E-52624A6C292C}"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04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si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49102" y="363869"/>
            <a:ext cx="105156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49102" y="1357793"/>
            <a:ext cx="10515600" cy="4351338"/>
          </a:xfrm>
        </p:spPr>
        <p:txBody>
          <a:bodyPr/>
          <a:lstStyle>
            <a:lvl1pPr marL="0" indent="0">
              <a:buFont typeface="Arial" panose="020B0604020202020204" pitchFamily="34" charset="0"/>
              <a:buNone/>
              <a:defRPr sz="2400">
                <a:latin typeface="Roboto Slab" pitchFamily="2" charset="0"/>
                <a:ea typeface="Roboto Slab" pitchFamily="2" charset="0"/>
              </a:defRPr>
            </a:lvl1pPr>
            <a:lvl2pPr>
              <a:defRPr sz="2000">
                <a:latin typeface="Roboto Slab" pitchFamily="2" charset="0"/>
                <a:ea typeface="Roboto Slab" pitchFamily="2" charset="0"/>
                <a:cs typeface="Open Sans" panose="020B0606030504020204" pitchFamily="34" charset="0"/>
              </a:defRPr>
            </a:lvl2pPr>
            <a:lvl3pPr>
              <a:defRPr sz="1800">
                <a:latin typeface="Roboto Slab" pitchFamily="2" charset="0"/>
                <a:ea typeface="Roboto Slab" pitchFamily="2" charset="0"/>
              </a:defRPr>
            </a:lvl3pPr>
            <a:lvl4pPr>
              <a:defRPr sz="1600">
                <a:latin typeface="Roboto Slab" pitchFamily="2" charset="0"/>
                <a:ea typeface="Roboto Slab" pitchFamily="2" charset="0"/>
              </a:defRPr>
            </a:lvl4pPr>
            <a:lvl5pPr>
              <a:defRPr sz="1400">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0E32EE-0625-4538-AA79-26F6ECA4E5F4}"/>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4296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ags" Target="../tags/tag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image" Target="../media/image4.emf"/><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tags" Target="../tags/tag2.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image" Target="../media/image21.emf"/><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oleObject" Target="../embeddings/oleObject2.bin"/><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oleObject" Target="../embeddings/oleObject3.bin"/><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tags" Target="../tags/tag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ags" Target="../tags/tag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19800"/>
            <a:ext cx="12192000" cy="483234"/>
          </a:xfrm>
          <a:custGeom>
            <a:avLst/>
            <a:gdLst/>
            <a:ahLst/>
            <a:cxnLst/>
            <a:rect l="l" t="t" r="r" b="b"/>
            <a:pathLst>
              <a:path w="12192000" h="483234">
                <a:moveTo>
                  <a:pt x="0" y="482612"/>
                </a:moveTo>
                <a:lnTo>
                  <a:pt x="12192000" y="482612"/>
                </a:lnTo>
                <a:lnTo>
                  <a:pt x="12192000" y="0"/>
                </a:lnTo>
                <a:lnTo>
                  <a:pt x="0" y="0"/>
                </a:lnTo>
                <a:lnTo>
                  <a:pt x="0" y="482612"/>
                </a:lnTo>
                <a:close/>
              </a:path>
            </a:pathLst>
          </a:custGeom>
          <a:solidFill>
            <a:srgbClr val="0D6CB8"/>
          </a:solidFill>
        </p:spPr>
        <p:txBody>
          <a:bodyPr wrap="square" lIns="0" tIns="0" rIns="0" bIns="0" rtlCol="0"/>
          <a:lstStyle/>
          <a:p>
            <a:endParaRPr/>
          </a:p>
        </p:txBody>
      </p:sp>
      <p:pic>
        <p:nvPicPr>
          <p:cNvPr id="17" name="bg object 17"/>
          <p:cNvPicPr/>
          <p:nvPr/>
        </p:nvPicPr>
        <p:blipFill>
          <a:blip r:embed="rId9" cstate="print"/>
          <a:stretch>
            <a:fillRect/>
          </a:stretch>
        </p:blipFill>
        <p:spPr>
          <a:xfrm>
            <a:off x="5594350" y="6064262"/>
            <a:ext cx="1003299" cy="400037"/>
          </a:xfrm>
          <a:prstGeom prst="rect">
            <a:avLst/>
          </a:prstGeom>
        </p:spPr>
      </p:pic>
      <p:sp>
        <p:nvSpPr>
          <p:cNvPr id="18" name="bg object 18"/>
          <p:cNvSpPr/>
          <p:nvPr/>
        </p:nvSpPr>
        <p:spPr>
          <a:xfrm>
            <a:off x="0" y="6502412"/>
            <a:ext cx="12192000" cy="120650"/>
          </a:xfrm>
          <a:custGeom>
            <a:avLst/>
            <a:gdLst/>
            <a:ahLst/>
            <a:cxnLst/>
            <a:rect l="l" t="t" r="r" b="b"/>
            <a:pathLst>
              <a:path w="12192000" h="120650">
                <a:moveTo>
                  <a:pt x="12192000" y="0"/>
                </a:moveTo>
                <a:lnTo>
                  <a:pt x="0" y="0"/>
                </a:lnTo>
                <a:lnTo>
                  <a:pt x="0" y="120637"/>
                </a:lnTo>
                <a:lnTo>
                  <a:pt x="12192000" y="120637"/>
                </a:lnTo>
                <a:lnTo>
                  <a:pt x="12192000" y="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a:xfrm>
            <a:off x="361106" y="193381"/>
            <a:ext cx="11469786" cy="57404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a:xfrm>
            <a:off x="5059009" y="1799614"/>
            <a:ext cx="6493509" cy="350012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a:xfrm>
            <a:off x="11670665" y="6632948"/>
            <a:ext cx="241300" cy="177800"/>
          </a:xfrm>
          <a:prstGeom prst="rect">
            <a:avLst/>
          </a:prstGeom>
        </p:spPr>
        <p:txBody>
          <a:bodyPr wrap="square" lIns="0" tIns="0" rIns="0" bIns="0">
            <a:spAutoFit/>
          </a:bodyPr>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extLst>
      <p:ext uri="{BB962C8B-B14F-4D97-AF65-F5344CB8AC3E}">
        <p14:creationId xmlns:p14="http://schemas.microsoft.com/office/powerpoint/2010/main" val="143445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22"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1526162-01DF-4456-9A27-61AE48895E31}"/>
              </a:ext>
            </a:extLst>
          </p:cNvPr>
          <p:cNvGraphicFramePr>
            <a:graphicFrameLocks noChangeAspect="1"/>
          </p:cNvGraphicFramePr>
          <p:nvPr userDrawn="1">
            <p:custDataLst>
              <p:tags r:id="rId21"/>
            </p:custDataLst>
            <p:extLst>
              <p:ext uri="{D42A27DB-BD31-4B8C-83A1-F6EECF244321}">
                <p14:modId xmlns:p14="http://schemas.microsoft.com/office/powerpoint/2010/main" val="2620831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73" imgH="473" progId="TCLayout.ActiveDocument.1">
                  <p:embed/>
                </p:oleObj>
              </mc:Choice>
              <mc:Fallback>
                <p:oleObj name="think-cell Slide" r:id="rId22" imgW="473" imgH="473" progId="TCLayout.ActiveDocument.1">
                  <p:embed/>
                  <p:pic>
                    <p:nvPicPr>
                      <p:cNvPr id="8" name="Object 7" hidden="1">
                        <a:extLst>
                          <a:ext uri="{FF2B5EF4-FFF2-40B4-BE49-F238E27FC236}">
                            <a16:creationId xmlns:a16="http://schemas.microsoft.com/office/drawing/2014/main" id="{11526162-01DF-4456-9A27-61AE48895E31}"/>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461A326-68C0-4177-ABC4-7CBEE8693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7F172-A723-4B6D-B4F6-CDA6F8DD7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9EBE-A639-4F75-A63A-9094C3500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6590F-5DEF-4E9E-8F60-2F94E532E4E7}" type="datetime1">
              <a:rPr lang="en-US" smtClean="0"/>
              <a:t>2/15/2024</a:t>
            </a:fld>
            <a:endParaRPr lang="en-US"/>
          </a:p>
        </p:txBody>
      </p:sp>
      <p:sp>
        <p:nvSpPr>
          <p:cNvPr id="5" name="Footer Placeholder 4">
            <a:extLst>
              <a:ext uri="{FF2B5EF4-FFF2-40B4-BE49-F238E27FC236}">
                <a16:creationId xmlns:a16="http://schemas.microsoft.com/office/drawing/2014/main" id="{9644F6C4-580E-45BA-84FF-68A79B790F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6EC06E-69E6-4C72-980E-841D5368E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AE4EB-A2F8-4CF2-9FC4-CBDD4352D706}" type="slidenum">
              <a:rPr lang="en-US" smtClean="0"/>
              <a:t>‹#›</a:t>
            </a:fld>
            <a:endParaRPr lang="en-US"/>
          </a:p>
        </p:txBody>
      </p:sp>
    </p:spTree>
    <p:extLst>
      <p:ext uri="{BB962C8B-B14F-4D97-AF65-F5344CB8AC3E}">
        <p14:creationId xmlns:p14="http://schemas.microsoft.com/office/powerpoint/2010/main" val="5594893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5" r:id="rId17"/>
    <p:sldLayoutId id="2147483686" r:id="rId18"/>
    <p:sldLayoutId id="214748372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4"/>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4" imgH="385" progId="TCLayout.ActiveDocument.1">
                  <p:embed/>
                </p:oleObj>
              </mc:Choice>
              <mc:Fallback>
                <p:oleObj name="think-cell Slide" r:id="rId3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9746679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047E04C2-188F-4377-A04A-2DD5411BBBAE}" type="datetime1">
              <a:rPr lang="en-US" smtClean="0"/>
              <a:t>2/15/2024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597780527"/>
      </p:ext>
    </p:extLst>
  </p:cSld>
  <p:clrMap bg1="lt1" tx1="dk1" bg2="lt2" tx2="dk2" accent1="accent1" accent2="accent2" accent3="accent3" accent4="accent4" accent5="accent5" accent6="accent6" hlink="hlink" folHlink="folHlink"/>
  <p:sldLayoutIdLst>
    <p:sldLayoutId id="2147483724" r:id="rId1"/>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2"/>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84" imgH="385" progId="TCLayout.ActiveDocument.1">
                  <p:embed/>
                </p:oleObj>
              </mc:Choice>
              <mc:Fallback>
                <p:oleObj name="think-cell Slide" r:id="rId34"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2/15/2024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0584835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txassessmentdocs.atlassian.net/wiki/spaces/ODCCM/pages/2793212967/Security%2BForm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tea.texas.gov/student-assessment/testing/staar/staar-released-test-question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ea.texas.gov/student-assessment/testing/student-assessment-overview/test-administration-resourc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ea.texas.gov/student-assessment/testing/student-assessment-overview/test-administration-resource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5.xml"/><Relationship Id="rId5" Type="http://schemas.openxmlformats.org/officeDocument/2006/relationships/image" Target="../media/image62.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31.sv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1.xml"/><Relationship Id="rId5" Type="http://schemas.openxmlformats.org/officeDocument/2006/relationships/image" Target="../media/image73.sv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texasassessment.gov/resources/texas-assessment-program-faq" TargetMode="External"/><Relationship Id="rId1" Type="http://schemas.openxmlformats.org/officeDocument/2006/relationships/slideLayout" Target="../slideLayouts/slideLayout3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hyperlink" Target="https://txassessmentdocs.atlassian.net/wiki/spaces/ODCCM/pages/2793212470/Campus+Testing+Coordinator+Training+Activities" TargetMode="External"/><Relationship Id="rId2" Type="http://schemas.openxmlformats.org/officeDocument/2006/relationships/hyperlink" Target="https://txassessmentdocs.atlassian.net/wiki/spaces/ODCCM/pages/2793218274/Frequently+Asked+Questions+About+Test+Administrations" TargetMode="Externa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hyperlink" Target="https://txassessmentdocs.atlassian.net/wiki/spaces/ODCCM/pages/2793218274/Frequently+Asked+Questions+About+Test+Administrations#Score-Codes" TargetMode="Externa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hyperlink" Target="https://txassessmentdocs.atlassian.net/wiki/spaces/ODCCM/pages/2793218274/Frequently+Asked+Questions+About+Test+Administrations#Score-Codes" TargetMode="Externa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hyperlink" Target="https://txassessmentdocs.atlassian.net/wiki/spaces/ODCCM/pages/2793218274/Frequently+Asked+Questions+About+Test+Administrations#Score-Codes" TargetMode="Externa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txassessmentdocs.atlassian.net/wiki/spaces/ODCCM/pages/2793218274/Frequently+Asked+Questions+About+Test+Administrations#Score-Codes" TargetMode="Externa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txassessmentdocs.atlassian.net/wiki/spaces/ODCCM/pages/2793217963/Monitor+Paper+Administrations" TargetMode="Externa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3.svg"/><Relationship Id="rId3" Type="http://schemas.openxmlformats.org/officeDocument/2006/relationships/diagramLayout" Target="../diagrams/layout3.xml"/><Relationship Id="rId7" Type="http://schemas.openxmlformats.org/officeDocument/2006/relationships/hyperlink" Target="https://txassessmentdocs.atlassian.net/wiki/spaces/ODCCM/pages/2793217963/Monitor+Paper+Administrations" TargetMode="External"/><Relationship Id="rId12" Type="http://schemas.openxmlformats.org/officeDocument/2006/relationships/image" Target="../media/image82.png"/><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11" Type="http://schemas.openxmlformats.org/officeDocument/2006/relationships/image" Target="../media/image79.svg"/><Relationship Id="rId5" Type="http://schemas.openxmlformats.org/officeDocument/2006/relationships/diagramColors" Target="../diagrams/colors3.xml"/><Relationship Id="rId15" Type="http://schemas.openxmlformats.org/officeDocument/2006/relationships/image" Target="../media/image85.svg"/><Relationship Id="rId10" Type="http://schemas.openxmlformats.org/officeDocument/2006/relationships/image" Target="../media/image78.png"/><Relationship Id="rId4" Type="http://schemas.openxmlformats.org/officeDocument/2006/relationships/diagramQuickStyle" Target="../diagrams/quickStyle3.xml"/><Relationship Id="rId9" Type="http://schemas.openxmlformats.org/officeDocument/2006/relationships/image" Target="../media/image77.svg"/><Relationship Id="rId1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6.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8.xml"/><Relationship Id="rId1" Type="http://schemas.openxmlformats.org/officeDocument/2006/relationships/tags" Target="../tags/tag7.xml"/><Relationship Id="rId5" Type="http://schemas.openxmlformats.org/officeDocument/2006/relationships/image" Target="../media/image86.emf"/><Relationship Id="rId4" Type="http://schemas.openxmlformats.org/officeDocument/2006/relationships/oleObject" Target="../embeddings/oleObject5.bin"/></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7.emf"/><Relationship Id="rId5" Type="http://schemas.openxmlformats.org/officeDocument/2006/relationships/oleObject" Target="../embeddings/oleObject6.bin"/><Relationship Id="rId4"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9.xml"/><Relationship Id="rId7" Type="http://schemas.openxmlformats.org/officeDocument/2006/relationships/hyperlink" Target="https://tea.texas.gov/student-assessment/assessment-initiatives/texas-through-year-assessment-pilot" TargetMode="External"/><Relationship Id="rId12" Type="http://schemas.openxmlformats.org/officeDocument/2006/relationships/image" Target="../media/image92.png"/><Relationship Id="rId2" Type="http://schemas.openxmlformats.org/officeDocument/2006/relationships/slideLayout" Target="../slideLayouts/slideLayout68.xml"/><Relationship Id="rId1" Type="http://schemas.openxmlformats.org/officeDocument/2006/relationships/tags" Target="../tags/tag10.xml"/><Relationship Id="rId6" Type="http://schemas.openxmlformats.org/officeDocument/2006/relationships/image" Target="../media/image89.png"/><Relationship Id="rId11" Type="http://schemas.openxmlformats.org/officeDocument/2006/relationships/hyperlink" Target="https://zoom.us/webinar/register/WN_CjGjqHA-S9yXCf2JEBmZVA" TargetMode="External"/><Relationship Id="rId5" Type="http://schemas.openxmlformats.org/officeDocument/2006/relationships/image" Target="../media/image86.emf"/><Relationship Id="rId10" Type="http://schemas.openxmlformats.org/officeDocument/2006/relationships/image" Target="../media/image91.png"/><Relationship Id="rId4" Type="http://schemas.openxmlformats.org/officeDocument/2006/relationships/oleObject" Target="../embeddings/oleObject7.bin"/><Relationship Id="rId9" Type="http://schemas.openxmlformats.org/officeDocument/2006/relationships/hyperlink" Target="https://zoom.us/webinar/register/WN_GbnKdWacSyiAlwvRq6B27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bit.ly/406DvwE" TargetMode="External"/><Relationship Id="rId5" Type="http://schemas.openxmlformats.org/officeDocument/2006/relationships/hyperlink" Target="http://www.texasassessment.gov/" TargetMode="Externa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tea.texas.gov/student-assessment/testing/staar/staar-resource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hyperlink" Target="https://tea.texas.gov/student.assessment/" TargetMode="External"/><Relationship Id="rId4" Type="http://schemas.openxmlformats.org/officeDocument/2006/relationships/hyperlink" Target="https://teastudentassessments.zendesk.com/hc/en-us/categories/360002017872-Student-Assessmen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hyperlink" Target="http://www.statutes.legis.state.tx.us/Docs/ED/htm/ED.39.htm#39.025" TargetMode="External"/><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hyperlink" Target="https://texreg.sos.state.tx.us/public/readtac$ext.TacPage?sl=R&amp;app=9&amp;p_dir=&amp;p_rloc=&amp;p_tloc=&amp;p_ploc=&amp;pg=1&amp;p_tac=&amp;ti=19&amp;pt=2&amp;ch=101&amp;rl=4002" TargetMode="External"/><Relationship Id="rId4" Type="http://schemas.openxmlformats.org/officeDocument/2006/relationships/hyperlink" Target="https://tea.texas.gov/sites/default/files/STAAR%20Substiute%20Assessments%20Flowchart%20Accessible.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pring 2023 STAAR Refresher"/>
          <p:cNvPicPr/>
          <p:nvPr/>
        </p:nvPicPr>
        <p:blipFill>
          <a:blip r:embed="rId2" cstate="print"/>
          <a:stretch>
            <a:fillRect/>
          </a:stretch>
        </p:blipFill>
        <p:spPr>
          <a:xfrm>
            <a:off x="0" y="0"/>
            <a:ext cx="12192000" cy="6857999"/>
          </a:xfrm>
          <a:prstGeom prst="rect">
            <a:avLst/>
          </a:prstGeom>
        </p:spPr>
      </p:pic>
      <p:sp>
        <p:nvSpPr>
          <p:cNvPr id="3" name="object 3"/>
          <p:cNvSpPr txBox="1">
            <a:spLocks noGrp="1"/>
          </p:cNvSpPr>
          <p:nvPr>
            <p:ph type="title"/>
          </p:nvPr>
        </p:nvSpPr>
        <p:spPr>
          <a:xfrm>
            <a:off x="682494" y="2020547"/>
            <a:ext cx="4736999" cy="3088410"/>
          </a:xfrm>
          <a:prstGeom prst="rect">
            <a:avLst/>
          </a:prstGeom>
        </p:spPr>
        <p:txBody>
          <a:bodyPr vert="horz" wrap="square" lIns="0" tIns="95885" rIns="0" bIns="0" rtlCol="0">
            <a:spAutoFit/>
          </a:bodyPr>
          <a:lstStyle/>
          <a:p>
            <a:pPr marL="12700" marR="5080">
              <a:lnSpc>
                <a:spcPct val="89900"/>
              </a:lnSpc>
              <a:spcBef>
                <a:spcPts val="755"/>
              </a:spcBef>
            </a:pPr>
            <a:r>
              <a:rPr lang="en-US" sz="5400" b="0" spc="-10">
                <a:solidFill>
                  <a:srgbClr val="FFFFFF"/>
                </a:solidFill>
                <a:latin typeface="Arial"/>
                <a:cs typeface="Arial"/>
              </a:rPr>
              <a:t>STAAR Spring Refresher</a:t>
            </a:r>
            <a:br>
              <a:rPr lang="en-US" sz="5400" b="0" spc="-10">
                <a:solidFill>
                  <a:srgbClr val="FFFFFF"/>
                </a:solidFill>
                <a:latin typeface="Arial"/>
                <a:cs typeface="Arial"/>
              </a:rPr>
            </a:br>
            <a:br>
              <a:rPr lang="en-US" sz="5400" b="0" spc="-10">
                <a:solidFill>
                  <a:srgbClr val="FFFFFF"/>
                </a:solidFill>
                <a:latin typeface="Arial"/>
                <a:cs typeface="Arial"/>
              </a:rPr>
            </a:br>
            <a:r>
              <a:rPr lang="en-US" sz="5400" b="0" spc="-10">
                <a:solidFill>
                  <a:srgbClr val="FFFFFF"/>
                </a:solidFill>
                <a:latin typeface="Arial"/>
                <a:cs typeface="Arial"/>
              </a:rPr>
              <a:t>Event #1162</a:t>
            </a:r>
            <a:endParaRPr sz="5400">
              <a:latin typeface="Arial"/>
              <a:cs typeface="Arial"/>
            </a:endParaRPr>
          </a:p>
        </p:txBody>
      </p:sp>
    </p:spTree>
    <p:extLst>
      <p:ext uri="{BB962C8B-B14F-4D97-AF65-F5344CB8AC3E}">
        <p14:creationId xmlns:p14="http://schemas.microsoft.com/office/powerpoint/2010/main" val="1805635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87146"/>
            <a:ext cx="11469786" cy="574040"/>
          </a:xfrm>
          <a:prstGeom prst="rect">
            <a:avLst/>
          </a:prstGeom>
        </p:spPr>
        <p:txBody>
          <a:bodyPr vert="horz" wrap="square" lIns="0" tIns="12700" rIns="0" bIns="0" rtlCol="0">
            <a:spAutoFit/>
          </a:bodyPr>
          <a:lstStyle/>
          <a:p>
            <a:pPr marL="442595" algn="l">
              <a:lnSpc>
                <a:spcPct val="100000"/>
              </a:lnSpc>
              <a:spcBef>
                <a:spcPts val="100"/>
              </a:spcBef>
            </a:pPr>
            <a:r>
              <a:rPr lang="en-US">
                <a:latin typeface="Calibri (Headings)"/>
              </a:rPr>
              <a:t>General</a:t>
            </a:r>
            <a:r>
              <a:rPr lang="en-US" spc="-35">
                <a:latin typeface="Calibri (Headings)"/>
              </a:rPr>
              <a:t> </a:t>
            </a:r>
            <a:r>
              <a:rPr lang="en-US">
                <a:latin typeface="Calibri (Headings)"/>
              </a:rPr>
              <a:t>Oath</a:t>
            </a:r>
            <a:r>
              <a:rPr lang="en-US" spc="-70">
                <a:latin typeface="Calibri (Headings)"/>
              </a:rPr>
              <a:t> </a:t>
            </a:r>
            <a:r>
              <a:rPr lang="en-US">
                <a:latin typeface="Calibri (Headings)"/>
              </a:rPr>
              <a:t>of</a:t>
            </a:r>
            <a:r>
              <a:rPr lang="en-US" spc="-30">
                <a:latin typeface="Calibri (Headings)"/>
              </a:rPr>
              <a:t> </a:t>
            </a:r>
            <a:r>
              <a:rPr lang="en-US" spc="-55">
                <a:latin typeface="Calibri (Headings)"/>
              </a:rPr>
              <a:t>Test</a:t>
            </a:r>
            <a:r>
              <a:rPr lang="en-US" spc="-40">
                <a:latin typeface="Calibri (Headings)"/>
              </a:rPr>
              <a:t> </a:t>
            </a:r>
            <a:r>
              <a:rPr lang="en-US">
                <a:latin typeface="Calibri (Headings)"/>
              </a:rPr>
              <a:t>Security</a:t>
            </a:r>
            <a:r>
              <a:rPr lang="en-US" spc="-40">
                <a:latin typeface="Calibri (Headings)"/>
              </a:rPr>
              <a:t> </a:t>
            </a:r>
            <a:r>
              <a:rPr lang="en-US">
                <a:latin typeface="Calibri (Headings)"/>
              </a:rPr>
              <a:t>and</a:t>
            </a:r>
            <a:r>
              <a:rPr lang="en-US" spc="-70">
                <a:latin typeface="Calibri (Headings)"/>
              </a:rPr>
              <a:t> </a:t>
            </a:r>
            <a:r>
              <a:rPr lang="en-US" spc="-10">
                <a:latin typeface="Calibri (Headings)"/>
              </a:rPr>
              <a:t>Confidentiality</a:t>
            </a:r>
          </a:p>
        </p:txBody>
      </p:sp>
      <p:sp>
        <p:nvSpPr>
          <p:cNvPr id="3" name="object 3"/>
          <p:cNvSpPr txBox="1"/>
          <p:nvPr/>
        </p:nvSpPr>
        <p:spPr>
          <a:xfrm>
            <a:off x="464517" y="1055354"/>
            <a:ext cx="10001885" cy="4914934"/>
          </a:xfrm>
          <a:prstGeom prst="rect">
            <a:avLst/>
          </a:prstGeom>
        </p:spPr>
        <p:txBody>
          <a:bodyPr vert="horz" wrap="square" lIns="0" tIns="27939" rIns="0" bIns="0" rtlCol="0">
            <a:spAutoFit/>
          </a:bodyPr>
          <a:lstStyle/>
          <a:p>
            <a:pPr marL="241300" marR="5080" lvl="0" indent="-228600" defTabSz="914400" eaLnBrk="1" fontAlgn="auto" latinLnBrk="0" hangingPunct="1">
              <a:lnSpc>
                <a:spcPts val="3100"/>
              </a:lnSpc>
              <a:spcBef>
                <a:spcPts val="219"/>
              </a:spcBef>
              <a:spcAft>
                <a:spcPts val="0"/>
              </a:spcAft>
              <a:buClr>
                <a:srgbClr val="F05F38"/>
              </a:buClr>
              <a:buSzTx/>
              <a:buFont typeface="Wingdings"/>
              <a:buChar char=""/>
              <a:tabLst>
                <a:tab pos="241300" algn="l"/>
              </a:tabLst>
              <a:defRPr/>
            </a:pPr>
            <a:r>
              <a:rPr kumimoji="0" lang="en-US" sz="2600" b="0" i="0" u="none" strike="noStrike" kern="0" cap="none" spc="0" normalizeH="0" baseline="0" noProof="0">
                <a:ln>
                  <a:noFill/>
                </a:ln>
                <a:solidFill>
                  <a:srgbClr val="0D6CB8"/>
                </a:solidFill>
                <a:effectLst/>
                <a:uLnTx/>
                <a:uFillTx/>
                <a:cs typeface="Calibri"/>
              </a:rPr>
              <a:t>The</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general</a:t>
            </a:r>
            <a:r>
              <a:rPr kumimoji="0" lang="en-US" sz="2600" b="0" i="0" u="none" strike="noStrike" kern="0" cap="none" spc="-5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oath</a:t>
            </a:r>
            <a:r>
              <a:rPr kumimoji="0" lang="en-US" sz="2600" b="0" i="0" u="none" strike="noStrike" kern="0" cap="none" spc="-6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should</a:t>
            </a:r>
            <a:r>
              <a:rPr kumimoji="0" lang="en-US" sz="2600" b="0" i="0" u="none" strike="noStrike" kern="0" cap="none" spc="2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be</a:t>
            </a:r>
            <a:r>
              <a:rPr kumimoji="0" lang="en-US" sz="2600" b="0" i="0" u="none" strike="noStrike" kern="0" cap="none" spc="-9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completed</a:t>
            </a:r>
            <a:r>
              <a:rPr kumimoji="0" lang="en-US" sz="2600" b="0" i="0" u="none" strike="noStrike" kern="0" cap="none" spc="-6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by</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all</a:t>
            </a:r>
            <a:r>
              <a:rPr kumimoji="0" lang="en-US" sz="2600" b="0" i="0" u="none" strike="noStrike" kern="0" cap="none" spc="-9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other</a:t>
            </a:r>
            <a:r>
              <a:rPr kumimoji="0" lang="en-US" sz="2600" b="0" i="0" u="none" strike="noStrike" kern="0" cap="none" spc="-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school</a:t>
            </a:r>
            <a:r>
              <a:rPr kumimoji="0" lang="en-US" sz="2600" b="0" i="0" u="none" strike="noStrike" kern="0" cap="none" spc="4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personnel </a:t>
            </a:r>
            <a:r>
              <a:rPr kumimoji="0" lang="en-US" sz="2600" b="0" i="0" u="none" strike="noStrike" kern="0" cap="none" spc="-25" normalizeH="0" baseline="0" noProof="0">
                <a:ln>
                  <a:noFill/>
                </a:ln>
                <a:solidFill>
                  <a:srgbClr val="0D6CB8"/>
                </a:solidFill>
                <a:effectLst/>
                <a:uLnTx/>
                <a:uFillTx/>
                <a:cs typeface="Calibri"/>
              </a:rPr>
              <a:t>who </a:t>
            </a:r>
            <a:r>
              <a:rPr kumimoji="0" lang="en-US" sz="2600" b="0" i="0" u="none" strike="noStrike" kern="0" cap="none" spc="0" normalizeH="0" baseline="0" noProof="0">
                <a:ln>
                  <a:noFill/>
                </a:ln>
                <a:solidFill>
                  <a:srgbClr val="0D6CB8"/>
                </a:solidFill>
                <a:effectLst/>
                <a:uLnTx/>
                <a:uFillTx/>
                <a:cs typeface="Calibri"/>
              </a:rPr>
              <a:t>participate</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in</a:t>
            </a:r>
            <a:r>
              <a:rPr kumimoji="0" lang="en-US" sz="2600" b="0" i="0" u="none" strike="noStrike" kern="0" cap="none" spc="-1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state-required</a:t>
            </a:r>
            <a:r>
              <a:rPr kumimoji="0" lang="en-US" sz="2600" b="0" i="0" u="none" strike="noStrike" kern="0" cap="none" spc="-6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testing</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or</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handle</a:t>
            </a:r>
            <a:r>
              <a:rPr kumimoji="0" lang="en-US" sz="2600" b="0" i="0" u="none" strike="noStrike" kern="0" cap="none" spc="-9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secure</a:t>
            </a:r>
            <a:r>
              <a:rPr kumimoji="0" lang="en-US" sz="2600" b="0" i="0" u="none" strike="noStrike" kern="0" cap="none" spc="-9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test</a:t>
            </a:r>
            <a:r>
              <a:rPr kumimoji="0" lang="en-US" sz="2600" b="0" i="0" u="none" strike="noStrike" kern="0" cap="none" spc="-25" normalizeH="0" baseline="0" noProof="0">
                <a:ln>
                  <a:noFill/>
                </a:ln>
                <a:solidFill>
                  <a:srgbClr val="0D6CB8"/>
                </a:solidFill>
                <a:effectLst/>
                <a:uLnTx/>
                <a:uFillTx/>
                <a:cs typeface="Calibri"/>
              </a:rPr>
              <a:t> </a:t>
            </a:r>
            <a:r>
              <a:rPr kumimoji="0" lang="en-US" sz="2600" b="0" i="0" u="none" strike="noStrike" kern="0" cap="none" spc="-10" normalizeH="0" baseline="0" noProof="0">
                <a:ln>
                  <a:noFill/>
                </a:ln>
                <a:solidFill>
                  <a:srgbClr val="0D6CB8"/>
                </a:solidFill>
                <a:effectLst/>
                <a:uLnTx/>
                <a:uFillTx/>
                <a:cs typeface="Calibri"/>
              </a:rPr>
              <a:t>materials.</a:t>
            </a:r>
          </a:p>
          <a:p>
            <a:pPr marL="12700" marR="5080" lvl="0" defTabSz="914400" eaLnBrk="1" fontAlgn="auto" latinLnBrk="0" hangingPunct="1">
              <a:lnSpc>
                <a:spcPts val="3100"/>
              </a:lnSpc>
              <a:spcBef>
                <a:spcPts val="219"/>
              </a:spcBef>
              <a:spcAft>
                <a:spcPts val="0"/>
              </a:spcAft>
              <a:buClr>
                <a:srgbClr val="F05F38"/>
              </a:buClr>
              <a:buSzTx/>
              <a:tabLst>
                <a:tab pos="241300" algn="l"/>
              </a:tabLst>
              <a:defRPr/>
            </a:pPr>
            <a:endParaRPr kumimoji="0" lang="en-US" sz="2600" b="0" i="0" u="none" strike="noStrike" kern="0" cap="none" spc="0" normalizeH="0" baseline="0" noProof="0">
              <a:ln>
                <a:noFill/>
              </a:ln>
              <a:solidFill>
                <a:sysClr val="windowText" lastClr="000000"/>
              </a:solidFill>
              <a:effectLst/>
              <a:uLnTx/>
              <a:uFillTx/>
              <a:cs typeface="Calibri"/>
            </a:endParaRPr>
          </a:p>
          <a:p>
            <a:pPr marL="241300" marR="358140" lvl="0" indent="-229235" defTabSz="914400" eaLnBrk="1" fontAlgn="auto" latinLnBrk="0" hangingPunct="1">
              <a:lnSpc>
                <a:spcPct val="101000"/>
              </a:lnSpc>
              <a:spcBef>
                <a:spcPts val="445"/>
              </a:spcBef>
              <a:spcAft>
                <a:spcPts val="0"/>
              </a:spcAft>
              <a:buClr>
                <a:srgbClr val="F05F38"/>
              </a:buClr>
              <a:buSzTx/>
              <a:buFont typeface="Wingdings"/>
              <a:buChar char=""/>
              <a:tabLst>
                <a:tab pos="241300" algn="l"/>
              </a:tabLst>
              <a:defRPr/>
            </a:pPr>
            <a:r>
              <a:rPr kumimoji="0" lang="en-US" sz="2600" b="0" i="0" u="none" strike="noStrike" kern="0" cap="none" spc="0" normalizeH="0" baseline="0" noProof="0">
                <a:ln>
                  <a:noFill/>
                </a:ln>
                <a:solidFill>
                  <a:srgbClr val="0D6CB8"/>
                </a:solidFill>
                <a:effectLst/>
                <a:uLnTx/>
                <a:uFillTx/>
                <a:cs typeface="Calibri"/>
              </a:rPr>
              <a:t>It</a:t>
            </a:r>
            <a:r>
              <a:rPr kumimoji="0" lang="en-US" sz="2600" b="0" i="0" u="none" strike="noStrike" kern="0" cap="none" spc="-4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is</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a</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fillable</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PDF</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found</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in</a:t>
            </a:r>
            <a:r>
              <a:rPr kumimoji="0" lang="en-US" sz="2600" b="0" i="0" u="none" strike="noStrike" kern="0" cap="none" spc="-3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the</a:t>
            </a:r>
            <a:r>
              <a:rPr kumimoji="0" lang="en-US" sz="2600" b="0" i="0" u="none" strike="noStrike" kern="0" cap="none" spc="-10" normalizeH="0" baseline="0" noProof="0">
                <a:ln>
                  <a:noFill/>
                </a:ln>
                <a:solidFill>
                  <a:srgbClr val="0D6CB8"/>
                </a:solidFill>
                <a:effectLst/>
                <a:uLnTx/>
                <a:uFillTx/>
                <a:cs typeface="Calibri"/>
              </a:rPr>
              <a:t> </a:t>
            </a:r>
            <a:r>
              <a:rPr kumimoji="0" lang="en-US" sz="2600" b="0" i="0" u="sng" strike="noStrike" kern="0" cap="none" spc="0" normalizeH="0" baseline="0" noProof="0">
                <a:ln>
                  <a:noFill/>
                </a:ln>
                <a:solidFill>
                  <a:srgbClr val="1582C5"/>
                </a:solidFill>
                <a:effectLst/>
                <a:uLnTx/>
                <a:uFill>
                  <a:solidFill>
                    <a:srgbClr val="1582C5"/>
                  </a:solidFill>
                </a:uFill>
                <a:cs typeface="Calibri"/>
                <a:hlinkClick r:id="rId2"/>
              </a:rPr>
              <a:t>Security</a:t>
            </a:r>
            <a:r>
              <a:rPr kumimoji="0" lang="en-US" sz="2600" b="0" i="0" u="sng" strike="noStrike" kern="0" cap="none" spc="5" normalizeH="0" baseline="0" noProof="0">
                <a:ln>
                  <a:noFill/>
                </a:ln>
                <a:solidFill>
                  <a:srgbClr val="1582C5"/>
                </a:solidFill>
                <a:effectLst/>
                <a:uLnTx/>
                <a:uFill>
                  <a:solidFill>
                    <a:srgbClr val="1582C5"/>
                  </a:solidFill>
                </a:uFill>
                <a:cs typeface="Calibri"/>
                <a:hlinkClick r:id="rId2"/>
              </a:rPr>
              <a:t> </a:t>
            </a:r>
            <a:r>
              <a:rPr kumimoji="0" lang="en-US" sz="2600" b="0" i="0" u="sng" strike="noStrike" kern="0" cap="none" spc="0" normalizeH="0" baseline="0" noProof="0">
                <a:ln>
                  <a:noFill/>
                </a:ln>
                <a:solidFill>
                  <a:srgbClr val="1582C5"/>
                </a:solidFill>
                <a:effectLst/>
                <a:uLnTx/>
                <a:uFill>
                  <a:solidFill>
                    <a:srgbClr val="1582C5"/>
                  </a:solidFill>
                </a:uFill>
                <a:cs typeface="Calibri"/>
                <a:hlinkClick r:id="rId2"/>
              </a:rPr>
              <a:t>Forms</a:t>
            </a:r>
            <a:r>
              <a:rPr kumimoji="0" lang="en-US" sz="2600" b="0" i="0" u="none" strike="noStrike" kern="0" cap="none" spc="-35" normalizeH="0" baseline="0" noProof="0">
                <a:ln>
                  <a:noFill/>
                </a:ln>
                <a:solidFill>
                  <a:srgbClr val="1582C5"/>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section</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of</a:t>
            </a:r>
            <a:r>
              <a:rPr kumimoji="0" lang="en-US" sz="2600" b="0" i="0" u="none" strike="noStrike" kern="0" cap="none" spc="-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the</a:t>
            </a:r>
            <a:r>
              <a:rPr kumimoji="0" lang="en-US" sz="2600" b="0" i="0" u="none" strike="noStrike" kern="0" cap="none" spc="3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DCCR</a:t>
            </a:r>
            <a:r>
              <a:rPr kumimoji="0" lang="en-US" sz="2600" b="0" i="0" u="none" strike="noStrike" kern="0" cap="none" spc="-75" normalizeH="0" baseline="0" noProof="0">
                <a:ln>
                  <a:noFill/>
                </a:ln>
                <a:solidFill>
                  <a:srgbClr val="0D6CB8"/>
                </a:solidFill>
                <a:effectLst/>
                <a:uLnTx/>
                <a:uFillTx/>
                <a:cs typeface="Calibri"/>
              </a:rPr>
              <a:t> </a:t>
            </a:r>
            <a:r>
              <a:rPr kumimoji="0" lang="en-US" sz="2600" b="0" i="0" u="none" strike="noStrike" kern="0" cap="none" spc="-20" normalizeH="0" baseline="0" noProof="0">
                <a:ln>
                  <a:noFill/>
                </a:ln>
                <a:solidFill>
                  <a:srgbClr val="0D6CB8"/>
                </a:solidFill>
                <a:effectLst/>
                <a:uLnTx/>
                <a:uFillTx/>
                <a:cs typeface="Calibri"/>
              </a:rPr>
              <a:t>that </a:t>
            </a:r>
            <a:r>
              <a:rPr kumimoji="0" lang="en-US" sz="2600" b="0" i="0" u="none" strike="noStrike" kern="0" cap="none" spc="0" normalizeH="0" baseline="0" noProof="0">
                <a:ln>
                  <a:noFill/>
                </a:ln>
                <a:solidFill>
                  <a:srgbClr val="0D6CB8"/>
                </a:solidFill>
                <a:effectLst/>
                <a:uLnTx/>
                <a:uFillTx/>
                <a:cs typeface="Calibri"/>
              </a:rPr>
              <a:t>can</a:t>
            </a:r>
            <a:r>
              <a:rPr kumimoji="0" lang="en-US" sz="2600" b="0" i="0" u="none" strike="noStrike" kern="0" cap="none" spc="-7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be</a:t>
            </a:r>
            <a:r>
              <a:rPr kumimoji="0" lang="en-US" sz="2600" b="0" i="0" u="none" strike="noStrike" kern="0" cap="none" spc="-9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printed</a:t>
            </a:r>
            <a:r>
              <a:rPr kumimoji="0" lang="en-US" sz="2600" b="0" i="0" u="none" strike="noStrike" kern="0" cap="none" spc="-2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or</a:t>
            </a:r>
            <a:r>
              <a:rPr kumimoji="0" lang="en-US" sz="2600" b="0" i="0" u="none" strike="noStrike" kern="0" cap="none" spc="-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saved</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10" normalizeH="0" baseline="0" noProof="0">
                <a:ln>
                  <a:noFill/>
                </a:ln>
                <a:solidFill>
                  <a:srgbClr val="0D6CB8"/>
                </a:solidFill>
                <a:effectLst/>
                <a:uLnTx/>
                <a:uFillTx/>
                <a:cs typeface="Calibri"/>
              </a:rPr>
              <a:t>electronically.</a:t>
            </a:r>
          </a:p>
          <a:p>
            <a:pPr marL="12065" marR="358140" lvl="0" defTabSz="914400" eaLnBrk="1" fontAlgn="auto" latinLnBrk="0" hangingPunct="1">
              <a:lnSpc>
                <a:spcPct val="101000"/>
              </a:lnSpc>
              <a:spcBef>
                <a:spcPts val="445"/>
              </a:spcBef>
              <a:spcAft>
                <a:spcPts val="0"/>
              </a:spcAft>
              <a:buClr>
                <a:srgbClr val="F05F38"/>
              </a:buClr>
              <a:buSzTx/>
              <a:tabLst>
                <a:tab pos="241300" algn="l"/>
              </a:tabLst>
              <a:defRPr/>
            </a:pPr>
            <a:endParaRPr kumimoji="0" lang="en-US" sz="2600" b="0" i="0" u="none" strike="noStrike" kern="0" cap="none" spc="0" normalizeH="0" baseline="0" noProof="0">
              <a:ln>
                <a:noFill/>
              </a:ln>
              <a:solidFill>
                <a:sysClr val="windowText" lastClr="000000"/>
              </a:solidFill>
              <a:effectLst/>
              <a:uLnTx/>
              <a:uFillTx/>
              <a:cs typeface="Calibri"/>
            </a:endParaRPr>
          </a:p>
          <a:p>
            <a:pPr marL="240665" marR="958850" lvl="0" indent="-228600" defTabSz="914400" eaLnBrk="1" fontAlgn="auto" latinLnBrk="0" hangingPunct="1">
              <a:lnSpc>
                <a:spcPct val="101000"/>
              </a:lnSpc>
              <a:spcBef>
                <a:spcPts val="950"/>
              </a:spcBef>
              <a:spcAft>
                <a:spcPts val="0"/>
              </a:spcAft>
              <a:buClr>
                <a:srgbClr val="F05F38"/>
              </a:buClr>
              <a:buSzTx/>
              <a:buFont typeface="Wingdings"/>
              <a:buChar char=""/>
              <a:tabLst>
                <a:tab pos="241300" algn="l"/>
              </a:tabLst>
              <a:defRPr/>
            </a:pPr>
            <a:r>
              <a:rPr kumimoji="0" lang="en-US" sz="2600" b="0" i="0" u="none" strike="noStrike" kern="0" cap="none" spc="0" normalizeH="0" baseline="0" noProof="0">
                <a:ln>
                  <a:noFill/>
                </a:ln>
                <a:solidFill>
                  <a:srgbClr val="0D6CB8"/>
                </a:solidFill>
                <a:effectLst/>
                <a:uLnTx/>
                <a:uFillTx/>
                <a:cs typeface="Calibri"/>
              </a:rPr>
              <a:t>It</a:t>
            </a:r>
            <a:r>
              <a:rPr kumimoji="0" lang="en-US" sz="2600" b="0" i="0" u="none" strike="noStrike" kern="0" cap="none" spc="-8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is</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required</a:t>
            </a:r>
            <a:r>
              <a:rPr kumimoji="0" lang="en-US" sz="2600" b="0" i="0" u="none" strike="noStrike" kern="0" cap="none" spc="-1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to</a:t>
            </a:r>
            <a:r>
              <a:rPr kumimoji="0" lang="en-US" sz="2600" b="0" i="0" u="none" strike="noStrike" kern="0" cap="none" spc="2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be</a:t>
            </a:r>
            <a:r>
              <a:rPr kumimoji="0" lang="en-US" sz="2600" b="0" i="0" u="none" strike="noStrike" kern="0" cap="none" spc="-8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completed</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each</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year</a:t>
            </a:r>
            <a:r>
              <a:rPr kumimoji="0" lang="en-US" sz="2600" b="0" i="0" u="none" strike="noStrike" kern="0" cap="none" spc="-5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after</a:t>
            </a:r>
            <a:r>
              <a:rPr kumimoji="0" lang="en-US" sz="2600" b="0" i="0" u="none" strike="noStrike" kern="0" cap="none" spc="-5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receiving</a:t>
            </a:r>
            <a:r>
              <a:rPr kumimoji="0" lang="en-US" sz="2600" b="0" i="0" u="none" strike="noStrike" kern="0" cap="none" spc="-2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training</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25" normalizeH="0" baseline="0" noProof="0">
                <a:ln>
                  <a:noFill/>
                </a:ln>
                <a:solidFill>
                  <a:srgbClr val="0D6CB8"/>
                </a:solidFill>
                <a:effectLst/>
                <a:uLnTx/>
                <a:uFillTx/>
                <a:cs typeface="Calibri"/>
              </a:rPr>
              <a:t>(if </a:t>
            </a:r>
            <a:r>
              <a:rPr kumimoji="0" lang="en-US" sz="2600" b="0" i="0" u="none" strike="noStrike" kern="0" cap="none" spc="0" normalizeH="0" baseline="0" noProof="0">
                <a:ln>
                  <a:noFill/>
                </a:ln>
                <a:solidFill>
                  <a:srgbClr val="0D6CB8"/>
                </a:solidFill>
                <a:effectLst/>
                <a:uLnTx/>
                <a:uFillTx/>
                <a:cs typeface="Calibri"/>
              </a:rPr>
              <a:t>applicable)</a:t>
            </a:r>
            <a:r>
              <a:rPr kumimoji="0" lang="en-US" sz="2600" b="0" i="0" u="none" strike="noStrike" kern="0" cap="none" spc="-8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and</a:t>
            </a:r>
            <a:r>
              <a:rPr kumimoji="0" lang="en-US" sz="2600" b="0" i="0" u="none" strike="noStrike" kern="0" cap="none" spc="-9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before</a:t>
            </a:r>
            <a:r>
              <a:rPr kumimoji="0" lang="en-US" sz="2600" b="0" i="0" u="none" strike="noStrike" kern="0" cap="none" spc="-7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handling</a:t>
            </a:r>
            <a:r>
              <a:rPr kumimoji="0" lang="en-US" sz="2600" b="0" i="0" u="none" strike="noStrike" kern="0" cap="none" spc="-5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secure</a:t>
            </a:r>
            <a:r>
              <a:rPr kumimoji="0" lang="en-US" sz="2600" b="0" i="0" u="none" strike="noStrike" kern="0" cap="none" spc="-7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test</a:t>
            </a:r>
            <a:r>
              <a:rPr kumimoji="0" lang="en-US" sz="2600" b="0" i="0" u="none" strike="noStrike" kern="0" cap="none" spc="-5" normalizeH="0" baseline="0" noProof="0">
                <a:ln>
                  <a:noFill/>
                </a:ln>
                <a:solidFill>
                  <a:srgbClr val="0D6CB8"/>
                </a:solidFill>
                <a:effectLst/>
                <a:uLnTx/>
                <a:uFillTx/>
                <a:cs typeface="Calibri"/>
              </a:rPr>
              <a:t> </a:t>
            </a:r>
            <a:r>
              <a:rPr kumimoji="0" lang="en-US" sz="2600" b="0" i="0" u="none" strike="noStrike" kern="0" cap="none" spc="-10" normalizeH="0" baseline="0" noProof="0">
                <a:ln>
                  <a:noFill/>
                </a:ln>
                <a:solidFill>
                  <a:srgbClr val="0D6CB8"/>
                </a:solidFill>
                <a:effectLst/>
                <a:uLnTx/>
                <a:uFillTx/>
                <a:cs typeface="Calibri"/>
              </a:rPr>
              <a:t>materials.</a:t>
            </a:r>
          </a:p>
          <a:p>
            <a:pPr marL="12065" marR="958850" lvl="0" defTabSz="914400" eaLnBrk="1" fontAlgn="auto" latinLnBrk="0" hangingPunct="1">
              <a:lnSpc>
                <a:spcPct val="101000"/>
              </a:lnSpc>
              <a:spcBef>
                <a:spcPts val="950"/>
              </a:spcBef>
              <a:spcAft>
                <a:spcPts val="0"/>
              </a:spcAft>
              <a:buClr>
                <a:srgbClr val="F05F38"/>
              </a:buClr>
              <a:buSzTx/>
              <a:tabLst>
                <a:tab pos="241300" algn="l"/>
              </a:tabLst>
              <a:defRPr/>
            </a:pPr>
            <a:endParaRPr kumimoji="0" lang="en-US" sz="2600" b="0" i="0" u="none" strike="noStrike" kern="0" cap="none" spc="0" normalizeH="0" baseline="0" noProof="0">
              <a:ln>
                <a:noFill/>
              </a:ln>
              <a:solidFill>
                <a:sysClr val="windowText" lastClr="000000"/>
              </a:solidFill>
              <a:effectLst/>
              <a:uLnTx/>
              <a:uFillTx/>
              <a:cs typeface="Calibri"/>
            </a:endParaRPr>
          </a:p>
          <a:p>
            <a:pPr marL="241300" marR="169545" lvl="0" indent="-228600" defTabSz="914400" eaLnBrk="1" fontAlgn="auto" latinLnBrk="0" hangingPunct="1">
              <a:lnSpc>
                <a:spcPts val="3100"/>
              </a:lnSpc>
              <a:spcBef>
                <a:spcPts val="700"/>
              </a:spcBef>
              <a:spcAft>
                <a:spcPts val="0"/>
              </a:spcAft>
              <a:buClr>
                <a:srgbClr val="F05F38"/>
              </a:buClr>
              <a:buSzTx/>
              <a:buFont typeface="Wingdings"/>
              <a:buChar char=""/>
              <a:tabLst>
                <a:tab pos="241300" algn="l"/>
              </a:tabLst>
              <a:defRPr/>
            </a:pPr>
            <a:r>
              <a:rPr kumimoji="0" lang="en-US" sz="2600" b="0" i="0" u="none" strike="noStrike" kern="0" cap="none" spc="0" normalizeH="0" baseline="0" noProof="0">
                <a:ln>
                  <a:noFill/>
                </a:ln>
                <a:solidFill>
                  <a:srgbClr val="0D6CB8"/>
                </a:solidFill>
                <a:effectLst/>
                <a:uLnTx/>
                <a:uFillTx/>
                <a:cs typeface="Calibri"/>
              </a:rPr>
              <a:t>A</a:t>
            </a:r>
            <a:r>
              <a:rPr kumimoji="0" lang="en-US" sz="2600" b="0" i="0" u="none" strike="noStrike" kern="0" cap="none" spc="-5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certified</a:t>
            </a:r>
            <a:r>
              <a:rPr kumimoji="0" lang="en-US" sz="2600" b="0" i="0" u="none" strike="noStrike" kern="0" cap="none" spc="-5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staff</a:t>
            </a:r>
            <a:r>
              <a:rPr kumimoji="0" lang="en-US" sz="2600" b="0" i="0" u="none" strike="noStrike" kern="0" cap="none" spc="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member</a:t>
            </a:r>
            <a:r>
              <a:rPr kumimoji="0" lang="en-US" sz="2600" b="0" i="0" u="none" strike="noStrike" kern="0" cap="none" spc="-13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must</a:t>
            </a:r>
            <a:r>
              <a:rPr kumimoji="0" lang="en-US" sz="2600" b="0" i="0" u="none" strike="noStrike" kern="0" cap="none" spc="-1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sign</a:t>
            </a:r>
            <a:r>
              <a:rPr kumimoji="0" lang="en-US" sz="2600" b="0" i="0" u="none" strike="noStrike" kern="0" cap="none" spc="-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that</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he</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or she</a:t>
            </a:r>
            <a:r>
              <a:rPr kumimoji="0" lang="en-US" sz="2600" b="0" i="0" u="none" strike="noStrike" kern="0" cap="none" spc="-3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will</a:t>
            </a:r>
            <a:r>
              <a:rPr kumimoji="0" lang="en-US" sz="2600" b="0" i="0" u="none" strike="noStrike" kern="0" cap="none" spc="-3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be</a:t>
            </a:r>
            <a:r>
              <a:rPr kumimoji="0" lang="en-US" sz="2600" b="0" i="0" u="none" strike="noStrike" kern="0" cap="none" spc="-80"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responsible</a:t>
            </a:r>
            <a:r>
              <a:rPr kumimoji="0" lang="en-US" sz="2600" b="0" i="0" u="none" strike="noStrike" kern="0" cap="none" spc="60" normalizeH="0" baseline="0" noProof="0">
                <a:ln>
                  <a:noFill/>
                </a:ln>
                <a:solidFill>
                  <a:srgbClr val="0D6CB8"/>
                </a:solidFill>
                <a:effectLst/>
                <a:uLnTx/>
                <a:uFillTx/>
                <a:cs typeface="Calibri"/>
              </a:rPr>
              <a:t> </a:t>
            </a:r>
            <a:r>
              <a:rPr kumimoji="0" lang="en-US" sz="2600" b="0" i="0" u="none" strike="noStrike" kern="0" cap="none" spc="-25" normalizeH="0" baseline="0" noProof="0">
                <a:ln>
                  <a:noFill/>
                </a:ln>
                <a:solidFill>
                  <a:srgbClr val="0D6CB8"/>
                </a:solidFill>
                <a:effectLst/>
                <a:uLnTx/>
                <a:uFillTx/>
                <a:cs typeface="Calibri"/>
              </a:rPr>
              <a:t>for </a:t>
            </a:r>
            <a:r>
              <a:rPr kumimoji="0" lang="en-US" sz="2600" b="0" i="0" u="none" strike="noStrike" kern="0" cap="none" spc="0" normalizeH="0" baseline="0" noProof="0">
                <a:ln>
                  <a:noFill/>
                </a:ln>
                <a:solidFill>
                  <a:srgbClr val="0D6CB8"/>
                </a:solidFill>
                <a:effectLst/>
                <a:uLnTx/>
                <a:uFillTx/>
                <a:cs typeface="Calibri"/>
              </a:rPr>
              <a:t>a</a:t>
            </a:r>
            <a:r>
              <a:rPr kumimoji="0" lang="en-US" sz="2600" b="0" i="0" u="none" strike="noStrike" kern="0" cap="none" spc="-8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noncertified</a:t>
            </a:r>
            <a:r>
              <a:rPr kumimoji="0" lang="en-US" sz="2600" b="0" i="0" u="none" strike="noStrike" kern="0" cap="none" spc="-45" normalizeH="0" baseline="0" noProof="0">
                <a:ln>
                  <a:noFill/>
                </a:ln>
                <a:solidFill>
                  <a:srgbClr val="0D6CB8"/>
                </a:solidFill>
                <a:effectLst/>
                <a:uLnTx/>
                <a:uFillTx/>
                <a:cs typeface="Calibri"/>
              </a:rPr>
              <a:t> </a:t>
            </a:r>
            <a:r>
              <a:rPr kumimoji="0" lang="en-US" sz="2600" b="0" i="0" u="none" strike="noStrike" kern="0" cap="none" spc="0" normalizeH="0" baseline="0" noProof="0">
                <a:ln>
                  <a:noFill/>
                </a:ln>
                <a:solidFill>
                  <a:srgbClr val="0D6CB8"/>
                </a:solidFill>
                <a:effectLst/>
                <a:uLnTx/>
                <a:uFillTx/>
                <a:cs typeface="Calibri"/>
              </a:rPr>
              <a:t>staff</a:t>
            </a:r>
            <a:r>
              <a:rPr kumimoji="0" lang="en-US" sz="2600" b="0" i="0" u="none" strike="noStrike" kern="0" cap="none" spc="-25" normalizeH="0" baseline="0" noProof="0">
                <a:ln>
                  <a:noFill/>
                </a:ln>
                <a:solidFill>
                  <a:srgbClr val="0D6CB8"/>
                </a:solidFill>
                <a:effectLst/>
                <a:uLnTx/>
                <a:uFillTx/>
                <a:cs typeface="Calibri"/>
              </a:rPr>
              <a:t> </a:t>
            </a:r>
            <a:r>
              <a:rPr kumimoji="0" lang="en-US" sz="2600" b="0" i="0" u="none" strike="noStrike" kern="0" cap="none" spc="-10" normalizeH="0" baseline="0" noProof="0">
                <a:ln>
                  <a:noFill/>
                </a:ln>
                <a:solidFill>
                  <a:srgbClr val="0D6CB8"/>
                </a:solidFill>
                <a:effectLst/>
                <a:uLnTx/>
                <a:uFillTx/>
                <a:cs typeface="Calibri"/>
              </a:rPr>
              <a:t>member.</a:t>
            </a:r>
            <a:endParaRPr kumimoji="0" lang="en-US" sz="2600" b="0" i="0" u="none" strike="noStrike" kern="0" cap="none" spc="0" normalizeH="0" baseline="0" noProof="0">
              <a:ln>
                <a:noFill/>
              </a:ln>
              <a:solidFill>
                <a:sysClr val="windowText" lastClr="000000"/>
              </a:solidFill>
              <a:effectLst/>
              <a:uLnTx/>
              <a:uFillTx/>
              <a:cs typeface="Calibri"/>
            </a:endParaRPr>
          </a:p>
        </p:txBody>
      </p:sp>
      <p:grpSp>
        <p:nvGrpSpPr>
          <p:cNvPr id="4" name="object 4">
            <a:extLst>
              <a:ext uri="{C183D7F6-B498-43B3-948B-1728B52AA6E4}">
                <adec:decorative xmlns:adec="http://schemas.microsoft.com/office/drawing/2017/decorative" val="1"/>
              </a:ext>
            </a:extLst>
          </p:cNvPr>
          <p:cNvGrpSpPr/>
          <p:nvPr/>
        </p:nvGrpSpPr>
        <p:grpSpPr>
          <a:xfrm>
            <a:off x="10604008" y="474160"/>
            <a:ext cx="1111885" cy="1363345"/>
            <a:chOff x="10604008" y="474160"/>
            <a:chExt cx="1111885" cy="1363345"/>
          </a:xfrm>
        </p:grpSpPr>
        <p:sp>
          <p:nvSpPr>
            <p:cNvPr id="5" name="object 5"/>
            <p:cNvSpPr/>
            <p:nvPr/>
          </p:nvSpPr>
          <p:spPr>
            <a:xfrm>
              <a:off x="10604005" y="474166"/>
              <a:ext cx="1111885" cy="1363345"/>
            </a:xfrm>
            <a:custGeom>
              <a:avLst/>
              <a:gdLst/>
              <a:ahLst/>
              <a:cxnLst/>
              <a:rect l="l" t="t" r="r" b="b"/>
              <a:pathLst>
                <a:path w="1111884" h="1363345">
                  <a:moveTo>
                    <a:pt x="558215" y="666483"/>
                  </a:moveTo>
                  <a:lnTo>
                    <a:pt x="255879" y="615403"/>
                  </a:lnTo>
                  <a:lnTo>
                    <a:pt x="250774" y="645629"/>
                  </a:lnTo>
                  <a:lnTo>
                    <a:pt x="553110" y="696709"/>
                  </a:lnTo>
                  <a:lnTo>
                    <a:pt x="558215" y="666483"/>
                  </a:lnTo>
                  <a:close/>
                </a:path>
                <a:path w="1111884" h="1363345">
                  <a:moveTo>
                    <a:pt x="809498" y="1019835"/>
                  </a:moveTo>
                  <a:lnTo>
                    <a:pt x="507136" y="968743"/>
                  </a:lnTo>
                  <a:lnTo>
                    <a:pt x="502031" y="998969"/>
                  </a:lnTo>
                  <a:lnTo>
                    <a:pt x="804392" y="1050061"/>
                  </a:lnTo>
                  <a:lnTo>
                    <a:pt x="809498" y="1019835"/>
                  </a:lnTo>
                  <a:close/>
                </a:path>
                <a:path w="1111884" h="1363345">
                  <a:moveTo>
                    <a:pt x="880973" y="596671"/>
                  </a:moveTo>
                  <a:lnTo>
                    <a:pt x="276301" y="494487"/>
                  </a:lnTo>
                  <a:lnTo>
                    <a:pt x="271195" y="524725"/>
                  </a:lnTo>
                  <a:lnTo>
                    <a:pt x="875868" y="626897"/>
                  </a:lnTo>
                  <a:lnTo>
                    <a:pt x="880973" y="596671"/>
                  </a:lnTo>
                  <a:close/>
                </a:path>
                <a:path w="1111884" h="1363345">
                  <a:moveTo>
                    <a:pt x="901407" y="475742"/>
                  </a:moveTo>
                  <a:lnTo>
                    <a:pt x="296735" y="373570"/>
                  </a:lnTo>
                  <a:lnTo>
                    <a:pt x="291630" y="403796"/>
                  </a:lnTo>
                  <a:lnTo>
                    <a:pt x="896302" y="505968"/>
                  </a:lnTo>
                  <a:lnTo>
                    <a:pt x="901407" y="475742"/>
                  </a:lnTo>
                  <a:close/>
                </a:path>
                <a:path w="1111884" h="1363345">
                  <a:moveTo>
                    <a:pt x="921842" y="354838"/>
                  </a:moveTo>
                  <a:lnTo>
                    <a:pt x="317169" y="252666"/>
                  </a:lnTo>
                  <a:lnTo>
                    <a:pt x="312064" y="282892"/>
                  </a:lnTo>
                  <a:lnTo>
                    <a:pt x="916736" y="385064"/>
                  </a:lnTo>
                  <a:lnTo>
                    <a:pt x="921842" y="354838"/>
                  </a:lnTo>
                  <a:close/>
                </a:path>
                <a:path w="1111884" h="1363345">
                  <a:moveTo>
                    <a:pt x="1106208" y="183908"/>
                  </a:moveTo>
                  <a:lnTo>
                    <a:pt x="1075994" y="178790"/>
                  </a:lnTo>
                  <a:lnTo>
                    <a:pt x="881900" y="1327429"/>
                  </a:lnTo>
                  <a:lnTo>
                    <a:pt x="912126" y="1332534"/>
                  </a:lnTo>
                  <a:lnTo>
                    <a:pt x="1106208" y="183908"/>
                  </a:lnTo>
                  <a:close/>
                </a:path>
                <a:path w="1111884" h="1363345">
                  <a:moveTo>
                    <a:pt x="1111389" y="153263"/>
                  </a:moveTo>
                  <a:lnTo>
                    <a:pt x="204368" y="0"/>
                  </a:lnTo>
                  <a:lnTo>
                    <a:pt x="199301" y="30048"/>
                  </a:lnTo>
                  <a:lnTo>
                    <a:pt x="5080" y="1179487"/>
                  </a:lnTo>
                  <a:lnTo>
                    <a:pt x="0" y="1209548"/>
                  </a:lnTo>
                  <a:lnTo>
                    <a:pt x="907008" y="1362798"/>
                  </a:lnTo>
                  <a:lnTo>
                    <a:pt x="912088" y="1332750"/>
                  </a:lnTo>
                  <a:lnTo>
                    <a:pt x="35306" y="1184605"/>
                  </a:lnTo>
                  <a:lnTo>
                    <a:pt x="229514" y="35166"/>
                  </a:lnTo>
                  <a:lnTo>
                    <a:pt x="1106309" y="183311"/>
                  </a:lnTo>
                  <a:lnTo>
                    <a:pt x="1111389" y="153263"/>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10798452" y="1309939"/>
              <a:ext cx="220978" cy="220942"/>
            </a:xfrm>
            <a:prstGeom prst="rect">
              <a:avLst/>
            </a:prstGeom>
          </p:spPr>
        </p:pic>
      </p:gr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10</a:t>
            </a:fld>
            <a:endParaRPr kumimoji="0" sz="1200" b="0" i="0" u="none" strike="noStrike" kern="0" cap="none" spc="-25" normalizeH="0" baseline="0" noProof="0">
              <a:ln>
                <a:noFill/>
              </a:ln>
              <a:solidFill>
                <a:srgbClr val="7E7E7E"/>
              </a:solidFill>
              <a:effectLst/>
              <a:uLnTx/>
              <a:uFillTx/>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6C8CB-9BB6-BD39-2259-172B17DDC850}"/>
              </a:ext>
            </a:extLst>
          </p:cNvPr>
          <p:cNvSpPr/>
          <p:nvPr/>
        </p:nvSpPr>
        <p:spPr>
          <a:xfrm>
            <a:off x="476249" y="1219084"/>
            <a:ext cx="10734675" cy="3849284"/>
          </a:xfrm>
          <a:prstGeom prst="rect">
            <a:avLst/>
          </a:prstGeom>
          <a:ln>
            <a:solidFill>
              <a:srgbClr val="0D6CB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object 2"/>
          <p:cNvSpPr txBox="1">
            <a:spLocks noGrp="1"/>
          </p:cNvSpPr>
          <p:nvPr>
            <p:ph type="title"/>
          </p:nvPr>
        </p:nvSpPr>
        <p:spPr>
          <a:xfrm>
            <a:off x="102870" y="193381"/>
            <a:ext cx="11728022" cy="566822"/>
          </a:xfrm>
          <a:prstGeom prst="rect">
            <a:avLst/>
          </a:prstGeom>
        </p:spPr>
        <p:txBody>
          <a:bodyPr vert="horz" wrap="square" lIns="0" tIns="12700" rIns="0" bIns="0" rtlCol="0">
            <a:spAutoFit/>
          </a:bodyPr>
          <a:lstStyle/>
          <a:p>
            <a:pPr marL="442595">
              <a:lnSpc>
                <a:spcPct val="100000"/>
              </a:lnSpc>
              <a:spcBef>
                <a:spcPts val="100"/>
              </a:spcBef>
            </a:pPr>
            <a:r>
              <a:rPr lang="en-US" spc="-10">
                <a:latin typeface="+mj-lt"/>
              </a:rPr>
              <a:t>2023-2024: Paper Testing</a:t>
            </a:r>
          </a:p>
        </p:txBody>
      </p:sp>
      <p:sp>
        <p:nvSpPr>
          <p:cNvPr id="4" name="object 4"/>
          <p:cNvSpPr txBox="1"/>
          <p:nvPr/>
        </p:nvSpPr>
        <p:spPr>
          <a:xfrm>
            <a:off x="11772265" y="6594848"/>
            <a:ext cx="102870" cy="208279"/>
          </a:xfrm>
          <a:prstGeom prst="rect">
            <a:avLst/>
          </a:prstGeom>
        </p:spPr>
        <p:txBody>
          <a:bodyPr vert="horz" wrap="square" lIns="0" tIns="12700" rIns="0" bIns="0" rtlCol="0">
            <a:spAutoFit/>
          </a:bodyPr>
          <a:lstStyle/>
          <a:p>
            <a:pPr marL="12700">
              <a:lnSpc>
                <a:spcPct val="100000"/>
              </a:lnSpc>
              <a:spcBef>
                <a:spcPts val="100"/>
              </a:spcBef>
            </a:pPr>
            <a:r>
              <a:rPr sz="1200">
                <a:solidFill>
                  <a:srgbClr val="7E7E7E"/>
                </a:solidFill>
                <a:latin typeface="Calibri"/>
                <a:cs typeface="Calibri"/>
              </a:rPr>
              <a:t>2</a:t>
            </a:r>
            <a:endParaRPr sz="1200">
              <a:latin typeface="Calibri"/>
              <a:cs typeface="Calibri"/>
            </a:endParaRPr>
          </a:p>
        </p:txBody>
      </p:sp>
      <p:sp>
        <p:nvSpPr>
          <p:cNvPr id="8" name="TextBox 7">
            <a:extLst>
              <a:ext uri="{FF2B5EF4-FFF2-40B4-BE49-F238E27FC236}">
                <a16:creationId xmlns:a16="http://schemas.microsoft.com/office/drawing/2014/main" id="{C2332263-F4E1-8EBD-1192-A792E7494EB4}"/>
              </a:ext>
            </a:extLst>
          </p:cNvPr>
          <p:cNvSpPr txBox="1"/>
          <p:nvPr/>
        </p:nvSpPr>
        <p:spPr>
          <a:xfrm>
            <a:off x="621582" y="1326425"/>
            <a:ext cx="10417893" cy="1957781"/>
          </a:xfrm>
          <a:prstGeom prst="rect">
            <a:avLst/>
          </a:prstGeom>
          <a:solidFill>
            <a:srgbClr val="F05F38"/>
          </a:solidFill>
        </p:spPr>
        <p:txBody>
          <a:bodyPr wrap="square" lIns="91440" tIns="45720" rIns="91440" bIns="45720" rtlCol="0" anchor="t">
            <a:spAutoFit/>
          </a:bodyPr>
          <a:lstStyle/>
          <a:p>
            <a:r>
              <a:rPr lang="en-US" sz="2000" b="1">
                <a:solidFill>
                  <a:schemeClr val="bg1"/>
                </a:solidFill>
                <a:ea typeface="Roboto Slab"/>
                <a:cs typeface="Roboto Slab"/>
              </a:rPr>
              <a:t>“Paper by Request” for STAAR (3% cap of students registered per test)	</a:t>
            </a:r>
          </a:p>
          <a:p>
            <a:endParaRPr lang="en-US" sz="2000">
              <a:solidFill>
                <a:schemeClr val="bg1"/>
              </a:solidFill>
              <a:latin typeface="+mn-lt"/>
              <a:ea typeface="Roboto Slab"/>
              <a:cs typeface="Roboto Slab"/>
            </a:endParaRPr>
          </a:p>
          <a:p>
            <a:r>
              <a:rPr lang="en-US" sz="2000">
                <a:solidFill>
                  <a:schemeClr val="bg1"/>
                </a:solidFill>
                <a:latin typeface="+mn-lt"/>
                <a:ea typeface="Roboto Slab"/>
                <a:cs typeface="Roboto Slab"/>
              </a:rPr>
              <a:t>Requests must have been submitted to the district by</a:t>
            </a:r>
            <a:r>
              <a:rPr lang="en-US" sz="2000">
                <a:solidFill>
                  <a:schemeClr val="bg1"/>
                </a:solidFill>
                <a:latin typeface="+mn-lt"/>
                <a:ea typeface="Roboto Slab"/>
                <a:cs typeface="Roboto Slab" pitchFamily="2" charset="0"/>
              </a:rPr>
              <a:t> </a:t>
            </a:r>
            <a:r>
              <a:rPr lang="en-US" sz="2000">
                <a:solidFill>
                  <a:schemeClr val="bg1"/>
                </a:solidFill>
                <a:latin typeface="+mn-lt"/>
                <a:ea typeface="Roboto Slab"/>
                <a:cs typeface="Roboto Slab"/>
              </a:rPr>
              <a:t>December 1 for spring administrations and submitted by district through TIDE by Dec. 15. </a:t>
            </a:r>
          </a:p>
          <a:p>
            <a:endParaRPr lang="en-US" sz="2000" b="1">
              <a:solidFill>
                <a:schemeClr val="bg1"/>
              </a:solidFill>
              <a:latin typeface="+mn-lt"/>
              <a:ea typeface="Roboto Slab"/>
              <a:cs typeface="Roboto Slab"/>
            </a:endParaRPr>
          </a:p>
          <a:p>
            <a:r>
              <a:rPr lang="en-US" sz="2000" b="1">
                <a:solidFill>
                  <a:schemeClr val="bg1"/>
                </a:solidFill>
                <a:latin typeface="+mn-lt"/>
                <a:ea typeface="Roboto Slab"/>
                <a:cs typeface="Roboto Slab"/>
              </a:rPr>
              <a:t>There is no late submission process.</a:t>
            </a:r>
            <a:endParaRPr lang="en-US" sz="2000" b="1">
              <a:solidFill>
                <a:schemeClr val="bg1"/>
              </a:solidFill>
              <a:latin typeface="+mn-lt"/>
              <a:cs typeface="Roboto Slab" pitchFamily="2" charset="0"/>
            </a:endParaRPr>
          </a:p>
        </p:txBody>
      </p:sp>
      <p:sp>
        <p:nvSpPr>
          <p:cNvPr id="10" name="TextBox 9">
            <a:extLst>
              <a:ext uri="{FF2B5EF4-FFF2-40B4-BE49-F238E27FC236}">
                <a16:creationId xmlns:a16="http://schemas.microsoft.com/office/drawing/2014/main" id="{70553B18-6B8C-00CD-6F4E-6D209B9EB132}"/>
              </a:ext>
            </a:extLst>
          </p:cNvPr>
          <p:cNvSpPr txBox="1"/>
          <p:nvPr/>
        </p:nvSpPr>
        <p:spPr>
          <a:xfrm>
            <a:off x="644993" y="3370622"/>
            <a:ext cx="10394482" cy="1631216"/>
          </a:xfrm>
          <a:prstGeom prst="rect">
            <a:avLst/>
          </a:prstGeom>
          <a:solidFill>
            <a:srgbClr val="F05F38"/>
          </a:solidFill>
          <a:ln>
            <a:solidFill>
              <a:srgbClr val="F05F38"/>
            </a:solidFill>
          </a:ln>
        </p:spPr>
        <p:txBody>
          <a:bodyPr wrap="square" rtlCol="0">
            <a:spAutoFit/>
          </a:bodyPr>
          <a:lstStyle/>
          <a:p>
            <a:r>
              <a:rPr lang="en-US" sz="2000" b="1">
                <a:solidFill>
                  <a:schemeClr val="bg1"/>
                </a:solidFill>
                <a:latin typeface="+mn-lt"/>
                <a:ea typeface="Roboto Slab"/>
                <a:cs typeface="Roboto Slab"/>
              </a:rPr>
              <a:t>“Special Paper Administrations of Online Assessments”</a:t>
            </a:r>
          </a:p>
          <a:p>
            <a:endParaRPr lang="en-US" sz="2000" b="1">
              <a:solidFill>
                <a:schemeClr val="bg1"/>
              </a:solidFill>
              <a:latin typeface="+mn-lt"/>
              <a:ea typeface="Roboto Slab"/>
              <a:cs typeface="Roboto Slab"/>
            </a:endParaRPr>
          </a:p>
          <a:p>
            <a:r>
              <a:rPr lang="en-US" sz="2000">
                <a:solidFill>
                  <a:schemeClr val="bg1"/>
                </a:solidFill>
                <a:latin typeface="+mn-lt"/>
              </a:rPr>
              <a:t>There are no changes to the eligibility requirements. </a:t>
            </a:r>
          </a:p>
          <a:p>
            <a:pPr marL="285750" lvl="1" indent="-285750">
              <a:buFont typeface="Arial" panose="020B0604020202020204" pitchFamily="34" charset="0"/>
              <a:buChar char="•"/>
            </a:pPr>
            <a:r>
              <a:rPr lang="en-US" sz="2000">
                <a:solidFill>
                  <a:schemeClr val="bg1"/>
                </a:solidFill>
                <a:latin typeface="+mn-lt"/>
              </a:rPr>
              <a:t>Accommodations cannot be applied</a:t>
            </a:r>
          </a:p>
          <a:p>
            <a:pPr marL="285750" lvl="1" indent="-285750">
              <a:buFont typeface="Arial" panose="020B0604020202020204" pitchFamily="34" charset="0"/>
              <a:buChar char="•"/>
            </a:pPr>
            <a:r>
              <a:rPr lang="en-US" sz="2000">
                <a:solidFill>
                  <a:schemeClr val="bg1"/>
                </a:solidFill>
                <a:latin typeface="+mn-lt"/>
              </a:rPr>
              <a:t>Technology access precluded </a:t>
            </a:r>
          </a:p>
        </p:txBody>
      </p:sp>
      <p:sp>
        <p:nvSpPr>
          <p:cNvPr id="13" name="TextBox 12">
            <a:extLst>
              <a:ext uri="{FF2B5EF4-FFF2-40B4-BE49-F238E27FC236}">
                <a16:creationId xmlns:a16="http://schemas.microsoft.com/office/drawing/2014/main" id="{1E7B80B5-118A-A9E8-538C-3B6FECC17E69}"/>
              </a:ext>
            </a:extLst>
          </p:cNvPr>
          <p:cNvSpPr txBox="1"/>
          <p:nvPr/>
        </p:nvSpPr>
        <p:spPr>
          <a:xfrm>
            <a:off x="391711" y="5491672"/>
            <a:ext cx="11582400" cy="402546"/>
          </a:xfrm>
          <a:prstGeom prst="rect">
            <a:avLst/>
          </a:prstGeom>
          <a:solidFill>
            <a:srgbClr val="F05F38"/>
          </a:solidFill>
        </p:spPr>
        <p:txBody>
          <a:bodyPr wrap="square">
            <a:spAutoFit/>
          </a:bodyPr>
          <a:lstStyle/>
          <a:p>
            <a:pPr>
              <a:lnSpc>
                <a:spcPct val="120000"/>
              </a:lnSpc>
            </a:pPr>
            <a:r>
              <a:rPr lang="en-US" sz="1800" b="1">
                <a:solidFill>
                  <a:schemeClr val="bg1"/>
                </a:solidFill>
                <a:latin typeface="+mn-lt"/>
                <a:ea typeface="Roboto Slab"/>
                <a:cs typeface="Roboto Slab"/>
              </a:rPr>
              <a:t>     Students' responses for ALL  paper administrations will continue to be submitted through the Data Entry Interface.</a:t>
            </a:r>
            <a:endParaRPr lang="en-US" b="1">
              <a:solidFill>
                <a:schemeClr val="bg1"/>
              </a:solidFill>
              <a:latin typeface="+mn-lt"/>
              <a:cs typeface="Roboto Slab" pitchFamily="2" charset="0"/>
            </a:endParaRPr>
          </a:p>
        </p:txBody>
      </p:sp>
      <p:sp>
        <p:nvSpPr>
          <p:cNvPr id="15" name="Isosceles Triangle 14">
            <a:extLst>
              <a:ext uri="{FF2B5EF4-FFF2-40B4-BE49-F238E27FC236}">
                <a16:creationId xmlns:a16="http://schemas.microsoft.com/office/drawing/2014/main" id="{4390E818-0F35-B58A-64DE-BD09D56C2DE0}"/>
              </a:ext>
            </a:extLst>
          </p:cNvPr>
          <p:cNvSpPr/>
          <p:nvPr/>
        </p:nvSpPr>
        <p:spPr>
          <a:xfrm rot="10800000">
            <a:off x="4020522" y="5088254"/>
            <a:ext cx="3892717" cy="345953"/>
          </a:xfrm>
          <a:prstGeom prst="triangle">
            <a:avLst/>
          </a:prstGeom>
          <a:solidFill>
            <a:srgbClr val="0D6CB8"/>
          </a:solidFill>
          <a:ln>
            <a:solidFill>
              <a:srgbClr val="0D6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DEC3C0C-5055-1FFE-8B7E-AC5E84244119}"/>
              </a:ext>
            </a:extLst>
          </p:cNvPr>
          <p:cNvSpPr/>
          <p:nvPr/>
        </p:nvSpPr>
        <p:spPr>
          <a:xfrm>
            <a:off x="5730198" y="2942963"/>
            <a:ext cx="731602" cy="473560"/>
          </a:xfrm>
          <a:prstGeom prst="ellipse">
            <a:avLst/>
          </a:prstGeom>
          <a:solidFill>
            <a:srgbClr val="0D6CB8"/>
          </a:solidFill>
          <a:ln>
            <a:solidFill>
              <a:srgbClr val="0D6C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5" name="Explosion: 8 Points 4" descr="New icon">
            <a:extLst>
              <a:ext uri="{FF2B5EF4-FFF2-40B4-BE49-F238E27FC236}">
                <a16:creationId xmlns:a16="http://schemas.microsoft.com/office/drawing/2014/main" id="{7AF398EF-C72C-68B3-6CE7-0D64ED5DF3BD}"/>
              </a:ext>
            </a:extLst>
          </p:cNvPr>
          <p:cNvSpPr/>
          <p:nvPr/>
        </p:nvSpPr>
        <p:spPr>
          <a:xfrm>
            <a:off x="9409814" y="7558"/>
            <a:ext cx="2564297" cy="1125112"/>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422285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043" y="165894"/>
            <a:ext cx="11194578" cy="574040"/>
          </a:xfrm>
          <a:prstGeom prst="rect">
            <a:avLst/>
          </a:prstGeom>
        </p:spPr>
        <p:txBody>
          <a:bodyPr vert="horz" wrap="square" lIns="0" tIns="12700" rIns="0" bIns="0" rtlCol="0">
            <a:spAutoFit/>
          </a:bodyPr>
          <a:lstStyle/>
          <a:p>
            <a:pPr marL="442595" algn="l">
              <a:lnSpc>
                <a:spcPct val="100000"/>
              </a:lnSpc>
              <a:spcBef>
                <a:spcPts val="100"/>
              </a:spcBef>
            </a:pPr>
            <a:r>
              <a:rPr>
                <a:latin typeface="+mj-lt"/>
              </a:rPr>
              <a:t>Student’s</a:t>
            </a:r>
            <a:r>
              <a:rPr spc="-90">
                <a:latin typeface="+mj-lt"/>
              </a:rPr>
              <a:t> </a:t>
            </a:r>
            <a:r>
              <a:rPr>
                <a:latin typeface="+mj-lt"/>
              </a:rPr>
              <a:t>Record</a:t>
            </a:r>
            <a:r>
              <a:rPr spc="-75">
                <a:latin typeface="+mj-lt"/>
              </a:rPr>
              <a:t> </a:t>
            </a:r>
            <a:r>
              <a:rPr>
                <a:latin typeface="+mj-lt"/>
              </a:rPr>
              <a:t>in</a:t>
            </a:r>
            <a:r>
              <a:rPr spc="-30">
                <a:latin typeface="+mj-lt"/>
              </a:rPr>
              <a:t> </a:t>
            </a:r>
            <a:r>
              <a:rPr>
                <a:latin typeface="+mj-lt"/>
              </a:rPr>
              <a:t>TIDE</a:t>
            </a:r>
            <a:r>
              <a:rPr spc="5">
                <a:latin typeface="+mj-lt"/>
              </a:rPr>
              <a:t> </a:t>
            </a:r>
            <a:r>
              <a:rPr>
                <a:latin typeface="+mj-lt"/>
              </a:rPr>
              <a:t>for</a:t>
            </a:r>
            <a:r>
              <a:rPr spc="-70">
                <a:latin typeface="+mj-lt"/>
              </a:rPr>
              <a:t> </a:t>
            </a:r>
            <a:r>
              <a:rPr>
                <a:latin typeface="+mj-lt"/>
              </a:rPr>
              <a:t>a</a:t>
            </a:r>
            <a:r>
              <a:rPr spc="-25">
                <a:latin typeface="+mj-lt"/>
              </a:rPr>
              <a:t> </a:t>
            </a:r>
            <a:r>
              <a:rPr>
                <a:latin typeface="+mj-lt"/>
              </a:rPr>
              <a:t>Special</a:t>
            </a:r>
            <a:r>
              <a:rPr spc="-70">
                <a:latin typeface="+mj-lt"/>
              </a:rPr>
              <a:t> </a:t>
            </a:r>
            <a:r>
              <a:rPr spc="-10">
                <a:latin typeface="+mj-lt"/>
              </a:rPr>
              <a:t>Administration</a:t>
            </a:r>
          </a:p>
        </p:txBody>
      </p:sp>
      <p:sp>
        <p:nvSpPr>
          <p:cNvPr id="3" name="object 3"/>
          <p:cNvSpPr txBox="1"/>
          <p:nvPr/>
        </p:nvSpPr>
        <p:spPr>
          <a:xfrm>
            <a:off x="1015565" y="1100289"/>
            <a:ext cx="9149159" cy="720710"/>
          </a:xfrm>
          <a:prstGeom prst="rect">
            <a:avLst/>
          </a:prstGeom>
        </p:spPr>
        <p:txBody>
          <a:bodyPr vert="horz" wrap="square" lIns="0" tIns="53340" rIns="0" bIns="0" rtlCol="0">
            <a:spAutoFit/>
          </a:bodyPr>
          <a:lstStyle/>
          <a:p>
            <a:pPr marL="241300" marR="5080" lvl="0" indent="-228600" defTabSz="914400" eaLnBrk="1" fontAlgn="auto" latinLnBrk="0" hangingPunct="1">
              <a:lnSpc>
                <a:spcPts val="2600"/>
              </a:lnSpc>
              <a:spcBef>
                <a:spcPts val="420"/>
              </a:spcBef>
              <a:spcAft>
                <a:spcPts val="0"/>
              </a:spcAft>
              <a:buClr>
                <a:srgbClr val="F05F38"/>
              </a:buClr>
              <a:buSzTx/>
              <a:buFont typeface="Wingdings"/>
              <a:buChar char=""/>
              <a:tabLst>
                <a:tab pos="241300" algn="l"/>
              </a:tabLst>
              <a:defRPr/>
            </a:pPr>
            <a:r>
              <a:rPr kumimoji="0" sz="2400" b="0" i="0" u="none" strike="noStrike" kern="0" cap="none" spc="0" normalizeH="0" baseline="0" noProof="0">
                <a:ln>
                  <a:noFill/>
                </a:ln>
                <a:solidFill>
                  <a:srgbClr val="0D6CB8"/>
                </a:solidFill>
                <a:effectLst/>
                <a:uLnTx/>
                <a:uFillTx/>
                <a:cs typeface="Calibri"/>
              </a:rPr>
              <a:t>The</a:t>
            </a:r>
            <a:r>
              <a:rPr kumimoji="0" sz="2400" b="0" i="0" u="none" strike="noStrike" kern="0" cap="none" spc="-20" normalizeH="0" baseline="0" noProof="0">
                <a:ln>
                  <a:noFill/>
                </a:ln>
                <a:solidFill>
                  <a:srgbClr val="0D6CB8"/>
                </a:solidFill>
                <a:effectLst/>
                <a:uLnTx/>
                <a:uFillTx/>
                <a:cs typeface="Calibri"/>
              </a:rPr>
              <a:t> </a:t>
            </a:r>
            <a:r>
              <a:rPr kumimoji="0" sz="2400" b="0" i="0" u="none" strike="noStrike" kern="0" cap="none" spc="-10" normalizeH="0" baseline="0" noProof="0">
                <a:ln>
                  <a:noFill/>
                </a:ln>
                <a:solidFill>
                  <a:srgbClr val="0D6CB8"/>
                </a:solidFill>
                <a:effectLst/>
                <a:uLnTx/>
                <a:uFillTx/>
                <a:cs typeface="Calibri"/>
              </a:rPr>
              <a:t>student’s</a:t>
            </a:r>
            <a:r>
              <a:rPr kumimoji="0" sz="2400" b="0" i="0" u="none" strike="noStrike" kern="0" cap="none" spc="-10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test</a:t>
            </a:r>
            <a:r>
              <a:rPr kumimoji="0" sz="2400" b="0" i="0" u="none" strike="noStrike" kern="0" cap="none" spc="-3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record</a:t>
            </a:r>
            <a:r>
              <a:rPr kumimoji="0" sz="2400" b="0" i="0" u="none" strike="noStrike" kern="0" cap="none" spc="-7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must</a:t>
            </a:r>
            <a:r>
              <a:rPr kumimoji="0" sz="2400" b="0" i="0" u="none" strike="noStrike" kern="0" cap="none" spc="-70" normalizeH="0" baseline="0" noProof="0">
                <a:ln>
                  <a:noFill/>
                </a:ln>
                <a:solidFill>
                  <a:srgbClr val="0D6CB8"/>
                </a:solidFill>
                <a:effectLst/>
                <a:uLnTx/>
                <a:uFillTx/>
                <a:cs typeface="Calibri"/>
              </a:rPr>
              <a:t> </a:t>
            </a:r>
            <a:r>
              <a:rPr kumimoji="0" sz="2400" b="0" i="0" u="none" strike="noStrike" kern="0" cap="none" spc="-20" normalizeH="0" baseline="0" noProof="0">
                <a:ln>
                  <a:noFill/>
                </a:ln>
                <a:solidFill>
                  <a:srgbClr val="0D6CB8"/>
                </a:solidFill>
                <a:effectLst/>
                <a:uLnTx/>
                <a:uFillTx/>
                <a:cs typeface="Calibri"/>
              </a:rPr>
              <a:t>have </a:t>
            </a:r>
            <a:r>
              <a:rPr kumimoji="0" sz="2400" b="0" i="0" u="none" strike="noStrike" kern="0" cap="none" spc="0" normalizeH="0" baseline="0" noProof="0">
                <a:ln>
                  <a:noFill/>
                </a:ln>
                <a:solidFill>
                  <a:srgbClr val="0D6CB8"/>
                </a:solidFill>
                <a:effectLst/>
                <a:uLnTx/>
                <a:uFillTx/>
                <a:cs typeface="Calibri"/>
              </a:rPr>
              <a:t>either</a:t>
            </a:r>
            <a:r>
              <a:rPr kumimoji="0" sz="2400" b="0" i="0" u="none" strike="noStrike" kern="0" cap="none" spc="-2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the</a:t>
            </a:r>
            <a:r>
              <a:rPr kumimoji="0" sz="2400" b="0" i="0" u="none" strike="noStrike" kern="0" cap="none" spc="-3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Special</a:t>
            </a:r>
            <a:r>
              <a:rPr kumimoji="0" sz="2400" b="0" i="0" u="none" strike="noStrike" kern="0" cap="none" spc="-3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Ed</a:t>
            </a:r>
            <a:r>
              <a:rPr kumimoji="0" sz="2400" b="0" i="0" u="none" strike="noStrike" kern="0" cap="none" spc="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Indicator</a:t>
            </a:r>
            <a:r>
              <a:rPr kumimoji="0" sz="2400" b="0" i="0" u="none" strike="noStrike" kern="0" cap="none" spc="-6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Code</a:t>
            </a:r>
            <a:r>
              <a:rPr kumimoji="0" sz="2400" b="0" i="0" u="none" strike="noStrike" kern="0" cap="none" spc="-30" normalizeH="0" baseline="0" noProof="0">
                <a:ln>
                  <a:noFill/>
                </a:ln>
                <a:solidFill>
                  <a:srgbClr val="0D6CB8"/>
                </a:solidFill>
                <a:effectLst/>
                <a:uLnTx/>
                <a:uFillTx/>
                <a:cs typeface="Calibri"/>
              </a:rPr>
              <a:t> </a:t>
            </a:r>
            <a:r>
              <a:rPr kumimoji="0" sz="2400" b="0" i="0" u="none" strike="noStrike" kern="0" cap="none" spc="-25" normalizeH="0" baseline="0" noProof="0">
                <a:ln>
                  <a:noFill/>
                </a:ln>
                <a:solidFill>
                  <a:srgbClr val="0D6CB8"/>
                </a:solidFill>
                <a:effectLst/>
                <a:uLnTx/>
                <a:uFillTx/>
                <a:cs typeface="Calibri"/>
              </a:rPr>
              <a:t>or </a:t>
            </a:r>
            <a:r>
              <a:rPr kumimoji="0" sz="2400" b="0" i="0" u="none" strike="noStrike" kern="0" cap="none" spc="0" normalizeH="0" baseline="0" noProof="0">
                <a:ln>
                  <a:noFill/>
                </a:ln>
                <a:solidFill>
                  <a:srgbClr val="0D6CB8"/>
                </a:solidFill>
                <a:effectLst/>
                <a:uLnTx/>
                <a:uFillTx/>
                <a:cs typeface="Calibri"/>
              </a:rPr>
              <a:t>the</a:t>
            </a:r>
            <a:r>
              <a:rPr kumimoji="0" sz="2400" b="0" i="0" u="none" strike="noStrike" kern="0" cap="none" spc="-4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Section</a:t>
            </a:r>
            <a:r>
              <a:rPr kumimoji="0" sz="2400" b="0" i="0" u="none" strike="noStrike" kern="0" cap="none" spc="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504</a:t>
            </a:r>
            <a:r>
              <a:rPr kumimoji="0" sz="2400" b="0" i="0" u="none" strike="noStrike" kern="0" cap="none" spc="-5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Indicator</a:t>
            </a:r>
            <a:r>
              <a:rPr kumimoji="0" sz="2400" b="0" i="0" u="none" strike="noStrike" kern="0" cap="none" spc="-65"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Code</a:t>
            </a:r>
            <a:r>
              <a:rPr kumimoji="0" sz="2400" b="0" i="0" u="none" strike="noStrike" kern="0" cap="none" spc="-30" normalizeH="0" baseline="0" noProof="0">
                <a:ln>
                  <a:noFill/>
                </a:ln>
                <a:solidFill>
                  <a:srgbClr val="0D6CB8"/>
                </a:solidFill>
                <a:effectLst/>
                <a:uLnTx/>
                <a:uFillTx/>
                <a:cs typeface="Calibri"/>
              </a:rPr>
              <a:t> </a:t>
            </a:r>
            <a:r>
              <a:rPr kumimoji="0" sz="2400" b="0" i="0" u="none" strike="noStrike" kern="0" cap="none" spc="-10" normalizeH="0" baseline="0" noProof="0">
                <a:ln>
                  <a:noFill/>
                </a:ln>
                <a:solidFill>
                  <a:srgbClr val="0D6CB8"/>
                </a:solidFill>
                <a:effectLst/>
                <a:uLnTx/>
                <a:uFillTx/>
                <a:cs typeface="Calibri"/>
              </a:rPr>
              <a:t>turned </a:t>
            </a:r>
            <a:r>
              <a:rPr kumimoji="0" sz="2400" b="0" i="0" u="none" strike="noStrike" kern="0" cap="none" spc="0" normalizeH="0" baseline="0" noProof="0">
                <a:ln>
                  <a:noFill/>
                </a:ln>
                <a:solidFill>
                  <a:srgbClr val="0D6CB8"/>
                </a:solidFill>
                <a:effectLst/>
                <a:uLnTx/>
                <a:uFillTx/>
                <a:cs typeface="Calibri"/>
              </a:rPr>
              <a:t>on</a:t>
            </a:r>
            <a:r>
              <a:rPr kumimoji="0" sz="2400" b="0" i="0" u="none" strike="noStrike" kern="0" cap="none" spc="-30" normalizeH="0" baseline="0" noProof="0">
                <a:ln>
                  <a:noFill/>
                </a:ln>
                <a:solidFill>
                  <a:srgbClr val="0D6CB8"/>
                </a:solidFill>
                <a:effectLst/>
                <a:uLnTx/>
                <a:uFillTx/>
                <a:cs typeface="Calibri"/>
              </a:rPr>
              <a:t> </a:t>
            </a:r>
            <a:r>
              <a:rPr kumimoji="0" sz="2400" b="0" i="0" u="none" strike="noStrike" kern="0" cap="none" spc="0" normalizeH="0" baseline="0" noProof="0">
                <a:ln>
                  <a:noFill/>
                </a:ln>
                <a:solidFill>
                  <a:srgbClr val="0D6CB8"/>
                </a:solidFill>
                <a:effectLst/>
                <a:uLnTx/>
                <a:uFillTx/>
                <a:cs typeface="Calibri"/>
              </a:rPr>
              <a:t>in</a:t>
            </a:r>
            <a:r>
              <a:rPr kumimoji="0" sz="2400" b="0" i="0" u="none" strike="noStrike" kern="0" cap="none" spc="-15" normalizeH="0" baseline="0" noProof="0">
                <a:ln>
                  <a:noFill/>
                </a:ln>
                <a:solidFill>
                  <a:srgbClr val="0D6CB8"/>
                </a:solidFill>
                <a:effectLst/>
                <a:uLnTx/>
                <a:uFillTx/>
                <a:cs typeface="Calibri"/>
              </a:rPr>
              <a:t> </a:t>
            </a:r>
            <a:r>
              <a:rPr kumimoji="0" sz="2400" b="0" i="0" u="none" strike="noStrike" kern="0" cap="none" spc="-20" normalizeH="0" baseline="0" noProof="0">
                <a:ln>
                  <a:noFill/>
                </a:ln>
                <a:solidFill>
                  <a:srgbClr val="0D6CB8"/>
                </a:solidFill>
                <a:effectLst/>
                <a:uLnTx/>
                <a:uFillTx/>
                <a:cs typeface="Calibri"/>
              </a:rPr>
              <a:t>TIDE.</a:t>
            </a:r>
            <a:endParaRPr kumimoji="0" sz="2400" b="0" i="0" u="none" strike="noStrike" kern="0" cap="none" spc="0" normalizeH="0" baseline="0" noProof="0">
              <a:ln>
                <a:noFill/>
              </a:ln>
              <a:solidFill>
                <a:srgbClr val="0D6CB8"/>
              </a:solidFill>
              <a:effectLst/>
              <a:uLnTx/>
              <a:uFillTx/>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12</a:t>
            </a:fld>
            <a:endParaRPr kumimoji="0" sz="1200" b="0" i="0" u="none" strike="noStrike" kern="0" cap="none" spc="-25" normalizeH="0" baseline="0" noProof="0">
              <a:ln>
                <a:noFill/>
              </a:ln>
              <a:solidFill>
                <a:srgbClr val="7E7E7E"/>
              </a:solidFill>
              <a:effectLst/>
              <a:uLnTx/>
              <a:uFillTx/>
              <a:latin typeface="Calibri"/>
              <a:cs typeface="Calibri"/>
            </a:endParaRPr>
          </a:p>
        </p:txBody>
      </p:sp>
      <p:pic>
        <p:nvPicPr>
          <p:cNvPr id="13" name="Picture 12">
            <a:extLst>
              <a:ext uri="{FF2B5EF4-FFF2-40B4-BE49-F238E27FC236}">
                <a16:creationId xmlns:a16="http://schemas.microsoft.com/office/drawing/2014/main" id="{49F14B6C-1F87-DF65-5219-87CF5240A577}"/>
              </a:ext>
            </a:extLst>
          </p:cNvPr>
          <p:cNvPicPr>
            <a:picLocks noChangeAspect="1"/>
          </p:cNvPicPr>
          <p:nvPr/>
        </p:nvPicPr>
        <p:blipFill>
          <a:blip r:embed="rId3"/>
          <a:stretch>
            <a:fillRect/>
          </a:stretch>
        </p:blipFill>
        <p:spPr>
          <a:xfrm>
            <a:off x="2332474" y="1820999"/>
            <a:ext cx="7013544" cy="4115423"/>
          </a:xfrm>
          <a:prstGeom prst="rect">
            <a:avLst/>
          </a:prstGeom>
          <a:ln>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42595">
              <a:lnSpc>
                <a:spcPct val="100000"/>
              </a:lnSpc>
              <a:spcBef>
                <a:spcPts val="100"/>
              </a:spcBef>
            </a:pPr>
            <a:r>
              <a:rPr lang="en-US">
                <a:latin typeface="+mj-lt"/>
              </a:rPr>
              <a:t>Student’s</a:t>
            </a:r>
            <a:r>
              <a:rPr lang="en-US" spc="-90">
                <a:latin typeface="+mj-lt"/>
              </a:rPr>
              <a:t> </a:t>
            </a:r>
            <a:r>
              <a:rPr lang="en-US">
                <a:latin typeface="+mj-lt"/>
              </a:rPr>
              <a:t>Record</a:t>
            </a:r>
            <a:r>
              <a:rPr lang="en-US" spc="-75">
                <a:latin typeface="+mj-lt"/>
              </a:rPr>
              <a:t> </a:t>
            </a:r>
            <a:r>
              <a:rPr lang="en-US">
                <a:latin typeface="+mj-lt"/>
              </a:rPr>
              <a:t>in</a:t>
            </a:r>
            <a:r>
              <a:rPr lang="en-US" spc="-30">
                <a:latin typeface="+mj-lt"/>
              </a:rPr>
              <a:t> </a:t>
            </a:r>
            <a:r>
              <a:rPr lang="en-US">
                <a:latin typeface="+mj-lt"/>
              </a:rPr>
              <a:t>TIDE</a:t>
            </a:r>
            <a:r>
              <a:rPr lang="en-US" spc="5">
                <a:latin typeface="+mj-lt"/>
              </a:rPr>
              <a:t> </a:t>
            </a:r>
            <a:r>
              <a:rPr lang="en-US">
                <a:latin typeface="+mj-lt"/>
              </a:rPr>
              <a:t>for</a:t>
            </a:r>
            <a:r>
              <a:rPr lang="en-US" spc="-70">
                <a:latin typeface="+mj-lt"/>
              </a:rPr>
              <a:t> </a:t>
            </a:r>
            <a:r>
              <a:rPr lang="en-US">
                <a:latin typeface="+mj-lt"/>
              </a:rPr>
              <a:t>a</a:t>
            </a:r>
            <a:r>
              <a:rPr lang="en-US" spc="-25">
                <a:latin typeface="+mj-lt"/>
              </a:rPr>
              <a:t> </a:t>
            </a:r>
            <a:r>
              <a:rPr lang="en-US">
                <a:latin typeface="+mj-lt"/>
              </a:rPr>
              <a:t>Special</a:t>
            </a:r>
            <a:r>
              <a:rPr lang="en-US" spc="-70">
                <a:latin typeface="+mj-lt"/>
              </a:rPr>
              <a:t> </a:t>
            </a:r>
            <a:r>
              <a:rPr lang="en-US" spc="-10">
                <a:latin typeface="+mj-lt"/>
              </a:rPr>
              <a:t>Administration</a:t>
            </a:r>
          </a:p>
        </p:txBody>
      </p:sp>
      <p:sp>
        <p:nvSpPr>
          <p:cNvPr id="6" name="object 6"/>
          <p:cNvSpPr txBox="1"/>
          <p:nvPr/>
        </p:nvSpPr>
        <p:spPr>
          <a:xfrm>
            <a:off x="639451" y="1028734"/>
            <a:ext cx="11272514" cy="1490152"/>
          </a:xfrm>
          <a:prstGeom prst="rect">
            <a:avLst/>
          </a:prstGeom>
        </p:spPr>
        <p:txBody>
          <a:bodyPr vert="horz" wrap="square" lIns="0" tIns="53340" rIns="0" bIns="0" rtlCol="0">
            <a:spAutoFit/>
          </a:bodyPr>
          <a:lstStyle/>
          <a:p>
            <a:pPr marL="241300" marR="5080" lvl="0" indent="-228600" defTabSz="914400" eaLnBrk="1" fontAlgn="auto" latinLnBrk="0" hangingPunct="1">
              <a:lnSpc>
                <a:spcPts val="2600"/>
              </a:lnSpc>
              <a:spcBef>
                <a:spcPts val="420"/>
              </a:spcBef>
              <a:spcAft>
                <a:spcPts val="0"/>
              </a:spcAft>
              <a:buClr>
                <a:srgbClr val="F05F38"/>
              </a:buClr>
              <a:buSzTx/>
              <a:buFont typeface="Wingdings"/>
              <a:buChar char=""/>
              <a:tabLst>
                <a:tab pos="241300" algn="l"/>
              </a:tabLst>
              <a:defRPr/>
            </a:pPr>
            <a:r>
              <a:rPr kumimoji="0" lang="en-US" sz="2400" b="0" i="0" u="none" strike="noStrike" kern="0" cap="none" spc="0" normalizeH="0" baseline="0" noProof="0">
                <a:ln>
                  <a:noFill/>
                </a:ln>
                <a:solidFill>
                  <a:srgbClr val="0D6CB8"/>
                </a:solidFill>
                <a:effectLst/>
                <a:uLnTx/>
                <a:uFillTx/>
                <a:cs typeface="Calibri"/>
              </a:rPr>
              <a:t>For</a:t>
            </a:r>
            <a:r>
              <a:rPr kumimoji="0" lang="en-US" sz="2400" b="0" i="0" u="none" strike="noStrike" kern="0" cap="none" spc="-30" normalizeH="0" baseline="0" noProof="0">
                <a:ln>
                  <a:noFill/>
                </a:ln>
                <a:solidFill>
                  <a:srgbClr val="0D6CB8"/>
                </a:solidFill>
                <a:effectLst/>
                <a:uLnTx/>
                <a:uFillTx/>
                <a:cs typeface="Calibri"/>
              </a:rPr>
              <a:t> </a:t>
            </a:r>
            <a:r>
              <a:rPr kumimoji="0" lang="en-US" sz="2400" b="0" i="0" u="none" strike="noStrike" kern="0" cap="none" spc="-20" normalizeH="0" baseline="0" noProof="0">
                <a:ln>
                  <a:noFill/>
                </a:ln>
                <a:solidFill>
                  <a:srgbClr val="0D6CB8"/>
                </a:solidFill>
                <a:effectLst/>
                <a:uLnTx/>
                <a:uFillTx/>
                <a:cs typeface="Calibri"/>
              </a:rPr>
              <a:t>STAAR,</a:t>
            </a:r>
            <a:r>
              <a:rPr kumimoji="0" lang="en-US" sz="2400" b="0" i="0" u="none" strike="noStrike" kern="0" cap="none" spc="-3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the</a:t>
            </a:r>
            <a:r>
              <a:rPr kumimoji="0" lang="en-US" sz="2400" b="0" i="0" u="none" strike="noStrike" kern="0" cap="none" spc="-2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district</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will</a:t>
            </a:r>
            <a:r>
              <a:rPr kumimoji="0" lang="en-US" sz="2400" b="0" i="0" u="none" strike="noStrike" kern="0" cap="none" spc="-3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need</a:t>
            </a:r>
            <a:r>
              <a:rPr kumimoji="0" lang="en-US" sz="2400" b="0" i="0" u="none" strike="noStrike" kern="0" cap="none" spc="-4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to</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set</a:t>
            </a:r>
            <a:r>
              <a:rPr kumimoji="0" lang="en-US" sz="2400" b="0" i="0" u="none" strike="noStrike" kern="0" cap="none" spc="-80" normalizeH="0" baseline="0" noProof="0">
                <a:ln>
                  <a:noFill/>
                </a:ln>
                <a:solidFill>
                  <a:srgbClr val="0D6CB8"/>
                </a:solidFill>
                <a:effectLst/>
                <a:uLnTx/>
                <a:uFillTx/>
                <a:cs typeface="Calibri"/>
              </a:rPr>
              <a:t> </a:t>
            </a:r>
            <a:r>
              <a:rPr kumimoji="0" lang="en-US" sz="2400" b="0" i="0" u="none" strike="noStrike" kern="0" cap="none" spc="-25" normalizeH="0" baseline="0" noProof="0">
                <a:ln>
                  <a:noFill/>
                </a:ln>
                <a:solidFill>
                  <a:srgbClr val="0D6CB8"/>
                </a:solidFill>
                <a:effectLst/>
                <a:uLnTx/>
                <a:uFillTx/>
                <a:cs typeface="Calibri"/>
              </a:rPr>
              <a:t>the </a:t>
            </a:r>
            <a:r>
              <a:rPr kumimoji="0" lang="en-US" sz="2400" b="0" i="0" u="none" strike="noStrike" kern="0" cap="none" spc="-45" normalizeH="0" baseline="0" noProof="0">
                <a:ln>
                  <a:noFill/>
                </a:ln>
                <a:solidFill>
                  <a:srgbClr val="0D6CB8"/>
                </a:solidFill>
                <a:effectLst/>
                <a:uLnTx/>
                <a:uFillTx/>
                <a:cs typeface="Calibri"/>
              </a:rPr>
              <a:t>Test</a:t>
            </a:r>
            <a:r>
              <a:rPr kumimoji="0" lang="en-US" sz="2400" b="0" i="0" u="none" strike="noStrike" kern="0" cap="none" spc="-1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Mode field</a:t>
            </a:r>
            <a:r>
              <a:rPr kumimoji="0" lang="en-US" sz="2400" b="0" i="0" u="none" strike="noStrike" kern="0" cap="none" spc="-1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to</a:t>
            </a:r>
            <a:r>
              <a:rPr kumimoji="0" lang="en-US" sz="2400" b="0" i="0" u="none" strike="noStrike" kern="0" cap="none" spc="-2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“Paper”</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and</a:t>
            </a:r>
            <a:r>
              <a:rPr kumimoji="0" lang="en-US" sz="2400" b="0" i="0" u="none" strike="noStrike" kern="0" cap="none" spc="3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select</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25" normalizeH="0" baseline="0" noProof="0">
                <a:ln>
                  <a:noFill/>
                </a:ln>
                <a:solidFill>
                  <a:srgbClr val="0D6CB8"/>
                </a:solidFill>
                <a:effectLst/>
                <a:uLnTx/>
                <a:uFillTx/>
                <a:cs typeface="Calibri"/>
              </a:rPr>
              <a:t>the </a:t>
            </a:r>
            <a:r>
              <a:rPr kumimoji="0" lang="en-US" sz="2400" b="0" i="0" u="none" strike="noStrike" kern="0" cap="none" spc="0" normalizeH="0" baseline="0" noProof="0">
                <a:ln>
                  <a:noFill/>
                </a:ln>
                <a:solidFill>
                  <a:srgbClr val="0D6CB8"/>
                </a:solidFill>
                <a:effectLst/>
                <a:uLnTx/>
                <a:uFillTx/>
                <a:cs typeface="Calibri"/>
              </a:rPr>
              <a:t>specific</a:t>
            </a:r>
            <a:r>
              <a:rPr kumimoji="0" lang="en-US" sz="2400" b="0" i="0" u="none" strike="noStrike" kern="0" cap="none" spc="-6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paper</a:t>
            </a:r>
            <a:r>
              <a:rPr kumimoji="0" lang="en-US" sz="2400" b="0" i="0" u="none" strike="noStrike" kern="0" cap="none" spc="-2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test</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format</a:t>
            </a:r>
            <a:r>
              <a:rPr kumimoji="0" lang="en-US" sz="2400" b="0" i="0" u="none" strike="noStrike" kern="0" cap="none" spc="-4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in</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the</a:t>
            </a:r>
            <a:r>
              <a:rPr kumimoji="0" lang="en-US" sz="2400" b="0" i="0" u="none" strike="noStrike" kern="0" cap="none" spc="-2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Paper</a:t>
            </a:r>
            <a:r>
              <a:rPr kumimoji="0" lang="en-US" sz="2400" b="0" i="0" u="none" strike="noStrike" kern="0" cap="none" spc="-65" normalizeH="0" baseline="0" noProof="0">
                <a:ln>
                  <a:noFill/>
                </a:ln>
                <a:solidFill>
                  <a:srgbClr val="0D6CB8"/>
                </a:solidFill>
                <a:effectLst/>
                <a:uLnTx/>
                <a:uFillTx/>
                <a:cs typeface="Calibri"/>
              </a:rPr>
              <a:t> </a:t>
            </a:r>
            <a:r>
              <a:rPr kumimoji="0" lang="en-US" sz="2400" b="0" i="0" u="none" strike="noStrike" kern="0" cap="none" spc="-60" normalizeH="0" baseline="0" noProof="0">
                <a:ln>
                  <a:noFill/>
                </a:ln>
                <a:solidFill>
                  <a:srgbClr val="0D6CB8"/>
                </a:solidFill>
                <a:effectLst/>
                <a:uLnTx/>
                <a:uFillTx/>
                <a:cs typeface="Calibri"/>
              </a:rPr>
              <a:t>Test </a:t>
            </a:r>
            <a:r>
              <a:rPr kumimoji="0" lang="en-US" sz="2400" b="0" i="0" u="none" strike="noStrike" kern="0" cap="none" spc="0" normalizeH="0" baseline="0" noProof="0">
                <a:ln>
                  <a:noFill/>
                </a:ln>
                <a:solidFill>
                  <a:srgbClr val="0D6CB8"/>
                </a:solidFill>
                <a:effectLst/>
                <a:uLnTx/>
                <a:uFillTx/>
                <a:cs typeface="Calibri"/>
              </a:rPr>
              <a:t>Format</a:t>
            </a:r>
            <a:r>
              <a:rPr kumimoji="0" lang="en-US" sz="2400" b="0" i="0" u="none" strike="noStrike" kern="0" cap="none" spc="-85" normalizeH="0" baseline="0" noProof="0">
                <a:ln>
                  <a:noFill/>
                </a:ln>
                <a:solidFill>
                  <a:srgbClr val="0D6CB8"/>
                </a:solidFill>
                <a:effectLst/>
                <a:uLnTx/>
                <a:uFillTx/>
                <a:cs typeface="Calibri"/>
              </a:rPr>
              <a:t> </a:t>
            </a:r>
            <a:r>
              <a:rPr kumimoji="0" lang="en-US" sz="2400" b="0" i="0" u="none" strike="noStrike" kern="0" cap="none" spc="-10" normalizeH="0" baseline="0" noProof="0">
                <a:ln>
                  <a:noFill/>
                </a:ln>
                <a:solidFill>
                  <a:srgbClr val="0D6CB8"/>
                </a:solidFill>
                <a:effectLst/>
                <a:uLnTx/>
                <a:uFillTx/>
                <a:cs typeface="Calibri"/>
              </a:rPr>
              <a:t>field. </a:t>
            </a:r>
          </a:p>
          <a:p>
            <a:pPr marL="12700" marR="5080" lvl="0" defTabSz="914400" eaLnBrk="1" fontAlgn="auto" latinLnBrk="0" hangingPunct="1">
              <a:lnSpc>
                <a:spcPts val="2600"/>
              </a:lnSpc>
              <a:spcBef>
                <a:spcPts val="420"/>
              </a:spcBef>
              <a:spcAft>
                <a:spcPts val="0"/>
              </a:spcAft>
              <a:buClr>
                <a:srgbClr val="F05F38"/>
              </a:buClr>
              <a:buSzTx/>
              <a:tabLst>
                <a:tab pos="241300" algn="l"/>
              </a:tabLst>
              <a:defRPr/>
            </a:pPr>
            <a:endParaRPr lang="en-US" sz="2400" kern="0" spc="-10">
              <a:solidFill>
                <a:srgbClr val="0D6CB8"/>
              </a:solidFill>
              <a:latin typeface="Calibri"/>
              <a:cs typeface="Calibri"/>
            </a:endParaRPr>
          </a:p>
          <a:p>
            <a:pPr marL="12700" marR="5080" lvl="0" defTabSz="914400" eaLnBrk="1" fontAlgn="auto" latinLnBrk="0" hangingPunct="1">
              <a:lnSpc>
                <a:spcPts val="2600"/>
              </a:lnSpc>
              <a:spcBef>
                <a:spcPts val="420"/>
              </a:spcBef>
              <a:spcAft>
                <a:spcPts val="0"/>
              </a:spcAft>
              <a:buClr>
                <a:srgbClr val="F05F38"/>
              </a:buClr>
              <a:buSzTx/>
              <a:tabLst>
                <a:tab pos="241300" algn="l"/>
              </a:tabLst>
              <a:defRPr/>
            </a:pPr>
            <a:endParaRPr kumimoji="0" lang="en-US"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13</a:t>
            </a:fld>
            <a:endParaRPr kumimoji="0" sz="1200" b="0" i="0" u="none" strike="noStrike" kern="0" cap="none" spc="-25" normalizeH="0" baseline="0" noProof="0">
              <a:ln>
                <a:noFill/>
              </a:ln>
              <a:solidFill>
                <a:srgbClr val="7E7E7E"/>
              </a:solidFill>
              <a:effectLst/>
              <a:uLnTx/>
              <a:uFillTx/>
              <a:latin typeface="Calibri"/>
              <a:cs typeface="Calibri"/>
            </a:endParaRPr>
          </a:p>
        </p:txBody>
      </p:sp>
      <p:pic>
        <p:nvPicPr>
          <p:cNvPr id="16" name="Picture 15">
            <a:extLst>
              <a:ext uri="{FF2B5EF4-FFF2-40B4-BE49-F238E27FC236}">
                <a16:creationId xmlns:a16="http://schemas.microsoft.com/office/drawing/2014/main" id="{7F2C33E5-FAB9-F783-CB63-2314B2B6107E}"/>
              </a:ext>
            </a:extLst>
          </p:cNvPr>
          <p:cNvPicPr>
            <a:picLocks noChangeAspect="1"/>
          </p:cNvPicPr>
          <p:nvPr/>
        </p:nvPicPr>
        <p:blipFill>
          <a:blip r:embed="rId3"/>
          <a:stretch>
            <a:fillRect/>
          </a:stretch>
        </p:blipFill>
        <p:spPr>
          <a:xfrm>
            <a:off x="1922720" y="1949507"/>
            <a:ext cx="8346558" cy="3791337"/>
          </a:xfrm>
          <a:prstGeom prst="rect">
            <a:avLst/>
          </a:prstGeom>
          <a:ln w="38100">
            <a:solidFill>
              <a:schemeClr val="tx1"/>
            </a:solidFill>
          </a:ln>
        </p:spPr>
      </p:pic>
      <p:sp>
        <p:nvSpPr>
          <p:cNvPr id="18" name="Oval 17">
            <a:extLst>
              <a:ext uri="{FF2B5EF4-FFF2-40B4-BE49-F238E27FC236}">
                <a16:creationId xmlns:a16="http://schemas.microsoft.com/office/drawing/2014/main" id="{E99463DB-C6B9-52ED-20D5-FEC77EB948AB}"/>
              </a:ext>
            </a:extLst>
          </p:cNvPr>
          <p:cNvSpPr/>
          <p:nvPr/>
        </p:nvSpPr>
        <p:spPr>
          <a:xfrm>
            <a:off x="7883869" y="2929631"/>
            <a:ext cx="2296632" cy="4350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01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42595">
              <a:lnSpc>
                <a:spcPct val="100000"/>
              </a:lnSpc>
              <a:spcBef>
                <a:spcPts val="100"/>
              </a:spcBef>
            </a:pPr>
            <a:r>
              <a:rPr lang="en-US">
                <a:latin typeface="+mj-lt"/>
              </a:rPr>
              <a:t>Unique</a:t>
            </a:r>
            <a:r>
              <a:rPr lang="en-US" spc="-35">
                <a:latin typeface="+mj-lt"/>
              </a:rPr>
              <a:t> </a:t>
            </a:r>
            <a:r>
              <a:rPr lang="en-US">
                <a:latin typeface="+mj-lt"/>
              </a:rPr>
              <a:t>Scenarios</a:t>
            </a:r>
            <a:r>
              <a:rPr lang="en-US" spc="-90">
                <a:latin typeface="+mj-lt"/>
              </a:rPr>
              <a:t> </a:t>
            </a:r>
            <a:r>
              <a:rPr lang="en-US">
                <a:latin typeface="+mj-lt"/>
              </a:rPr>
              <a:t>for</a:t>
            </a:r>
            <a:r>
              <a:rPr lang="en-US" spc="-35">
                <a:latin typeface="+mj-lt"/>
              </a:rPr>
              <a:t> </a:t>
            </a:r>
            <a:r>
              <a:rPr lang="en-US">
                <a:latin typeface="+mj-lt"/>
              </a:rPr>
              <a:t>Paper</a:t>
            </a:r>
            <a:r>
              <a:rPr lang="en-US" spc="15">
                <a:latin typeface="+mj-lt"/>
              </a:rPr>
              <a:t> </a:t>
            </a:r>
            <a:r>
              <a:rPr lang="en-US" spc="-10">
                <a:latin typeface="+mj-lt"/>
              </a:rPr>
              <a:t>Administrations</a:t>
            </a:r>
          </a:p>
        </p:txBody>
      </p:sp>
      <p:sp>
        <p:nvSpPr>
          <p:cNvPr id="3" name="object 3">
            <a:extLst>
              <a:ext uri="{C183D7F6-B498-43B3-948B-1728B52AA6E4}">
                <adec:decorative xmlns:adec="http://schemas.microsoft.com/office/drawing/2017/decorative" val="1"/>
              </a:ext>
            </a:extLst>
          </p:cNvPr>
          <p:cNvSpPr/>
          <p:nvPr/>
        </p:nvSpPr>
        <p:spPr>
          <a:xfrm>
            <a:off x="1517650" y="2012950"/>
            <a:ext cx="6940550" cy="863600"/>
          </a:xfrm>
          <a:custGeom>
            <a:avLst/>
            <a:gdLst/>
            <a:ahLst/>
            <a:cxnLst/>
            <a:rect l="l" t="t" r="r" b="b"/>
            <a:pathLst>
              <a:path w="6940550" h="863600">
                <a:moveTo>
                  <a:pt x="6940550" y="0"/>
                </a:moveTo>
                <a:lnTo>
                  <a:pt x="431800" y="0"/>
                </a:lnTo>
                <a:lnTo>
                  <a:pt x="0" y="431800"/>
                </a:lnTo>
                <a:lnTo>
                  <a:pt x="431800" y="863600"/>
                </a:lnTo>
                <a:lnTo>
                  <a:pt x="6940550" y="863600"/>
                </a:lnTo>
                <a:lnTo>
                  <a:pt x="6940550" y="0"/>
                </a:lnTo>
                <a:close/>
              </a:path>
            </a:pathLst>
          </a:custGeom>
          <a:solidFill>
            <a:srgbClr val="0D6C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2160188" y="2207089"/>
            <a:ext cx="6000750" cy="4064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500" b="0" i="0" u="none" strike="noStrike" kern="0" cap="none" spc="0" normalizeH="0" baseline="0" noProof="0">
                <a:ln>
                  <a:noFill/>
                </a:ln>
                <a:solidFill>
                  <a:srgbClr val="FFFFFF"/>
                </a:solidFill>
                <a:effectLst/>
                <a:uLnTx/>
                <a:uFillTx/>
                <a:cs typeface="Calibri"/>
              </a:rPr>
              <a:t>Juvenile</a:t>
            </a:r>
            <a:r>
              <a:rPr kumimoji="0" lang="en-US" sz="2500" b="0" i="0" u="none" strike="noStrike" kern="0" cap="none" spc="-70"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Justice</a:t>
            </a:r>
            <a:r>
              <a:rPr kumimoji="0" lang="en-US" sz="2500" b="0" i="0" u="none" strike="noStrike" kern="0" cap="none" spc="-95"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Alternative</a:t>
            </a:r>
            <a:r>
              <a:rPr kumimoji="0" lang="en-US" sz="2500" b="0" i="0" u="none" strike="noStrike" kern="0" cap="none" spc="-55"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Education</a:t>
            </a:r>
            <a:r>
              <a:rPr kumimoji="0" lang="en-US" sz="2500" b="0" i="0" u="none" strike="noStrike" kern="0" cap="none" spc="-70" normalizeH="0" baseline="0" noProof="0">
                <a:ln>
                  <a:noFill/>
                </a:ln>
                <a:solidFill>
                  <a:srgbClr val="FFFFFF"/>
                </a:solidFill>
                <a:effectLst/>
                <a:uLnTx/>
                <a:uFillTx/>
                <a:cs typeface="Calibri"/>
              </a:rPr>
              <a:t> </a:t>
            </a:r>
            <a:r>
              <a:rPr kumimoji="0" lang="en-US" sz="2500" b="0" i="0" u="none" strike="noStrike" kern="0" cap="none" spc="-10" normalizeH="0" baseline="0" noProof="0">
                <a:ln>
                  <a:noFill/>
                </a:ln>
                <a:solidFill>
                  <a:srgbClr val="FFFFFF"/>
                </a:solidFill>
                <a:effectLst/>
                <a:uLnTx/>
                <a:uFillTx/>
                <a:cs typeface="Calibri"/>
              </a:rPr>
              <a:t>Program</a:t>
            </a:r>
            <a:endParaRPr kumimoji="0" lang="en-US" sz="2500" b="0" i="0" u="none" strike="noStrike" kern="0" cap="none" spc="0" normalizeH="0" baseline="0" noProof="0">
              <a:ln>
                <a:noFill/>
              </a:ln>
              <a:solidFill>
                <a:sysClr val="windowText" lastClr="000000"/>
              </a:solidFill>
              <a:effectLst/>
              <a:uLnTx/>
              <a:uFillTx/>
              <a:cs typeface="Calibri"/>
            </a:endParaRPr>
          </a:p>
        </p:txBody>
      </p:sp>
      <p:grpSp>
        <p:nvGrpSpPr>
          <p:cNvPr id="5" name="object 5">
            <a:extLst>
              <a:ext uri="{C183D7F6-B498-43B3-948B-1728B52AA6E4}">
                <adec:decorative xmlns:adec="http://schemas.microsoft.com/office/drawing/2017/decorative" val="1"/>
              </a:ext>
            </a:extLst>
          </p:cNvPr>
          <p:cNvGrpSpPr/>
          <p:nvPr/>
        </p:nvGrpSpPr>
        <p:grpSpPr>
          <a:xfrm>
            <a:off x="596900" y="2000250"/>
            <a:ext cx="908050" cy="908050"/>
            <a:chOff x="596900" y="2000250"/>
            <a:chExt cx="908050" cy="908050"/>
          </a:xfrm>
        </p:grpSpPr>
        <p:pic>
          <p:nvPicPr>
            <p:cNvPr id="6" name="object 6"/>
            <p:cNvPicPr/>
            <p:nvPr/>
          </p:nvPicPr>
          <p:blipFill>
            <a:blip r:embed="rId2" cstate="print"/>
            <a:stretch>
              <a:fillRect/>
            </a:stretch>
          </p:blipFill>
          <p:spPr>
            <a:xfrm>
              <a:off x="615950" y="2019300"/>
              <a:ext cx="869950" cy="869950"/>
            </a:xfrm>
            <a:prstGeom prst="rect">
              <a:avLst/>
            </a:prstGeom>
          </p:spPr>
        </p:pic>
        <p:sp>
          <p:nvSpPr>
            <p:cNvPr id="7" name="object 7"/>
            <p:cNvSpPr/>
            <p:nvPr/>
          </p:nvSpPr>
          <p:spPr>
            <a:xfrm>
              <a:off x="615950" y="2019300"/>
              <a:ext cx="869950" cy="869950"/>
            </a:xfrm>
            <a:custGeom>
              <a:avLst/>
              <a:gdLst/>
              <a:ahLst/>
              <a:cxnLst/>
              <a:rect l="l" t="t" r="r" b="b"/>
              <a:pathLst>
                <a:path w="869950" h="869950">
                  <a:moveTo>
                    <a:pt x="0" y="434975"/>
                  </a:moveTo>
                  <a:lnTo>
                    <a:pt x="2552" y="387579"/>
                  </a:lnTo>
                  <a:lnTo>
                    <a:pt x="10032" y="341661"/>
                  </a:lnTo>
                  <a:lnTo>
                    <a:pt x="22175" y="297488"/>
                  </a:lnTo>
                  <a:lnTo>
                    <a:pt x="38714" y="255323"/>
                  </a:lnTo>
                  <a:lnTo>
                    <a:pt x="59386" y="215433"/>
                  </a:lnTo>
                  <a:lnTo>
                    <a:pt x="83924" y="178083"/>
                  </a:lnTo>
                  <a:lnTo>
                    <a:pt x="112063" y="143537"/>
                  </a:lnTo>
                  <a:lnTo>
                    <a:pt x="143537" y="112063"/>
                  </a:lnTo>
                  <a:lnTo>
                    <a:pt x="178083" y="83924"/>
                  </a:lnTo>
                  <a:lnTo>
                    <a:pt x="215433" y="59386"/>
                  </a:lnTo>
                  <a:lnTo>
                    <a:pt x="255323" y="38714"/>
                  </a:lnTo>
                  <a:lnTo>
                    <a:pt x="297488" y="22175"/>
                  </a:lnTo>
                  <a:lnTo>
                    <a:pt x="341661" y="10032"/>
                  </a:lnTo>
                  <a:lnTo>
                    <a:pt x="387579" y="2552"/>
                  </a:lnTo>
                  <a:lnTo>
                    <a:pt x="434975" y="0"/>
                  </a:lnTo>
                  <a:lnTo>
                    <a:pt x="482370" y="2552"/>
                  </a:lnTo>
                  <a:lnTo>
                    <a:pt x="528288" y="10032"/>
                  </a:lnTo>
                  <a:lnTo>
                    <a:pt x="572461" y="22175"/>
                  </a:lnTo>
                  <a:lnTo>
                    <a:pt x="614626" y="38714"/>
                  </a:lnTo>
                  <a:lnTo>
                    <a:pt x="654516" y="59386"/>
                  </a:lnTo>
                  <a:lnTo>
                    <a:pt x="691866" y="83924"/>
                  </a:lnTo>
                  <a:lnTo>
                    <a:pt x="726412" y="112063"/>
                  </a:lnTo>
                  <a:lnTo>
                    <a:pt x="757886" y="143537"/>
                  </a:lnTo>
                  <a:lnTo>
                    <a:pt x="786025" y="178083"/>
                  </a:lnTo>
                  <a:lnTo>
                    <a:pt x="810563" y="215433"/>
                  </a:lnTo>
                  <a:lnTo>
                    <a:pt x="831235" y="255323"/>
                  </a:lnTo>
                  <a:lnTo>
                    <a:pt x="847774" y="297488"/>
                  </a:lnTo>
                  <a:lnTo>
                    <a:pt x="859917" y="341661"/>
                  </a:lnTo>
                  <a:lnTo>
                    <a:pt x="867397" y="387579"/>
                  </a:lnTo>
                  <a:lnTo>
                    <a:pt x="869950" y="434975"/>
                  </a:lnTo>
                  <a:lnTo>
                    <a:pt x="867397" y="482370"/>
                  </a:lnTo>
                  <a:lnTo>
                    <a:pt x="859917" y="528288"/>
                  </a:lnTo>
                  <a:lnTo>
                    <a:pt x="847774" y="572461"/>
                  </a:lnTo>
                  <a:lnTo>
                    <a:pt x="831235" y="614626"/>
                  </a:lnTo>
                  <a:lnTo>
                    <a:pt x="810563" y="654516"/>
                  </a:lnTo>
                  <a:lnTo>
                    <a:pt x="786025" y="691866"/>
                  </a:lnTo>
                  <a:lnTo>
                    <a:pt x="757886" y="726412"/>
                  </a:lnTo>
                  <a:lnTo>
                    <a:pt x="726412" y="757886"/>
                  </a:lnTo>
                  <a:lnTo>
                    <a:pt x="691866" y="786025"/>
                  </a:lnTo>
                  <a:lnTo>
                    <a:pt x="654516" y="810563"/>
                  </a:lnTo>
                  <a:lnTo>
                    <a:pt x="614626" y="831235"/>
                  </a:lnTo>
                  <a:lnTo>
                    <a:pt x="572461" y="847774"/>
                  </a:lnTo>
                  <a:lnTo>
                    <a:pt x="528288" y="859917"/>
                  </a:lnTo>
                  <a:lnTo>
                    <a:pt x="482370" y="867397"/>
                  </a:lnTo>
                  <a:lnTo>
                    <a:pt x="434975" y="869950"/>
                  </a:lnTo>
                  <a:lnTo>
                    <a:pt x="387579" y="867397"/>
                  </a:lnTo>
                  <a:lnTo>
                    <a:pt x="341661" y="859917"/>
                  </a:lnTo>
                  <a:lnTo>
                    <a:pt x="297488" y="847774"/>
                  </a:lnTo>
                  <a:lnTo>
                    <a:pt x="255323" y="831235"/>
                  </a:lnTo>
                  <a:lnTo>
                    <a:pt x="215433" y="810563"/>
                  </a:lnTo>
                  <a:lnTo>
                    <a:pt x="178083" y="786025"/>
                  </a:lnTo>
                  <a:lnTo>
                    <a:pt x="143537" y="757886"/>
                  </a:lnTo>
                  <a:lnTo>
                    <a:pt x="112063" y="726412"/>
                  </a:lnTo>
                  <a:lnTo>
                    <a:pt x="83924" y="691866"/>
                  </a:lnTo>
                  <a:lnTo>
                    <a:pt x="59386" y="654516"/>
                  </a:lnTo>
                  <a:lnTo>
                    <a:pt x="38714" y="614626"/>
                  </a:lnTo>
                  <a:lnTo>
                    <a:pt x="22175" y="572461"/>
                  </a:lnTo>
                  <a:lnTo>
                    <a:pt x="10032" y="528288"/>
                  </a:lnTo>
                  <a:lnTo>
                    <a:pt x="2552" y="482370"/>
                  </a:lnTo>
                  <a:lnTo>
                    <a:pt x="0" y="434975"/>
                  </a:lnTo>
                  <a:close/>
                </a:path>
              </a:pathLst>
            </a:custGeom>
            <a:ln w="38100">
              <a:solidFill>
                <a:srgbClr val="0D6C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a:extLst>
              <a:ext uri="{C183D7F6-B498-43B3-948B-1728B52AA6E4}">
                <adec:decorative xmlns:adec="http://schemas.microsoft.com/office/drawing/2017/decorative" val="1"/>
              </a:ext>
            </a:extLst>
          </p:cNvPr>
          <p:cNvSpPr/>
          <p:nvPr/>
        </p:nvSpPr>
        <p:spPr>
          <a:xfrm>
            <a:off x="1485900" y="3098800"/>
            <a:ext cx="6997700" cy="863600"/>
          </a:xfrm>
          <a:custGeom>
            <a:avLst/>
            <a:gdLst/>
            <a:ahLst/>
            <a:cxnLst/>
            <a:rect l="l" t="t" r="r" b="b"/>
            <a:pathLst>
              <a:path w="6997700" h="863600">
                <a:moveTo>
                  <a:pt x="6997700" y="0"/>
                </a:moveTo>
                <a:lnTo>
                  <a:pt x="431787" y="0"/>
                </a:lnTo>
                <a:lnTo>
                  <a:pt x="0" y="431800"/>
                </a:lnTo>
                <a:lnTo>
                  <a:pt x="431787" y="863600"/>
                </a:lnTo>
                <a:lnTo>
                  <a:pt x="6997700" y="863600"/>
                </a:lnTo>
                <a:lnTo>
                  <a:pt x="6997700" y="0"/>
                </a:lnTo>
                <a:close/>
              </a:path>
            </a:pathLst>
          </a:custGeom>
          <a:solidFill>
            <a:srgbClr val="0D6C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2702032" y="3291950"/>
            <a:ext cx="4982845" cy="4064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500" b="0" i="0" u="none" strike="noStrike" kern="0" cap="none" spc="0" normalizeH="0" baseline="0" noProof="0">
                <a:ln>
                  <a:noFill/>
                </a:ln>
                <a:solidFill>
                  <a:srgbClr val="FFFFFF"/>
                </a:solidFill>
                <a:effectLst/>
                <a:uLnTx/>
                <a:uFillTx/>
                <a:cs typeface="Calibri"/>
              </a:rPr>
              <a:t>Homebound</a:t>
            </a:r>
            <a:r>
              <a:rPr kumimoji="0" lang="en-US" sz="2500" b="0" i="0" u="none" strike="noStrike" kern="0" cap="none" spc="-15"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Student</a:t>
            </a:r>
            <a:r>
              <a:rPr kumimoji="0" lang="en-US" sz="2500" b="0" i="0" u="none" strike="noStrike" kern="0" cap="none" spc="-70"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Without</a:t>
            </a:r>
            <a:r>
              <a:rPr kumimoji="0" lang="en-US" sz="2500" b="0" i="0" u="none" strike="noStrike" kern="0" cap="none" spc="25" normalizeH="0" baseline="0" noProof="0">
                <a:ln>
                  <a:noFill/>
                </a:ln>
                <a:solidFill>
                  <a:srgbClr val="FFFFFF"/>
                </a:solidFill>
                <a:effectLst/>
                <a:uLnTx/>
                <a:uFillTx/>
                <a:cs typeface="Calibri"/>
              </a:rPr>
              <a:t> </a:t>
            </a:r>
            <a:r>
              <a:rPr kumimoji="0" lang="en-US" sz="2500" b="0" i="0" u="none" strike="noStrike" kern="0" cap="none" spc="-10" normalizeH="0" baseline="0" noProof="0">
                <a:ln>
                  <a:noFill/>
                </a:ln>
                <a:solidFill>
                  <a:srgbClr val="FFFFFF"/>
                </a:solidFill>
                <a:effectLst/>
                <a:uLnTx/>
                <a:uFillTx/>
                <a:cs typeface="Calibri"/>
              </a:rPr>
              <a:t>Internet</a:t>
            </a:r>
            <a:endParaRPr kumimoji="0" lang="en-US" sz="2500" b="0" i="0" u="none" strike="noStrike" kern="0" cap="none" spc="0" normalizeH="0" baseline="0" noProof="0">
              <a:ln>
                <a:noFill/>
              </a:ln>
              <a:solidFill>
                <a:sysClr val="windowText" lastClr="000000"/>
              </a:solidFill>
              <a:effectLst/>
              <a:uLnTx/>
              <a:uFillTx/>
              <a:cs typeface="Calibri"/>
            </a:endParaRPr>
          </a:p>
        </p:txBody>
      </p:sp>
      <p:sp>
        <p:nvSpPr>
          <p:cNvPr id="10" name="object 10">
            <a:extLst>
              <a:ext uri="{C183D7F6-B498-43B3-948B-1728B52AA6E4}">
                <adec:decorative xmlns:adec="http://schemas.microsoft.com/office/drawing/2017/decorative" val="1"/>
              </a:ext>
            </a:extLst>
          </p:cNvPr>
          <p:cNvSpPr/>
          <p:nvPr/>
        </p:nvSpPr>
        <p:spPr>
          <a:xfrm>
            <a:off x="1416050" y="4178300"/>
            <a:ext cx="7042150" cy="869950"/>
          </a:xfrm>
          <a:custGeom>
            <a:avLst/>
            <a:gdLst/>
            <a:ahLst/>
            <a:cxnLst/>
            <a:rect l="l" t="t" r="r" b="b"/>
            <a:pathLst>
              <a:path w="7042150" h="869950">
                <a:moveTo>
                  <a:pt x="7042150" y="0"/>
                </a:moveTo>
                <a:lnTo>
                  <a:pt x="434975" y="0"/>
                </a:lnTo>
                <a:lnTo>
                  <a:pt x="0" y="434975"/>
                </a:lnTo>
                <a:lnTo>
                  <a:pt x="434975" y="869950"/>
                </a:lnTo>
                <a:lnTo>
                  <a:pt x="7042150" y="869950"/>
                </a:lnTo>
                <a:lnTo>
                  <a:pt x="7042150" y="0"/>
                </a:lnTo>
                <a:close/>
              </a:path>
            </a:pathLst>
          </a:custGeom>
          <a:solidFill>
            <a:srgbClr val="0D6C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1" name="object 11">
            <a:extLst>
              <a:ext uri="{C183D7F6-B498-43B3-948B-1728B52AA6E4}">
                <adec:decorative xmlns:adec="http://schemas.microsoft.com/office/drawing/2017/decorative" val="1"/>
              </a:ext>
            </a:extLst>
          </p:cNvPr>
          <p:cNvGrpSpPr/>
          <p:nvPr/>
        </p:nvGrpSpPr>
        <p:grpSpPr>
          <a:xfrm>
            <a:off x="539750" y="2114550"/>
            <a:ext cx="8705850" cy="2895600"/>
            <a:chOff x="539750" y="2114550"/>
            <a:chExt cx="8705850" cy="2895600"/>
          </a:xfrm>
        </p:grpSpPr>
        <p:pic>
          <p:nvPicPr>
            <p:cNvPr id="12" name="object 12"/>
            <p:cNvPicPr/>
            <p:nvPr/>
          </p:nvPicPr>
          <p:blipFill>
            <a:blip r:embed="rId3" cstate="print"/>
            <a:stretch>
              <a:fillRect/>
            </a:stretch>
          </p:blipFill>
          <p:spPr>
            <a:xfrm>
              <a:off x="558800" y="3111500"/>
              <a:ext cx="869950" cy="869950"/>
            </a:xfrm>
            <a:prstGeom prst="rect">
              <a:avLst/>
            </a:prstGeom>
          </p:spPr>
        </p:pic>
        <p:sp>
          <p:nvSpPr>
            <p:cNvPr id="13" name="object 13"/>
            <p:cNvSpPr/>
            <p:nvPr/>
          </p:nvSpPr>
          <p:spPr>
            <a:xfrm>
              <a:off x="558800" y="3111500"/>
              <a:ext cx="869950" cy="869950"/>
            </a:xfrm>
            <a:custGeom>
              <a:avLst/>
              <a:gdLst/>
              <a:ahLst/>
              <a:cxnLst/>
              <a:rect l="l" t="t" r="r" b="b"/>
              <a:pathLst>
                <a:path w="869950" h="869950">
                  <a:moveTo>
                    <a:pt x="0" y="434975"/>
                  </a:moveTo>
                  <a:lnTo>
                    <a:pt x="2552" y="387579"/>
                  </a:lnTo>
                  <a:lnTo>
                    <a:pt x="10032" y="341661"/>
                  </a:lnTo>
                  <a:lnTo>
                    <a:pt x="22175" y="297488"/>
                  </a:lnTo>
                  <a:lnTo>
                    <a:pt x="38714" y="255323"/>
                  </a:lnTo>
                  <a:lnTo>
                    <a:pt x="59386" y="215433"/>
                  </a:lnTo>
                  <a:lnTo>
                    <a:pt x="83924" y="178083"/>
                  </a:lnTo>
                  <a:lnTo>
                    <a:pt x="112063" y="143537"/>
                  </a:lnTo>
                  <a:lnTo>
                    <a:pt x="143537" y="112063"/>
                  </a:lnTo>
                  <a:lnTo>
                    <a:pt x="178083" y="83924"/>
                  </a:lnTo>
                  <a:lnTo>
                    <a:pt x="215433" y="59386"/>
                  </a:lnTo>
                  <a:lnTo>
                    <a:pt x="255323" y="38714"/>
                  </a:lnTo>
                  <a:lnTo>
                    <a:pt x="297488" y="22175"/>
                  </a:lnTo>
                  <a:lnTo>
                    <a:pt x="341661" y="10032"/>
                  </a:lnTo>
                  <a:lnTo>
                    <a:pt x="387579" y="2552"/>
                  </a:lnTo>
                  <a:lnTo>
                    <a:pt x="434975" y="0"/>
                  </a:lnTo>
                  <a:lnTo>
                    <a:pt x="482370" y="2552"/>
                  </a:lnTo>
                  <a:lnTo>
                    <a:pt x="528288" y="10032"/>
                  </a:lnTo>
                  <a:lnTo>
                    <a:pt x="572461" y="22175"/>
                  </a:lnTo>
                  <a:lnTo>
                    <a:pt x="614626" y="38714"/>
                  </a:lnTo>
                  <a:lnTo>
                    <a:pt x="654516" y="59386"/>
                  </a:lnTo>
                  <a:lnTo>
                    <a:pt x="691866" y="83924"/>
                  </a:lnTo>
                  <a:lnTo>
                    <a:pt x="726412" y="112063"/>
                  </a:lnTo>
                  <a:lnTo>
                    <a:pt x="757886" y="143537"/>
                  </a:lnTo>
                  <a:lnTo>
                    <a:pt x="786025" y="178083"/>
                  </a:lnTo>
                  <a:lnTo>
                    <a:pt x="810563" y="215433"/>
                  </a:lnTo>
                  <a:lnTo>
                    <a:pt x="831235" y="255323"/>
                  </a:lnTo>
                  <a:lnTo>
                    <a:pt x="847774" y="297488"/>
                  </a:lnTo>
                  <a:lnTo>
                    <a:pt x="859917" y="341661"/>
                  </a:lnTo>
                  <a:lnTo>
                    <a:pt x="867397" y="387579"/>
                  </a:lnTo>
                  <a:lnTo>
                    <a:pt x="869950" y="434975"/>
                  </a:lnTo>
                  <a:lnTo>
                    <a:pt x="867397" y="482370"/>
                  </a:lnTo>
                  <a:lnTo>
                    <a:pt x="859917" y="528288"/>
                  </a:lnTo>
                  <a:lnTo>
                    <a:pt x="847774" y="572461"/>
                  </a:lnTo>
                  <a:lnTo>
                    <a:pt x="831235" y="614626"/>
                  </a:lnTo>
                  <a:lnTo>
                    <a:pt x="810563" y="654516"/>
                  </a:lnTo>
                  <a:lnTo>
                    <a:pt x="786025" y="691866"/>
                  </a:lnTo>
                  <a:lnTo>
                    <a:pt x="757886" y="726412"/>
                  </a:lnTo>
                  <a:lnTo>
                    <a:pt x="726412" y="757886"/>
                  </a:lnTo>
                  <a:lnTo>
                    <a:pt x="691866" y="786025"/>
                  </a:lnTo>
                  <a:lnTo>
                    <a:pt x="654516" y="810563"/>
                  </a:lnTo>
                  <a:lnTo>
                    <a:pt x="614626" y="831235"/>
                  </a:lnTo>
                  <a:lnTo>
                    <a:pt x="572461" y="847774"/>
                  </a:lnTo>
                  <a:lnTo>
                    <a:pt x="528288" y="859917"/>
                  </a:lnTo>
                  <a:lnTo>
                    <a:pt x="482370" y="867397"/>
                  </a:lnTo>
                  <a:lnTo>
                    <a:pt x="434975" y="869950"/>
                  </a:lnTo>
                  <a:lnTo>
                    <a:pt x="387579" y="867397"/>
                  </a:lnTo>
                  <a:lnTo>
                    <a:pt x="341661" y="859917"/>
                  </a:lnTo>
                  <a:lnTo>
                    <a:pt x="297488" y="847774"/>
                  </a:lnTo>
                  <a:lnTo>
                    <a:pt x="255323" y="831235"/>
                  </a:lnTo>
                  <a:lnTo>
                    <a:pt x="215433" y="810563"/>
                  </a:lnTo>
                  <a:lnTo>
                    <a:pt x="178083" y="786025"/>
                  </a:lnTo>
                  <a:lnTo>
                    <a:pt x="143537" y="757886"/>
                  </a:lnTo>
                  <a:lnTo>
                    <a:pt x="112063" y="726412"/>
                  </a:lnTo>
                  <a:lnTo>
                    <a:pt x="83924" y="691866"/>
                  </a:lnTo>
                  <a:lnTo>
                    <a:pt x="59386" y="654516"/>
                  </a:lnTo>
                  <a:lnTo>
                    <a:pt x="38714" y="614626"/>
                  </a:lnTo>
                  <a:lnTo>
                    <a:pt x="22175" y="572461"/>
                  </a:lnTo>
                  <a:lnTo>
                    <a:pt x="10032" y="528288"/>
                  </a:lnTo>
                  <a:lnTo>
                    <a:pt x="2552" y="482370"/>
                  </a:lnTo>
                  <a:lnTo>
                    <a:pt x="0" y="434975"/>
                  </a:lnTo>
                  <a:close/>
                </a:path>
              </a:pathLst>
            </a:custGeom>
            <a:ln w="38100">
              <a:solidFill>
                <a:srgbClr val="0D6C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8556625" y="2143125"/>
              <a:ext cx="660400" cy="2838450"/>
            </a:xfrm>
            <a:custGeom>
              <a:avLst/>
              <a:gdLst/>
              <a:ahLst/>
              <a:cxnLst/>
              <a:rect l="l" t="t" r="r" b="b"/>
              <a:pathLst>
                <a:path w="660400" h="2838450">
                  <a:moveTo>
                    <a:pt x="0" y="0"/>
                  </a:moveTo>
                  <a:lnTo>
                    <a:pt x="75710" y="1453"/>
                  </a:lnTo>
                  <a:lnTo>
                    <a:pt x="145211" y="5593"/>
                  </a:lnTo>
                  <a:lnTo>
                    <a:pt x="206521" y="12089"/>
                  </a:lnTo>
                  <a:lnTo>
                    <a:pt x="257657" y="20611"/>
                  </a:lnTo>
                  <a:lnTo>
                    <a:pt x="296637" y="30828"/>
                  </a:lnTo>
                  <a:lnTo>
                    <a:pt x="330200" y="55029"/>
                  </a:lnTo>
                  <a:lnTo>
                    <a:pt x="330200" y="1326045"/>
                  </a:lnTo>
                  <a:lnTo>
                    <a:pt x="338921" y="1338662"/>
                  </a:lnTo>
                  <a:lnTo>
                    <a:pt x="402742" y="1360462"/>
                  </a:lnTo>
                  <a:lnTo>
                    <a:pt x="453878" y="1368984"/>
                  </a:lnTo>
                  <a:lnTo>
                    <a:pt x="515188" y="1375480"/>
                  </a:lnTo>
                  <a:lnTo>
                    <a:pt x="584689" y="1379620"/>
                  </a:lnTo>
                  <a:lnTo>
                    <a:pt x="660400" y="1381074"/>
                  </a:lnTo>
                  <a:lnTo>
                    <a:pt x="584689" y="1382527"/>
                  </a:lnTo>
                  <a:lnTo>
                    <a:pt x="515188" y="1386667"/>
                  </a:lnTo>
                  <a:lnTo>
                    <a:pt x="453878" y="1393163"/>
                  </a:lnTo>
                  <a:lnTo>
                    <a:pt x="402742" y="1401685"/>
                  </a:lnTo>
                  <a:lnTo>
                    <a:pt x="363762" y="1411903"/>
                  </a:lnTo>
                  <a:lnTo>
                    <a:pt x="330200" y="1436103"/>
                  </a:lnTo>
                  <a:lnTo>
                    <a:pt x="330200" y="2783420"/>
                  </a:lnTo>
                  <a:lnTo>
                    <a:pt x="321478" y="2796038"/>
                  </a:lnTo>
                  <a:lnTo>
                    <a:pt x="257657" y="2817838"/>
                  </a:lnTo>
                  <a:lnTo>
                    <a:pt x="206521" y="2826360"/>
                  </a:lnTo>
                  <a:lnTo>
                    <a:pt x="145211" y="2832856"/>
                  </a:lnTo>
                  <a:lnTo>
                    <a:pt x="75710" y="2836996"/>
                  </a:lnTo>
                  <a:lnTo>
                    <a:pt x="0" y="2838450"/>
                  </a:lnTo>
                </a:path>
              </a:pathLst>
            </a:custGeom>
            <a:ln w="57150">
              <a:solidFill>
                <a:srgbClr val="0D6C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3159271" y="4376811"/>
            <a:ext cx="3890010" cy="4064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500" b="0" i="0" u="none" strike="noStrike" kern="0" cap="none" spc="0" normalizeH="0" baseline="0" noProof="0">
                <a:ln>
                  <a:noFill/>
                </a:ln>
                <a:solidFill>
                  <a:srgbClr val="FFFFFF"/>
                </a:solidFill>
                <a:effectLst/>
                <a:uLnTx/>
                <a:uFillTx/>
                <a:cs typeface="Calibri"/>
              </a:rPr>
              <a:t>Emergency</a:t>
            </a:r>
            <a:r>
              <a:rPr kumimoji="0" lang="en-US" sz="2500" b="0" i="0" u="none" strike="noStrike" kern="0" cap="none" spc="-75" normalizeH="0" baseline="0" noProof="0">
                <a:ln>
                  <a:noFill/>
                </a:ln>
                <a:solidFill>
                  <a:srgbClr val="FFFFFF"/>
                </a:solidFill>
                <a:effectLst/>
                <a:uLnTx/>
                <a:uFillTx/>
                <a:cs typeface="Calibri"/>
              </a:rPr>
              <a:t> </a:t>
            </a:r>
            <a:r>
              <a:rPr kumimoji="0" lang="en-US" sz="2500" b="0" i="0" u="none" strike="noStrike" kern="0" cap="none" spc="0" normalizeH="0" baseline="0" noProof="0">
                <a:ln>
                  <a:noFill/>
                </a:ln>
                <a:solidFill>
                  <a:srgbClr val="FFFFFF"/>
                </a:solidFill>
                <a:effectLst/>
                <a:uLnTx/>
                <a:uFillTx/>
                <a:cs typeface="Calibri"/>
              </a:rPr>
              <a:t>Medical</a:t>
            </a:r>
            <a:r>
              <a:rPr kumimoji="0" lang="en-US" sz="2500" b="0" i="0" u="none" strike="noStrike" kern="0" cap="none" spc="-55" normalizeH="0" baseline="0" noProof="0">
                <a:ln>
                  <a:noFill/>
                </a:ln>
                <a:solidFill>
                  <a:srgbClr val="FFFFFF"/>
                </a:solidFill>
                <a:effectLst/>
                <a:uLnTx/>
                <a:uFillTx/>
                <a:cs typeface="Calibri"/>
              </a:rPr>
              <a:t> </a:t>
            </a:r>
            <a:r>
              <a:rPr kumimoji="0" lang="en-US" sz="2500" b="0" i="0" u="none" strike="noStrike" kern="0" cap="none" spc="-10" normalizeH="0" baseline="0" noProof="0">
                <a:ln>
                  <a:noFill/>
                </a:ln>
                <a:solidFill>
                  <a:srgbClr val="FFFFFF"/>
                </a:solidFill>
                <a:effectLst/>
                <a:uLnTx/>
                <a:uFillTx/>
                <a:cs typeface="Calibri"/>
              </a:rPr>
              <a:t>Situations</a:t>
            </a:r>
            <a:endParaRPr kumimoji="0" lang="en-US" sz="2500" b="0" i="0" u="none" strike="noStrike" kern="0" cap="none" spc="0" normalizeH="0" baseline="0" noProof="0">
              <a:ln>
                <a:noFill/>
              </a:ln>
              <a:solidFill>
                <a:sysClr val="windowText" lastClr="000000"/>
              </a:solidFill>
              <a:effectLst/>
              <a:uLnTx/>
              <a:uFillTx/>
              <a:cs typeface="Calibri"/>
            </a:endParaRPr>
          </a:p>
        </p:txBody>
      </p:sp>
      <p:grpSp>
        <p:nvGrpSpPr>
          <p:cNvPr id="16" name="object 16">
            <a:extLst>
              <a:ext uri="{C183D7F6-B498-43B3-948B-1728B52AA6E4}">
                <adec:decorative xmlns:adec="http://schemas.microsoft.com/office/drawing/2017/decorative" val="1"/>
              </a:ext>
            </a:extLst>
          </p:cNvPr>
          <p:cNvGrpSpPr/>
          <p:nvPr/>
        </p:nvGrpSpPr>
        <p:grpSpPr>
          <a:xfrm>
            <a:off x="514350" y="4159250"/>
            <a:ext cx="901700" cy="908050"/>
            <a:chOff x="514350" y="4159250"/>
            <a:chExt cx="901700" cy="908050"/>
          </a:xfrm>
        </p:grpSpPr>
        <p:pic>
          <p:nvPicPr>
            <p:cNvPr id="17" name="object 17"/>
            <p:cNvPicPr/>
            <p:nvPr/>
          </p:nvPicPr>
          <p:blipFill>
            <a:blip r:embed="rId4" cstate="print"/>
            <a:stretch>
              <a:fillRect/>
            </a:stretch>
          </p:blipFill>
          <p:spPr>
            <a:xfrm>
              <a:off x="533400" y="4178300"/>
              <a:ext cx="863600" cy="869950"/>
            </a:xfrm>
            <a:prstGeom prst="rect">
              <a:avLst/>
            </a:prstGeom>
          </p:spPr>
        </p:pic>
        <p:sp>
          <p:nvSpPr>
            <p:cNvPr id="18" name="object 18"/>
            <p:cNvSpPr/>
            <p:nvPr/>
          </p:nvSpPr>
          <p:spPr>
            <a:xfrm>
              <a:off x="533400" y="4178300"/>
              <a:ext cx="863600" cy="869950"/>
            </a:xfrm>
            <a:custGeom>
              <a:avLst/>
              <a:gdLst/>
              <a:ahLst/>
              <a:cxnLst/>
              <a:rect l="l" t="t" r="r" b="b"/>
              <a:pathLst>
                <a:path w="863600" h="869950">
                  <a:moveTo>
                    <a:pt x="0" y="434975"/>
                  </a:moveTo>
                  <a:lnTo>
                    <a:pt x="2533" y="387579"/>
                  </a:lnTo>
                  <a:lnTo>
                    <a:pt x="9959" y="341661"/>
                  </a:lnTo>
                  <a:lnTo>
                    <a:pt x="22013" y="297488"/>
                  </a:lnTo>
                  <a:lnTo>
                    <a:pt x="38431" y="255323"/>
                  </a:lnTo>
                  <a:lnTo>
                    <a:pt x="58952" y="215433"/>
                  </a:lnTo>
                  <a:lnTo>
                    <a:pt x="83311" y="178083"/>
                  </a:lnTo>
                  <a:lnTo>
                    <a:pt x="111244" y="143537"/>
                  </a:lnTo>
                  <a:lnTo>
                    <a:pt x="142489" y="112063"/>
                  </a:lnTo>
                  <a:lnTo>
                    <a:pt x="176782" y="83924"/>
                  </a:lnTo>
                  <a:lnTo>
                    <a:pt x="213860" y="59386"/>
                  </a:lnTo>
                  <a:lnTo>
                    <a:pt x="253459" y="38714"/>
                  </a:lnTo>
                  <a:lnTo>
                    <a:pt x="295316" y="22175"/>
                  </a:lnTo>
                  <a:lnTo>
                    <a:pt x="339167" y="10032"/>
                  </a:lnTo>
                  <a:lnTo>
                    <a:pt x="384749" y="2552"/>
                  </a:lnTo>
                  <a:lnTo>
                    <a:pt x="431800" y="0"/>
                  </a:lnTo>
                  <a:lnTo>
                    <a:pt x="478850" y="2552"/>
                  </a:lnTo>
                  <a:lnTo>
                    <a:pt x="524432" y="10032"/>
                  </a:lnTo>
                  <a:lnTo>
                    <a:pt x="568283" y="22175"/>
                  </a:lnTo>
                  <a:lnTo>
                    <a:pt x="610140" y="38714"/>
                  </a:lnTo>
                  <a:lnTo>
                    <a:pt x="649739" y="59386"/>
                  </a:lnTo>
                  <a:lnTo>
                    <a:pt x="686817" y="83924"/>
                  </a:lnTo>
                  <a:lnTo>
                    <a:pt x="721110" y="112063"/>
                  </a:lnTo>
                  <a:lnTo>
                    <a:pt x="752355" y="143537"/>
                  </a:lnTo>
                  <a:lnTo>
                    <a:pt x="780288" y="178083"/>
                  </a:lnTo>
                  <a:lnTo>
                    <a:pt x="804647" y="215433"/>
                  </a:lnTo>
                  <a:lnTo>
                    <a:pt x="825168" y="255323"/>
                  </a:lnTo>
                  <a:lnTo>
                    <a:pt x="841586" y="297488"/>
                  </a:lnTo>
                  <a:lnTo>
                    <a:pt x="853640" y="341661"/>
                  </a:lnTo>
                  <a:lnTo>
                    <a:pt x="861066" y="387579"/>
                  </a:lnTo>
                  <a:lnTo>
                    <a:pt x="863600" y="434975"/>
                  </a:lnTo>
                  <a:lnTo>
                    <a:pt x="861066" y="482370"/>
                  </a:lnTo>
                  <a:lnTo>
                    <a:pt x="853640" y="528288"/>
                  </a:lnTo>
                  <a:lnTo>
                    <a:pt x="841586" y="572461"/>
                  </a:lnTo>
                  <a:lnTo>
                    <a:pt x="825168" y="614626"/>
                  </a:lnTo>
                  <a:lnTo>
                    <a:pt x="804647" y="654516"/>
                  </a:lnTo>
                  <a:lnTo>
                    <a:pt x="780288" y="691866"/>
                  </a:lnTo>
                  <a:lnTo>
                    <a:pt x="752355" y="726412"/>
                  </a:lnTo>
                  <a:lnTo>
                    <a:pt x="721110" y="757886"/>
                  </a:lnTo>
                  <a:lnTo>
                    <a:pt x="686817" y="786025"/>
                  </a:lnTo>
                  <a:lnTo>
                    <a:pt x="649739" y="810563"/>
                  </a:lnTo>
                  <a:lnTo>
                    <a:pt x="610140" y="831235"/>
                  </a:lnTo>
                  <a:lnTo>
                    <a:pt x="568283" y="847774"/>
                  </a:lnTo>
                  <a:lnTo>
                    <a:pt x="524432" y="859917"/>
                  </a:lnTo>
                  <a:lnTo>
                    <a:pt x="478850" y="867397"/>
                  </a:lnTo>
                  <a:lnTo>
                    <a:pt x="431800" y="869950"/>
                  </a:lnTo>
                  <a:lnTo>
                    <a:pt x="384749" y="867397"/>
                  </a:lnTo>
                  <a:lnTo>
                    <a:pt x="339167" y="859917"/>
                  </a:lnTo>
                  <a:lnTo>
                    <a:pt x="295316" y="847774"/>
                  </a:lnTo>
                  <a:lnTo>
                    <a:pt x="253459" y="831235"/>
                  </a:lnTo>
                  <a:lnTo>
                    <a:pt x="213860" y="810563"/>
                  </a:lnTo>
                  <a:lnTo>
                    <a:pt x="176782" y="786025"/>
                  </a:lnTo>
                  <a:lnTo>
                    <a:pt x="142489" y="757886"/>
                  </a:lnTo>
                  <a:lnTo>
                    <a:pt x="111244" y="726412"/>
                  </a:lnTo>
                  <a:lnTo>
                    <a:pt x="83311" y="691866"/>
                  </a:lnTo>
                  <a:lnTo>
                    <a:pt x="58952" y="654516"/>
                  </a:lnTo>
                  <a:lnTo>
                    <a:pt x="38431" y="614626"/>
                  </a:lnTo>
                  <a:lnTo>
                    <a:pt x="22013" y="572461"/>
                  </a:lnTo>
                  <a:lnTo>
                    <a:pt x="9959" y="528288"/>
                  </a:lnTo>
                  <a:lnTo>
                    <a:pt x="2533" y="482370"/>
                  </a:lnTo>
                  <a:lnTo>
                    <a:pt x="0" y="434975"/>
                  </a:lnTo>
                  <a:close/>
                </a:path>
              </a:pathLst>
            </a:custGeom>
            <a:ln w="38100">
              <a:solidFill>
                <a:srgbClr val="0D6C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9468540" y="2526644"/>
            <a:ext cx="2028825" cy="1734820"/>
          </a:xfrm>
          <a:prstGeom prst="rect">
            <a:avLst/>
          </a:prstGeom>
        </p:spPr>
        <p:txBody>
          <a:bodyPr vert="horz" wrap="square" lIns="0" tIns="11430" rIns="0" bIns="0" rtlCol="0">
            <a:spAutoFit/>
          </a:bodyPr>
          <a:lstStyle/>
          <a:p>
            <a:pPr marL="12065" marR="5080" lvl="0" indent="-9525" algn="ctr" defTabSz="914400" eaLnBrk="1" fontAlgn="auto" latinLnBrk="0" hangingPunct="1">
              <a:lnSpc>
                <a:spcPct val="100200"/>
              </a:lnSpc>
              <a:spcBef>
                <a:spcPts val="90"/>
              </a:spcBef>
              <a:spcAft>
                <a:spcPts val="0"/>
              </a:spcAft>
              <a:buClrTx/>
              <a:buSzTx/>
              <a:buFontTx/>
              <a:buNone/>
              <a:tabLst/>
              <a:defRPr/>
            </a:pPr>
            <a:r>
              <a:rPr kumimoji="0" lang="en-US" sz="2800" b="1" i="0" u="none" strike="noStrike" kern="0" cap="none" spc="-10" normalizeH="0" baseline="0" noProof="0">
                <a:ln>
                  <a:noFill/>
                </a:ln>
                <a:solidFill>
                  <a:srgbClr val="F05F38"/>
                </a:solidFill>
                <a:effectLst/>
                <a:uLnTx/>
                <a:uFillTx/>
                <a:latin typeface="+mj-lt"/>
                <a:cs typeface="Calibri"/>
              </a:rPr>
              <a:t>Contact: </a:t>
            </a:r>
            <a:r>
              <a:rPr kumimoji="0" lang="en-US" sz="2800" b="1" i="0" u="none" strike="noStrike" kern="0" cap="none" spc="-50" normalizeH="0" baseline="0" noProof="0">
                <a:ln>
                  <a:noFill/>
                </a:ln>
                <a:solidFill>
                  <a:srgbClr val="F05F38"/>
                </a:solidFill>
                <a:effectLst/>
                <a:uLnTx/>
                <a:uFillTx/>
                <a:latin typeface="+mj-lt"/>
                <a:cs typeface="Calibri"/>
              </a:rPr>
              <a:t>Texas</a:t>
            </a:r>
            <a:r>
              <a:rPr kumimoji="0" lang="en-US" sz="2800" b="1" i="0" u="none" strike="noStrike" kern="0" cap="none" spc="-80" normalizeH="0" baseline="0" noProof="0">
                <a:ln>
                  <a:noFill/>
                </a:ln>
                <a:solidFill>
                  <a:srgbClr val="F05F38"/>
                </a:solidFill>
                <a:effectLst/>
                <a:uLnTx/>
                <a:uFillTx/>
                <a:latin typeface="+mj-lt"/>
                <a:cs typeface="Calibri"/>
              </a:rPr>
              <a:t> </a:t>
            </a:r>
            <a:r>
              <a:rPr kumimoji="0" lang="en-US" sz="2800" b="1" i="0" u="none" strike="noStrike" kern="0" cap="none" spc="-10" normalizeH="0" baseline="0" noProof="0">
                <a:ln>
                  <a:noFill/>
                </a:ln>
                <a:solidFill>
                  <a:srgbClr val="F05F38"/>
                </a:solidFill>
                <a:effectLst/>
                <a:uLnTx/>
                <a:uFillTx/>
                <a:latin typeface="+mj-lt"/>
                <a:cs typeface="Calibri"/>
              </a:rPr>
              <a:t>Testing </a:t>
            </a:r>
            <a:r>
              <a:rPr kumimoji="0" lang="en-US" sz="2800" b="1" i="0" u="none" strike="noStrike" kern="0" cap="none" spc="0" normalizeH="0" baseline="0" noProof="0">
                <a:ln>
                  <a:noFill/>
                </a:ln>
                <a:solidFill>
                  <a:srgbClr val="F05F38"/>
                </a:solidFill>
                <a:effectLst/>
                <a:uLnTx/>
                <a:uFillTx/>
                <a:latin typeface="+mj-lt"/>
                <a:cs typeface="Calibri"/>
              </a:rPr>
              <a:t>Support</a:t>
            </a:r>
            <a:r>
              <a:rPr kumimoji="0" lang="en-US" sz="2800" b="1" i="0" u="none" strike="noStrike" kern="0" cap="none" spc="-5" normalizeH="0" baseline="0" noProof="0">
                <a:ln>
                  <a:noFill/>
                </a:ln>
                <a:solidFill>
                  <a:srgbClr val="F05F38"/>
                </a:solidFill>
                <a:effectLst/>
                <a:uLnTx/>
                <a:uFillTx/>
                <a:latin typeface="+mj-lt"/>
                <a:cs typeface="Calibri"/>
              </a:rPr>
              <a:t> </a:t>
            </a:r>
            <a:r>
              <a:rPr kumimoji="0" lang="en-US" sz="2800" b="1" i="0" u="none" strike="noStrike" kern="0" cap="none" spc="-25" normalizeH="0" baseline="0" noProof="0">
                <a:ln>
                  <a:noFill/>
                </a:ln>
                <a:solidFill>
                  <a:srgbClr val="F05F38"/>
                </a:solidFill>
                <a:effectLst/>
                <a:uLnTx/>
                <a:uFillTx/>
                <a:latin typeface="+mj-lt"/>
                <a:cs typeface="Calibri"/>
              </a:rPr>
              <a:t>at 833-601-</a:t>
            </a:r>
            <a:r>
              <a:rPr kumimoji="0" lang="en-US" sz="2800" b="1" i="0" u="none" strike="noStrike" kern="0" cap="none" spc="-20" normalizeH="0" baseline="0" noProof="0">
                <a:ln>
                  <a:noFill/>
                </a:ln>
                <a:solidFill>
                  <a:srgbClr val="F05F38"/>
                </a:solidFill>
                <a:effectLst/>
                <a:uLnTx/>
                <a:uFillTx/>
                <a:latin typeface="+mj-lt"/>
                <a:cs typeface="Calibri"/>
              </a:rPr>
              <a:t>8821</a:t>
            </a:r>
            <a:endParaRPr kumimoji="0" lang="en-US" sz="2800" b="0" i="0" u="none" strike="noStrike" kern="0" cap="none" spc="0" normalizeH="0" baseline="0" noProof="0">
              <a:ln>
                <a:noFill/>
              </a:ln>
              <a:solidFill>
                <a:sysClr val="windowText" lastClr="000000"/>
              </a:solidFill>
              <a:effectLst/>
              <a:uLnTx/>
              <a:uFillTx/>
              <a:latin typeface="+mj-lt"/>
              <a:cs typeface="Calibri"/>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14</a:t>
            </a:fld>
            <a:endParaRPr kumimoji="0" sz="1200" b="0" i="0" u="none" strike="noStrike" kern="0" cap="none" spc="-25" normalizeH="0" baseline="0" noProof="0">
              <a:ln>
                <a:noFill/>
              </a:ln>
              <a:solidFill>
                <a:srgbClr val="7E7E7E"/>
              </a:solidFill>
              <a:effectLst/>
              <a:uLnTx/>
              <a:uFillTx/>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B26AD-A083-3355-7BE0-DDDF12827930}"/>
              </a:ext>
            </a:extLst>
          </p:cNvPr>
          <p:cNvPicPr>
            <a:picLocks noChangeAspect="1"/>
          </p:cNvPicPr>
          <p:nvPr/>
        </p:nvPicPr>
        <p:blipFill>
          <a:blip r:embed="rId2"/>
          <a:stretch>
            <a:fillRect/>
          </a:stretch>
        </p:blipFill>
        <p:spPr>
          <a:xfrm>
            <a:off x="599725" y="1041912"/>
            <a:ext cx="6320094" cy="4505093"/>
          </a:xfrm>
          <a:prstGeom prst="rect">
            <a:avLst/>
          </a:prstGeom>
        </p:spPr>
      </p:pic>
      <p:sp>
        <p:nvSpPr>
          <p:cNvPr id="2" name="Title 1">
            <a:extLst>
              <a:ext uri="{FF2B5EF4-FFF2-40B4-BE49-F238E27FC236}">
                <a16:creationId xmlns:a16="http://schemas.microsoft.com/office/drawing/2014/main" id="{EB7E50DE-0D19-8FC7-0286-0375B2B71E7E}"/>
              </a:ext>
            </a:extLst>
          </p:cNvPr>
          <p:cNvSpPr>
            <a:spLocks noGrp="1"/>
          </p:cNvSpPr>
          <p:nvPr>
            <p:ph type="title"/>
          </p:nvPr>
        </p:nvSpPr>
        <p:spPr/>
        <p:txBody>
          <a:bodyPr/>
          <a:lstStyle/>
          <a:p>
            <a:r>
              <a:rPr lang="en-US">
                <a:latin typeface="+mj-lt"/>
              </a:rPr>
              <a:t>Paper Samplers Available </a:t>
            </a:r>
          </a:p>
        </p:txBody>
      </p:sp>
      <p:sp>
        <p:nvSpPr>
          <p:cNvPr id="3" name="Text Placeholder 2">
            <a:extLst>
              <a:ext uri="{FF2B5EF4-FFF2-40B4-BE49-F238E27FC236}">
                <a16:creationId xmlns:a16="http://schemas.microsoft.com/office/drawing/2014/main" id="{54C2AAB6-4289-FDF4-7B02-1AB974A3486A}"/>
              </a:ext>
            </a:extLst>
          </p:cNvPr>
          <p:cNvSpPr>
            <a:spLocks noGrp="1"/>
          </p:cNvSpPr>
          <p:nvPr>
            <p:ph type="body" idx="1"/>
          </p:nvPr>
        </p:nvSpPr>
        <p:spPr>
          <a:xfrm>
            <a:off x="7653132" y="1447800"/>
            <a:ext cx="4098178" cy="3693319"/>
          </a:xfrm>
          <a:ln w="9525">
            <a:noFill/>
          </a:ln>
        </p:spPr>
        <p:txBody>
          <a:bodyPr/>
          <a:lstStyle/>
          <a:p>
            <a:pPr marL="342900" indent="-342900">
              <a:buClr>
                <a:schemeClr val="accent6"/>
              </a:buClr>
              <a:buFont typeface="Wingdings" panose="05000000000000000000" pitchFamily="2" charset="2"/>
              <a:buChar char="§"/>
            </a:pPr>
            <a:r>
              <a:rPr lang="en-US" sz="2400" u="none">
                <a:solidFill>
                  <a:srgbClr val="0D6CB8"/>
                </a:solidFill>
                <a:latin typeface="+mn-lt"/>
              </a:rPr>
              <a:t>Students who qualify for a paper administration of STAAR can access </a:t>
            </a:r>
            <a:r>
              <a:rPr lang="en-US" sz="2400" u="none">
                <a:solidFill>
                  <a:srgbClr val="F05F38"/>
                </a:solidFill>
                <a:latin typeface="+mn-lt"/>
                <a:hlinkClick r:id="rId3">
                  <a:extLst>
                    <a:ext uri="{A12FA001-AC4F-418D-AE19-62706E023703}">
                      <ahyp:hlinkClr xmlns:ahyp="http://schemas.microsoft.com/office/drawing/2018/hyperlinkcolor" val="tx"/>
                    </a:ext>
                  </a:extLst>
                </a:hlinkClick>
              </a:rPr>
              <a:t>samples of the paper versions of new question types</a:t>
            </a:r>
            <a:r>
              <a:rPr lang="en-US" sz="2400" u="none">
                <a:solidFill>
                  <a:srgbClr val="F05F38"/>
                </a:solidFill>
                <a:latin typeface="+mn-lt"/>
              </a:rPr>
              <a:t>. </a:t>
            </a:r>
          </a:p>
          <a:p>
            <a:pPr marL="342900" indent="-342900">
              <a:buClr>
                <a:schemeClr val="accent6"/>
              </a:buClr>
              <a:buFont typeface="Wingdings" panose="05000000000000000000" pitchFamily="2" charset="2"/>
              <a:buChar char="§"/>
            </a:pPr>
            <a:endParaRPr lang="en-US" sz="2400" u="none">
              <a:solidFill>
                <a:srgbClr val="0D6CB8"/>
              </a:solidFill>
              <a:latin typeface="+mn-lt"/>
            </a:endParaRPr>
          </a:p>
          <a:p>
            <a:pPr marL="342900" indent="-342900">
              <a:buClr>
                <a:schemeClr val="accent6"/>
              </a:buClr>
              <a:buFont typeface="Wingdings" panose="05000000000000000000" pitchFamily="2" charset="2"/>
              <a:buChar char="§"/>
            </a:pPr>
            <a:r>
              <a:rPr lang="en-US" sz="2400" u="none">
                <a:solidFill>
                  <a:srgbClr val="0D6CB8"/>
                </a:solidFill>
                <a:latin typeface="+mn-lt"/>
              </a:rPr>
              <a:t>Students should be familiar with the different response methods and how to record their answers appropriately. </a:t>
            </a:r>
          </a:p>
        </p:txBody>
      </p:sp>
      <p:sp>
        <p:nvSpPr>
          <p:cNvPr id="7" name="Rectangle 6">
            <a:extLst>
              <a:ext uri="{FF2B5EF4-FFF2-40B4-BE49-F238E27FC236}">
                <a16:creationId xmlns:a16="http://schemas.microsoft.com/office/drawing/2014/main" id="{781AA917-31FD-10E3-F7A9-57F8AA299CFC}"/>
              </a:ext>
            </a:extLst>
          </p:cNvPr>
          <p:cNvSpPr/>
          <p:nvPr/>
        </p:nvSpPr>
        <p:spPr>
          <a:xfrm>
            <a:off x="4803912" y="2858228"/>
            <a:ext cx="1909122" cy="467139"/>
          </a:xfrm>
          <a:prstGeom prst="rect">
            <a:avLst/>
          </a:prstGeom>
          <a:noFill/>
          <a:ln>
            <a:solidFill>
              <a:srgbClr val="F05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978743-A1D1-D075-6C60-575DF8E2901F}"/>
              </a:ext>
            </a:extLst>
          </p:cNvPr>
          <p:cNvCxnSpPr>
            <a:cxnSpLocks/>
          </p:cNvCxnSpPr>
          <p:nvPr/>
        </p:nvCxnSpPr>
        <p:spPr>
          <a:xfrm flipH="1">
            <a:off x="2361647" y="3325367"/>
            <a:ext cx="2442265" cy="1193665"/>
          </a:xfrm>
          <a:prstGeom prst="straightConnector1">
            <a:avLst/>
          </a:prstGeom>
          <a:ln w="19050">
            <a:solidFill>
              <a:srgbClr val="F05F38"/>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9440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8 Points 6" descr="New icon">
            <a:extLst>
              <a:ext uri="{FF2B5EF4-FFF2-40B4-BE49-F238E27FC236}">
                <a16:creationId xmlns:a16="http://schemas.microsoft.com/office/drawing/2014/main" id="{26642F28-D946-F1CB-26D1-14ED481E2EAF}"/>
              </a:ext>
            </a:extLst>
          </p:cNvPr>
          <p:cNvSpPr/>
          <p:nvPr/>
        </p:nvSpPr>
        <p:spPr>
          <a:xfrm>
            <a:off x="9409814" y="7558"/>
            <a:ext cx="2708782" cy="1374676"/>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
        <p:nvSpPr>
          <p:cNvPr id="2" name="Title 1">
            <a:extLst>
              <a:ext uri="{FF2B5EF4-FFF2-40B4-BE49-F238E27FC236}">
                <a16:creationId xmlns:a16="http://schemas.microsoft.com/office/drawing/2014/main" id="{B132E8FE-7E08-2FCC-1024-8BE228599D06}"/>
              </a:ext>
            </a:extLst>
          </p:cNvPr>
          <p:cNvSpPr>
            <a:spLocks noGrp="1"/>
          </p:cNvSpPr>
          <p:nvPr>
            <p:ph type="title"/>
          </p:nvPr>
        </p:nvSpPr>
        <p:spPr>
          <a:xfrm>
            <a:off x="445252" y="153230"/>
            <a:ext cx="11121657" cy="751350"/>
          </a:xfrm>
        </p:spPr>
        <p:txBody>
          <a:bodyPr>
            <a:normAutofit/>
          </a:bodyPr>
          <a:lstStyle/>
          <a:p>
            <a:r>
              <a:rPr lang="en-US" b="1">
                <a:ea typeface="+mn-lt"/>
                <a:cs typeface="+mn-lt"/>
              </a:rPr>
              <a:t>Testing Time</a:t>
            </a:r>
            <a:endParaRPr lang="en-US" sz="4400" b="1"/>
          </a:p>
        </p:txBody>
      </p:sp>
      <p:sp>
        <p:nvSpPr>
          <p:cNvPr id="5" name="Slide Number Placeholder 4">
            <a:extLst>
              <a:ext uri="{FF2B5EF4-FFF2-40B4-BE49-F238E27FC236}">
                <a16:creationId xmlns:a16="http://schemas.microsoft.com/office/drawing/2014/main" id="{40116752-4B70-B710-1637-AE08B86F49DF}"/>
              </a:ext>
            </a:extLst>
          </p:cNvPr>
          <p:cNvSpPr>
            <a:spLocks noGrp="1"/>
          </p:cNvSpPr>
          <p:nvPr>
            <p:ph type="sldNum" sz="quarter" idx="4"/>
          </p:nvPr>
        </p:nvSpPr>
        <p:spPr/>
        <p:txBody>
          <a:bodyPr/>
          <a:lstStyle/>
          <a:p>
            <a:fld id="{69C126A4-BD19-47E2-8A0E-0DE1B9D8C925}" type="slidenum">
              <a:rPr lang="en-US" smtClean="0"/>
              <a:pPr/>
              <a:t>16</a:t>
            </a:fld>
            <a:endParaRPr lang="en-US"/>
          </a:p>
        </p:txBody>
      </p:sp>
      <p:sp>
        <p:nvSpPr>
          <p:cNvPr id="3" name="Content Placeholder 2">
            <a:extLst>
              <a:ext uri="{FF2B5EF4-FFF2-40B4-BE49-F238E27FC236}">
                <a16:creationId xmlns:a16="http://schemas.microsoft.com/office/drawing/2014/main" id="{10E2D4A2-17B7-2E7A-4A7A-1FDD8C896688}"/>
              </a:ext>
            </a:extLst>
          </p:cNvPr>
          <p:cNvSpPr>
            <a:spLocks noGrp="1"/>
          </p:cNvSpPr>
          <p:nvPr>
            <p:ph idx="4294967295"/>
          </p:nvPr>
        </p:nvSpPr>
        <p:spPr>
          <a:xfrm>
            <a:off x="352425" y="1050252"/>
            <a:ext cx="10229850" cy="5202237"/>
          </a:xfrm>
        </p:spPr>
        <p:txBody>
          <a:bodyPr lIns="91440" tIns="45720" rIns="91440" bIns="45720" anchor="t"/>
          <a:lstStyle/>
          <a:p>
            <a:pPr marL="342900" indent="-342900">
              <a:buClr>
                <a:schemeClr val="accent2"/>
              </a:buClr>
              <a:buFont typeface="Arial" panose="020B0604020202020204" pitchFamily="34" charset="0"/>
              <a:buChar char="•"/>
            </a:pPr>
            <a:r>
              <a:rPr lang="en-US" sz="2600" u="none">
                <a:solidFill>
                  <a:srgbClr val="0D6CB8"/>
                </a:solidFill>
                <a:latin typeface="+mn-lt"/>
                <a:ea typeface="Open Sans"/>
                <a:cs typeface="Times New Roman"/>
              </a:rPr>
              <a:t>There will be a maximum allowable testing time of </a:t>
            </a:r>
            <a:r>
              <a:rPr lang="en-US" sz="2600" b="1" u="none">
                <a:solidFill>
                  <a:srgbClr val="0D6CB8"/>
                </a:solidFill>
                <a:latin typeface="+mn-lt"/>
                <a:ea typeface="Open Sans"/>
                <a:cs typeface="Times New Roman"/>
              </a:rPr>
              <a:t>seven hours </a:t>
            </a:r>
            <a:r>
              <a:rPr lang="en-US" sz="2600" u="none">
                <a:solidFill>
                  <a:srgbClr val="0D6CB8"/>
                </a:solidFill>
                <a:latin typeface="+mn-lt"/>
                <a:ea typeface="Open Sans"/>
                <a:cs typeface="Times New Roman"/>
              </a:rPr>
              <a:t>for the State of Texas Assessments of Academic Readiness (STAAR®) assessments.  </a:t>
            </a:r>
          </a:p>
          <a:p>
            <a:pPr marL="342900" indent="-342900">
              <a:buFont typeface="Arial" panose="020B0604020202020204" pitchFamily="34" charset="0"/>
              <a:buChar char="•"/>
            </a:pPr>
            <a:endParaRPr lang="en-US" sz="2600" u="none">
              <a:solidFill>
                <a:srgbClr val="0D6CB8"/>
              </a:solidFill>
              <a:latin typeface="+mn-lt"/>
              <a:ea typeface="Open Sans"/>
              <a:cs typeface="Open Sans"/>
            </a:endParaRPr>
          </a:p>
          <a:p>
            <a:pPr>
              <a:buClr>
                <a:schemeClr val="accent2"/>
              </a:buClr>
              <a:buFont typeface="Wingdings" panose="05000000000000000000" pitchFamily="2" charset="2"/>
              <a:buChar char="§"/>
            </a:pPr>
            <a:r>
              <a:rPr lang="en-US" sz="2600" u="none">
                <a:solidFill>
                  <a:srgbClr val="0D6CB8"/>
                </a:solidFill>
                <a:latin typeface="+mn-lt"/>
                <a:ea typeface="Open Sans"/>
                <a:cs typeface="Times New Roman"/>
              </a:rPr>
              <a:t>Students are expected to complete the STAAR assessment in about three hours; students who are still testing after four hours should be consolidated into a general testing area to continue testing. </a:t>
            </a:r>
          </a:p>
          <a:p>
            <a:pPr marL="342900" indent="-342900">
              <a:buFont typeface="Arial" panose="020B0604020202020204" pitchFamily="34" charset="0"/>
              <a:buChar char="•"/>
            </a:pPr>
            <a:endParaRPr lang="en-US" sz="2600" u="none">
              <a:solidFill>
                <a:srgbClr val="0D6CB8"/>
              </a:solidFill>
              <a:latin typeface="+mn-lt"/>
              <a:ea typeface="Open Sans"/>
              <a:cs typeface="Times New Roman"/>
            </a:endParaRPr>
          </a:p>
          <a:p>
            <a:pPr marL="342900" indent="-342900">
              <a:buClr>
                <a:schemeClr val="accent2"/>
              </a:buClr>
              <a:buFont typeface="Arial" panose="020B0604020202020204" pitchFamily="34" charset="0"/>
              <a:buChar char="•"/>
            </a:pPr>
            <a:r>
              <a:rPr lang="en-US" sz="2600" u="none">
                <a:solidFill>
                  <a:srgbClr val="0D6CB8"/>
                </a:solidFill>
                <a:latin typeface="+mn-lt"/>
                <a:ea typeface="Open Sans"/>
                <a:cs typeface="Times New Roman"/>
              </a:rPr>
              <a:t>Students must complete the assessment within the </a:t>
            </a:r>
            <a:r>
              <a:rPr lang="en-US" sz="2600" b="1" u="none">
                <a:solidFill>
                  <a:srgbClr val="0D6CB8"/>
                </a:solidFill>
                <a:latin typeface="+mn-lt"/>
                <a:ea typeface="Open Sans"/>
                <a:cs typeface="Times New Roman"/>
              </a:rPr>
              <a:t>same school day</a:t>
            </a:r>
            <a:r>
              <a:rPr lang="en-US" sz="2600" u="none">
                <a:solidFill>
                  <a:srgbClr val="0D6CB8"/>
                </a:solidFill>
                <a:latin typeface="+mn-lt"/>
                <a:ea typeface="Open Sans"/>
                <a:cs typeface="Times New Roman"/>
              </a:rPr>
              <a:t>, and no test session may exceed seven hours. Exceptions exist for eligible students who have an approved Extra Day designated support.</a:t>
            </a:r>
            <a:endParaRPr lang="en-US" sz="2600" u="none">
              <a:solidFill>
                <a:srgbClr val="0D6CB8"/>
              </a:solidFill>
              <a:latin typeface="+mn-lt"/>
            </a:endParaRPr>
          </a:p>
          <a:p>
            <a:pPr marL="342900" indent="-342900"/>
            <a:endParaRPr lang="en-US" sz="2000">
              <a:latin typeface="Open Sans"/>
              <a:ea typeface="Open Sans"/>
              <a:cs typeface="Times New Roman"/>
            </a:endParaRPr>
          </a:p>
        </p:txBody>
      </p:sp>
    </p:spTree>
    <p:extLst>
      <p:ext uri="{BB962C8B-B14F-4D97-AF65-F5344CB8AC3E}">
        <p14:creationId xmlns:p14="http://schemas.microsoft.com/office/powerpoint/2010/main" val="1074584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8 Points 5" descr="New icon">
            <a:extLst>
              <a:ext uri="{FF2B5EF4-FFF2-40B4-BE49-F238E27FC236}">
                <a16:creationId xmlns:a16="http://schemas.microsoft.com/office/drawing/2014/main" id="{72091855-08A1-F8FD-3FF0-7CDA88A0A412}"/>
              </a:ext>
            </a:extLst>
          </p:cNvPr>
          <p:cNvSpPr/>
          <p:nvPr/>
        </p:nvSpPr>
        <p:spPr>
          <a:xfrm>
            <a:off x="9526771" y="7557"/>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
        <p:nvSpPr>
          <p:cNvPr id="2" name="Title 1">
            <a:extLst>
              <a:ext uri="{FF2B5EF4-FFF2-40B4-BE49-F238E27FC236}">
                <a16:creationId xmlns:a16="http://schemas.microsoft.com/office/drawing/2014/main" id="{B132E8FE-7E08-2FCC-1024-8BE228599D06}"/>
              </a:ext>
            </a:extLst>
          </p:cNvPr>
          <p:cNvSpPr>
            <a:spLocks noGrp="1"/>
          </p:cNvSpPr>
          <p:nvPr>
            <p:ph type="title"/>
          </p:nvPr>
        </p:nvSpPr>
        <p:spPr>
          <a:xfrm>
            <a:off x="357273" y="89967"/>
            <a:ext cx="11121657" cy="751350"/>
          </a:xfrm>
        </p:spPr>
        <p:txBody>
          <a:bodyPr>
            <a:normAutofit/>
          </a:bodyPr>
          <a:lstStyle/>
          <a:p>
            <a:r>
              <a:rPr lang="en-US">
                <a:latin typeface="Calibri (Headings)"/>
                <a:ea typeface="+mn-lt"/>
                <a:cs typeface="+mn-lt"/>
              </a:rPr>
              <a:t>House Bill 1883</a:t>
            </a:r>
          </a:p>
        </p:txBody>
      </p:sp>
      <p:sp>
        <p:nvSpPr>
          <p:cNvPr id="5" name="Slide Number Placeholder 4">
            <a:extLst>
              <a:ext uri="{FF2B5EF4-FFF2-40B4-BE49-F238E27FC236}">
                <a16:creationId xmlns:a16="http://schemas.microsoft.com/office/drawing/2014/main" id="{40116752-4B70-B710-1637-AE08B86F49DF}"/>
              </a:ext>
            </a:extLst>
          </p:cNvPr>
          <p:cNvSpPr>
            <a:spLocks noGrp="1"/>
          </p:cNvSpPr>
          <p:nvPr>
            <p:ph type="sldNum" sz="quarter" idx="4"/>
          </p:nvPr>
        </p:nvSpPr>
        <p:spPr/>
        <p:txBody>
          <a:bodyPr/>
          <a:lstStyle/>
          <a:p>
            <a:fld id="{69C126A4-BD19-47E2-8A0E-0DE1B9D8C925}" type="slidenum">
              <a:rPr lang="en-US" smtClean="0"/>
              <a:pPr/>
              <a:t>17</a:t>
            </a:fld>
            <a:endParaRPr lang="en-US"/>
          </a:p>
        </p:txBody>
      </p:sp>
      <p:sp>
        <p:nvSpPr>
          <p:cNvPr id="3" name="Content Placeholder 2">
            <a:extLst>
              <a:ext uri="{FF2B5EF4-FFF2-40B4-BE49-F238E27FC236}">
                <a16:creationId xmlns:a16="http://schemas.microsoft.com/office/drawing/2014/main" id="{10E2D4A2-17B7-2E7A-4A7A-1FDD8C896688}"/>
              </a:ext>
            </a:extLst>
          </p:cNvPr>
          <p:cNvSpPr>
            <a:spLocks noGrp="1"/>
          </p:cNvSpPr>
          <p:nvPr>
            <p:ph idx="4294967295"/>
          </p:nvPr>
        </p:nvSpPr>
        <p:spPr>
          <a:xfrm>
            <a:off x="65103" y="1050253"/>
            <a:ext cx="10011051" cy="4894262"/>
          </a:xfrm>
          <a:prstGeom prst="rect">
            <a:avLst/>
          </a:prstGeom>
        </p:spPr>
        <p:txBody>
          <a:bodyPr lIns="91440" tIns="45720" rIns="91440" bIns="45720" anchor="t"/>
          <a:lstStyle/>
          <a:p>
            <a:pPr marL="290830" indent="-342900">
              <a:buClr>
                <a:schemeClr val="accent2"/>
              </a:buClr>
            </a:pPr>
            <a:r>
              <a:rPr lang="en-US" sz="2400">
                <a:solidFill>
                  <a:srgbClr val="0D6CB8"/>
                </a:solidFill>
                <a:latin typeface="+mn-lt"/>
                <a:ea typeface="Open Sans"/>
                <a:cs typeface="Times New Roman"/>
              </a:rPr>
              <a:t>HB 1883 allows a district to consider the dates of religious holy days likely to be observed by their students when establishing</a:t>
            </a:r>
            <a:endParaRPr lang="en-US" sz="2400">
              <a:solidFill>
                <a:srgbClr val="0D6CB8"/>
              </a:solidFill>
              <a:latin typeface="+mn-lt"/>
              <a:ea typeface="Open Sans"/>
              <a:cs typeface="Open Sans"/>
            </a:endParaRPr>
          </a:p>
          <a:p>
            <a:pPr marL="570230" lvl="1" indent="-342900">
              <a:buClr>
                <a:schemeClr val="accent2"/>
              </a:buClr>
            </a:pPr>
            <a:r>
              <a:rPr lang="en-US" sz="2400">
                <a:solidFill>
                  <a:schemeClr val="accent1"/>
                </a:solidFill>
                <a:ea typeface="Open Sans"/>
                <a:cs typeface="Times New Roman"/>
              </a:rPr>
              <a:t>District calendars and</a:t>
            </a:r>
            <a:endParaRPr lang="en-US" sz="2400">
              <a:solidFill>
                <a:schemeClr val="accent1"/>
              </a:solidFill>
              <a:ea typeface="Open Sans"/>
              <a:cs typeface="Open Sans"/>
            </a:endParaRPr>
          </a:p>
          <a:p>
            <a:pPr marL="570230" lvl="1" indent="-342900">
              <a:buClr>
                <a:schemeClr val="accent2"/>
              </a:buClr>
            </a:pPr>
            <a:r>
              <a:rPr lang="en-US" sz="2400">
                <a:solidFill>
                  <a:schemeClr val="accent1"/>
                </a:solidFill>
                <a:ea typeface="Open Sans"/>
                <a:cs typeface="Times New Roman"/>
              </a:rPr>
              <a:t>Days within the testing windows on which students are administered state assessments. </a:t>
            </a:r>
            <a:endParaRPr lang="en-US" sz="2400">
              <a:solidFill>
                <a:schemeClr val="accent1"/>
              </a:solidFill>
              <a:ea typeface="Open Sans"/>
              <a:cs typeface="Open Sans"/>
            </a:endParaRPr>
          </a:p>
          <a:p>
            <a:pPr marL="290830" indent="-342900">
              <a:buClr>
                <a:schemeClr val="accent2"/>
              </a:buClr>
            </a:pPr>
            <a:endParaRPr lang="en-US" sz="2400">
              <a:latin typeface="+mn-lt"/>
              <a:ea typeface="Open Sans"/>
              <a:cs typeface="Open Sans"/>
            </a:endParaRPr>
          </a:p>
          <a:p>
            <a:pPr marL="290830" indent="-342900">
              <a:buClr>
                <a:schemeClr val="accent2"/>
              </a:buClr>
            </a:pPr>
            <a:r>
              <a:rPr lang="en-US" sz="2400">
                <a:solidFill>
                  <a:srgbClr val="0D6CB8"/>
                </a:solidFill>
                <a:latin typeface="+mn-lt"/>
                <a:ea typeface="Open Sans"/>
                <a:cs typeface="Open Sans"/>
              </a:rPr>
              <a:t>These are holy days observed by a religion whose places of worship are exempt from property taxation under Section 11.20 of the Tax Code.</a:t>
            </a:r>
            <a:endParaRPr lang="en-US" sz="2400">
              <a:solidFill>
                <a:srgbClr val="0D6CB8"/>
              </a:solidFill>
              <a:latin typeface="+mn-lt"/>
              <a:cs typeface="Calibri"/>
            </a:endParaRPr>
          </a:p>
          <a:p>
            <a:pPr marL="290830" indent="-342900">
              <a:buClr>
                <a:schemeClr val="accent2"/>
              </a:buClr>
            </a:pPr>
            <a:endParaRPr lang="en-US" sz="2400">
              <a:solidFill>
                <a:srgbClr val="0D6CB8"/>
              </a:solidFill>
              <a:latin typeface="+mn-lt"/>
              <a:ea typeface="Open Sans"/>
              <a:cs typeface="Open Sans"/>
            </a:endParaRPr>
          </a:p>
          <a:p>
            <a:pPr marL="290830" indent="-342900">
              <a:buClr>
                <a:schemeClr val="accent2"/>
              </a:buClr>
            </a:pPr>
            <a:r>
              <a:rPr lang="en-US" sz="2400">
                <a:solidFill>
                  <a:srgbClr val="0D6CB8"/>
                </a:solidFill>
                <a:latin typeface="+mn-lt"/>
                <a:ea typeface="Open Sans"/>
                <a:cs typeface="Open Sans"/>
              </a:rPr>
              <a:t>HB 1883 </a:t>
            </a:r>
            <a:r>
              <a:rPr lang="en-US" sz="2400">
                <a:solidFill>
                  <a:srgbClr val="0D6CB8"/>
                </a:solidFill>
                <a:latin typeface="+mn-lt"/>
                <a:ea typeface="Open Sans"/>
                <a:cs typeface="Times New Roman"/>
              </a:rPr>
              <a:t>requires districts to provide alternative testing dates (i.e., make-up days) within the window for students who are absent from school on scheduled testing dates to observe a religious holy day. </a:t>
            </a:r>
            <a:endParaRPr lang="en-US" sz="2400">
              <a:solidFill>
                <a:srgbClr val="0D6CB8"/>
              </a:solidFill>
              <a:latin typeface="+mn-lt"/>
            </a:endParaRPr>
          </a:p>
          <a:p>
            <a:endParaRPr lang="en-US" sz="2400">
              <a:latin typeface="+mn-lt"/>
              <a:ea typeface="Open Sans"/>
              <a:cs typeface="Calibri"/>
            </a:endParaRPr>
          </a:p>
        </p:txBody>
      </p:sp>
    </p:spTree>
    <p:extLst>
      <p:ext uri="{BB962C8B-B14F-4D97-AF65-F5344CB8AC3E}">
        <p14:creationId xmlns:p14="http://schemas.microsoft.com/office/powerpoint/2010/main" val="406717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529" y="292772"/>
            <a:ext cx="11469786" cy="574040"/>
          </a:xfrm>
          <a:prstGeom prst="rect">
            <a:avLst/>
          </a:prstGeom>
        </p:spPr>
        <p:txBody>
          <a:bodyPr vert="horz" wrap="square" lIns="0" tIns="12700" rIns="0" bIns="0" rtlCol="0">
            <a:spAutoFit/>
          </a:bodyPr>
          <a:lstStyle/>
          <a:p>
            <a:pPr marL="442595">
              <a:lnSpc>
                <a:spcPct val="100000"/>
              </a:lnSpc>
              <a:spcBef>
                <a:spcPts val="100"/>
              </a:spcBef>
            </a:pPr>
            <a:r>
              <a:rPr lang="en-US" spc="-30">
                <a:latin typeface="Calibri (Headings)"/>
              </a:rPr>
              <a:t>STAAR</a:t>
            </a:r>
            <a:r>
              <a:rPr lang="en-US" spc="-120">
                <a:latin typeface="Calibri (Headings)"/>
              </a:rPr>
              <a:t> </a:t>
            </a:r>
            <a:r>
              <a:rPr lang="en-US" spc="-55">
                <a:latin typeface="Calibri (Headings)"/>
              </a:rPr>
              <a:t>Test</a:t>
            </a:r>
            <a:r>
              <a:rPr lang="en-US" spc="-100">
                <a:latin typeface="Calibri (Headings)"/>
              </a:rPr>
              <a:t> </a:t>
            </a:r>
            <a:r>
              <a:rPr lang="en-US" spc="-10">
                <a:latin typeface="Calibri (Headings)"/>
              </a:rPr>
              <a:t>Administrator</a:t>
            </a:r>
            <a:r>
              <a:rPr lang="en-US" spc="-190">
                <a:latin typeface="Calibri (Headings)"/>
              </a:rPr>
              <a:t> </a:t>
            </a:r>
            <a:r>
              <a:rPr lang="en-US" spc="-10">
                <a:latin typeface="Calibri (Headings)"/>
              </a:rPr>
              <a:t>Manual </a:t>
            </a:r>
            <a:endParaRPr lang="en-US" spc="-10">
              <a:highlight>
                <a:srgbClr val="FFFF00"/>
              </a:highlight>
              <a:latin typeface="Calibri (Headings)"/>
            </a:endParaRPr>
          </a:p>
        </p:txBody>
      </p:sp>
      <p:sp>
        <p:nvSpPr>
          <p:cNvPr id="3" name="object 3"/>
          <p:cNvSpPr txBox="1">
            <a:spLocks noGrp="1"/>
          </p:cNvSpPr>
          <p:nvPr>
            <p:ph type="body" idx="1"/>
          </p:nvPr>
        </p:nvSpPr>
        <p:spPr>
          <a:xfrm>
            <a:off x="5059009" y="1799614"/>
            <a:ext cx="6493509" cy="2108269"/>
          </a:xfrm>
          <a:prstGeom prst="rect">
            <a:avLst/>
          </a:prstGeom>
        </p:spPr>
        <p:txBody>
          <a:bodyPr vert="horz" wrap="square" lIns="0" tIns="63500" rIns="0" bIns="0" rtlCol="0">
            <a:spAutoFit/>
          </a:bodyPr>
          <a:lstStyle/>
          <a:p>
            <a:pPr marL="241300" marR="22225" indent="-229235">
              <a:lnSpc>
                <a:spcPts val="3000"/>
              </a:lnSpc>
              <a:spcBef>
                <a:spcPts val="500"/>
              </a:spcBef>
              <a:buClr>
                <a:srgbClr val="F05F38"/>
              </a:buClr>
              <a:buFont typeface="Wingdings"/>
              <a:buChar char=""/>
              <a:tabLst>
                <a:tab pos="241300" algn="l"/>
              </a:tabLst>
            </a:pPr>
            <a:r>
              <a:rPr lang="en-US" u="none">
                <a:solidFill>
                  <a:srgbClr val="0D6CB8"/>
                </a:solidFill>
                <a:latin typeface="+mn-lt"/>
              </a:rPr>
              <a:t>Available</a:t>
            </a:r>
            <a:r>
              <a:rPr lang="en-US" u="none" spc="-65">
                <a:solidFill>
                  <a:srgbClr val="0D6CB8"/>
                </a:solidFill>
                <a:latin typeface="+mn-lt"/>
              </a:rPr>
              <a:t> </a:t>
            </a:r>
            <a:r>
              <a:rPr lang="en-US" u="none">
                <a:solidFill>
                  <a:srgbClr val="0D6CB8"/>
                </a:solidFill>
                <a:latin typeface="+mn-lt"/>
              </a:rPr>
              <a:t>online</a:t>
            </a:r>
            <a:r>
              <a:rPr lang="en-US" u="none" spc="-95">
                <a:solidFill>
                  <a:srgbClr val="0D6CB8"/>
                </a:solidFill>
                <a:latin typeface="+mn-lt"/>
              </a:rPr>
              <a:t> </a:t>
            </a:r>
            <a:r>
              <a:rPr lang="en-US" u="none">
                <a:solidFill>
                  <a:srgbClr val="0D6CB8"/>
                </a:solidFill>
                <a:latin typeface="+mn-lt"/>
              </a:rPr>
              <a:t>at:</a:t>
            </a:r>
            <a:r>
              <a:rPr lang="en-US" u="none" spc="-50">
                <a:solidFill>
                  <a:srgbClr val="0D6CB8"/>
                </a:solidFill>
                <a:latin typeface="+mn-lt"/>
              </a:rPr>
              <a:t> </a:t>
            </a:r>
            <a:r>
              <a:rPr lang="en-US">
                <a:solidFill>
                  <a:srgbClr val="0D6CB8"/>
                </a:solidFill>
                <a:latin typeface="+mn-lt"/>
                <a:hlinkClick r:id="rId2">
                  <a:extLst>
                    <a:ext uri="{A12FA001-AC4F-418D-AE19-62706E023703}">
                      <ahyp:hlinkClr xmlns:ahyp="http://schemas.microsoft.com/office/drawing/2018/hyperlinkcolor" val="tx"/>
                    </a:ext>
                  </a:extLst>
                </a:hlinkClick>
              </a:rPr>
              <a:t>Test Administration Resources | Texas Education Agency</a:t>
            </a:r>
            <a:endParaRPr lang="en-US">
              <a:solidFill>
                <a:srgbClr val="0D6CB8"/>
              </a:solidFill>
              <a:latin typeface="+mn-lt"/>
            </a:endParaRPr>
          </a:p>
          <a:p>
            <a:pPr marL="12065" marR="22225">
              <a:lnSpc>
                <a:spcPts val="3000"/>
              </a:lnSpc>
              <a:spcBef>
                <a:spcPts val="500"/>
              </a:spcBef>
              <a:buClr>
                <a:srgbClr val="F05F38"/>
              </a:buClr>
              <a:tabLst>
                <a:tab pos="241300" algn="l"/>
              </a:tabLst>
            </a:pPr>
            <a:endParaRPr lang="en-US">
              <a:solidFill>
                <a:srgbClr val="0D6CB8"/>
              </a:solidFill>
              <a:latin typeface="+mn-lt"/>
            </a:endParaRPr>
          </a:p>
          <a:p>
            <a:pPr marL="241300" indent="-228600">
              <a:lnSpc>
                <a:spcPct val="100000"/>
              </a:lnSpc>
              <a:buClr>
                <a:srgbClr val="F05F38"/>
              </a:buClr>
              <a:buFont typeface="Wingdings"/>
              <a:buChar char=""/>
              <a:tabLst>
                <a:tab pos="241300" algn="l"/>
              </a:tabLst>
            </a:pPr>
            <a:r>
              <a:rPr lang="en-US" u="none">
                <a:solidFill>
                  <a:srgbClr val="0D6CB8"/>
                </a:solidFill>
                <a:latin typeface="+mn-lt"/>
              </a:rPr>
              <a:t>Scheduled</a:t>
            </a:r>
            <a:r>
              <a:rPr lang="en-US" u="none" spc="10">
                <a:solidFill>
                  <a:srgbClr val="0D6CB8"/>
                </a:solidFill>
                <a:latin typeface="+mn-lt"/>
              </a:rPr>
              <a:t> </a:t>
            </a:r>
            <a:r>
              <a:rPr lang="en-US" u="none">
                <a:solidFill>
                  <a:srgbClr val="0D6CB8"/>
                </a:solidFill>
                <a:latin typeface="+mn-lt"/>
              </a:rPr>
              <a:t>to</a:t>
            </a:r>
            <a:r>
              <a:rPr lang="en-US" u="none" spc="-35">
                <a:solidFill>
                  <a:srgbClr val="0D6CB8"/>
                </a:solidFill>
                <a:latin typeface="+mn-lt"/>
              </a:rPr>
              <a:t> </a:t>
            </a:r>
            <a:r>
              <a:rPr lang="en-US" u="none">
                <a:solidFill>
                  <a:srgbClr val="0D6CB8"/>
                </a:solidFill>
                <a:latin typeface="+mn-lt"/>
              </a:rPr>
              <a:t>arrive</a:t>
            </a:r>
            <a:r>
              <a:rPr lang="en-US" u="none" spc="-50">
                <a:solidFill>
                  <a:srgbClr val="0D6CB8"/>
                </a:solidFill>
                <a:latin typeface="+mn-lt"/>
              </a:rPr>
              <a:t> </a:t>
            </a:r>
            <a:r>
              <a:rPr lang="en-US" u="none">
                <a:solidFill>
                  <a:srgbClr val="0D6CB8"/>
                </a:solidFill>
                <a:latin typeface="+mn-lt"/>
              </a:rPr>
              <a:t>in</a:t>
            </a:r>
            <a:r>
              <a:rPr lang="en-US" u="none" spc="-25">
                <a:solidFill>
                  <a:srgbClr val="0D6CB8"/>
                </a:solidFill>
                <a:latin typeface="+mn-lt"/>
              </a:rPr>
              <a:t> </a:t>
            </a:r>
            <a:r>
              <a:rPr lang="en-US" u="none" spc="-10">
                <a:solidFill>
                  <a:srgbClr val="0D6CB8"/>
                </a:solidFill>
                <a:latin typeface="+mn-lt"/>
              </a:rPr>
              <a:t>districts</a:t>
            </a:r>
          </a:p>
          <a:p>
            <a:pPr marL="698500" lvl="1" indent="-228600">
              <a:lnSpc>
                <a:spcPct val="100000"/>
              </a:lnSpc>
              <a:spcBef>
                <a:spcPts val="220"/>
              </a:spcBef>
              <a:buClr>
                <a:srgbClr val="F05F38"/>
              </a:buClr>
              <a:buFont typeface="Wingdings"/>
              <a:buChar char=""/>
              <a:tabLst>
                <a:tab pos="698500" algn="l"/>
              </a:tabLst>
            </a:pPr>
            <a:r>
              <a:rPr lang="en-US" sz="2400" b="1" spc="-10">
                <a:solidFill>
                  <a:srgbClr val="0D6CB8"/>
                </a:solidFill>
                <a:cs typeface="Calibri"/>
              </a:rPr>
              <a:t>02/20/24–02/23/24</a:t>
            </a:r>
            <a:endParaRPr lang="en-US" sz="2400" b="1">
              <a:solidFill>
                <a:srgbClr val="0D6CB8"/>
              </a:solidFill>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18</a:t>
            </a:fld>
            <a:endParaRPr kumimoji="0" sz="1200" b="0" i="0" u="none" strike="noStrike" kern="0" cap="none" spc="-25" normalizeH="0" baseline="0" noProof="0">
              <a:ln>
                <a:noFill/>
              </a:ln>
              <a:solidFill>
                <a:srgbClr val="7E7E7E"/>
              </a:solidFill>
              <a:effectLst/>
              <a:uLnTx/>
              <a:uFillTx/>
              <a:latin typeface="Calibri"/>
              <a:cs typeface="Calibri"/>
            </a:endParaRPr>
          </a:p>
        </p:txBody>
      </p:sp>
      <p:pic>
        <p:nvPicPr>
          <p:cNvPr id="7" name="Picture 6">
            <a:extLst>
              <a:ext uri="{FF2B5EF4-FFF2-40B4-BE49-F238E27FC236}">
                <a16:creationId xmlns:a16="http://schemas.microsoft.com/office/drawing/2014/main" id="{527EEF8B-4349-AD57-A82F-82D0EEAA2D8F}"/>
              </a:ext>
            </a:extLst>
          </p:cNvPr>
          <p:cNvPicPr>
            <a:picLocks noChangeAspect="1"/>
          </p:cNvPicPr>
          <p:nvPr/>
        </p:nvPicPr>
        <p:blipFill rotWithShape="1">
          <a:blip r:embed="rId3"/>
          <a:srcRect l="7127" t="854" r="2608" b="1132"/>
          <a:stretch/>
        </p:blipFill>
        <p:spPr>
          <a:xfrm>
            <a:off x="785192" y="1065439"/>
            <a:ext cx="3416697" cy="45666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3910" y="181698"/>
            <a:ext cx="6109335" cy="574040"/>
          </a:xfrm>
          <a:prstGeom prst="rect">
            <a:avLst/>
          </a:prstGeom>
        </p:spPr>
        <p:txBody>
          <a:bodyPr vert="horz" wrap="square" lIns="0" tIns="12700" rIns="0" bIns="0" rtlCol="0">
            <a:spAutoFit/>
          </a:bodyPr>
          <a:lstStyle/>
          <a:p>
            <a:pPr marL="12700">
              <a:lnSpc>
                <a:spcPct val="100000"/>
              </a:lnSpc>
              <a:spcBef>
                <a:spcPts val="100"/>
              </a:spcBef>
            </a:pPr>
            <a:r>
              <a:rPr lang="en-US" spc="-55">
                <a:latin typeface="Calibri (Headings)"/>
              </a:rPr>
              <a:t>Test</a:t>
            </a:r>
            <a:r>
              <a:rPr lang="en-US" spc="-114">
                <a:latin typeface="Calibri (Headings)"/>
              </a:rPr>
              <a:t> </a:t>
            </a:r>
            <a:r>
              <a:rPr lang="en-US">
                <a:latin typeface="Calibri (Headings)"/>
              </a:rPr>
              <a:t>Administration</a:t>
            </a:r>
            <a:r>
              <a:rPr lang="en-US" spc="-200">
                <a:latin typeface="Calibri (Headings)"/>
              </a:rPr>
              <a:t> </a:t>
            </a:r>
            <a:r>
              <a:rPr lang="en-US" spc="-10">
                <a:latin typeface="Calibri (Headings)"/>
              </a:rPr>
              <a:t>Information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19</a:t>
            </a:fld>
            <a:endParaRPr kumimoji="0" sz="1200" b="0" i="0" u="none" strike="noStrike" kern="0" cap="none" spc="-25" normalizeH="0" baseline="0" noProof="0">
              <a:ln>
                <a:noFill/>
              </a:ln>
              <a:solidFill>
                <a:srgbClr val="7E7E7E"/>
              </a:solidFill>
              <a:effectLst/>
              <a:uLnTx/>
              <a:uFillTx/>
              <a:latin typeface="Calibri"/>
              <a:cs typeface="Calibri"/>
            </a:endParaRPr>
          </a:p>
        </p:txBody>
      </p:sp>
      <p:sp>
        <p:nvSpPr>
          <p:cNvPr id="3" name="object 3"/>
          <p:cNvSpPr txBox="1"/>
          <p:nvPr/>
        </p:nvSpPr>
        <p:spPr>
          <a:xfrm>
            <a:off x="6723245" y="1719372"/>
            <a:ext cx="5255530" cy="3854901"/>
          </a:xfrm>
          <a:prstGeom prst="rect">
            <a:avLst/>
          </a:prstGeom>
          <a:ln w="19050">
            <a:solidFill>
              <a:schemeClr val="tx1"/>
            </a:solidFill>
          </a:ln>
        </p:spPr>
        <p:txBody>
          <a:bodyPr vert="horz" wrap="square" lIns="0" tIns="121920" rIns="0" bIns="0" rtlCol="0">
            <a:spAutoFit/>
          </a:bodyPr>
          <a:lstStyle/>
          <a:p>
            <a:pPr marL="355600" marR="0" lvl="0" indent="-342900" defTabSz="914400" eaLnBrk="1" fontAlgn="auto" latinLnBrk="0" hangingPunct="1">
              <a:lnSpc>
                <a:spcPct val="100000"/>
              </a:lnSpc>
              <a:spcBef>
                <a:spcPts val="740"/>
              </a:spcBef>
              <a:spcAft>
                <a:spcPts val="0"/>
              </a:spcAft>
              <a:buClr>
                <a:srgbClr val="F05F38"/>
              </a:buClr>
              <a:buSzTx/>
              <a:buFont typeface="Wingdings" panose="05000000000000000000" pitchFamily="2" charset="2"/>
              <a:buChar char="§"/>
              <a:tabLst>
                <a:tab pos="241300" algn="l"/>
              </a:tabLst>
              <a:defRPr/>
            </a:pPr>
            <a:r>
              <a:rPr kumimoji="0" lang="en-US" sz="2000" b="0" i="0" u="none" strike="noStrike" kern="0" cap="none" spc="-20" normalizeH="0" baseline="0" noProof="0">
                <a:ln>
                  <a:noFill/>
                </a:ln>
                <a:solidFill>
                  <a:srgbClr val="0D6CB8"/>
                </a:solidFill>
                <a:effectLst/>
                <a:uLnTx/>
                <a:uFillTx/>
                <a:cs typeface="Calibri"/>
              </a:rPr>
              <a:t>STAAR</a:t>
            </a:r>
            <a:r>
              <a:rPr kumimoji="0" lang="en-US" sz="2000" b="0" i="0" u="none" strike="noStrike" kern="0" cap="none" spc="-114"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Paper</a:t>
            </a:r>
            <a:r>
              <a:rPr kumimoji="0" lang="en-US" sz="2000" b="0" i="0" u="none" strike="noStrike" kern="0" cap="none" spc="-120" normalizeH="0" baseline="0" noProof="0">
                <a:ln>
                  <a:noFill/>
                </a:ln>
                <a:solidFill>
                  <a:srgbClr val="0D6CB8"/>
                </a:solidFill>
                <a:effectLst/>
                <a:uLnTx/>
                <a:uFillTx/>
                <a:cs typeface="Calibri"/>
              </a:rPr>
              <a:t> </a:t>
            </a:r>
            <a:r>
              <a:rPr kumimoji="0" lang="en-US" sz="2000" b="0" i="0" u="none" strike="noStrike" kern="0" cap="none" spc="-45" normalizeH="0" baseline="0" noProof="0">
                <a:ln>
                  <a:noFill/>
                </a:ln>
                <a:solidFill>
                  <a:srgbClr val="0D6CB8"/>
                </a:solidFill>
                <a:effectLst/>
                <a:uLnTx/>
                <a:uFillTx/>
                <a:cs typeface="Calibri"/>
              </a:rPr>
              <a:t>Test</a:t>
            </a:r>
            <a:r>
              <a:rPr kumimoji="0" lang="en-US" sz="2000" b="0" i="0" u="none" strike="noStrike" kern="0" cap="none" spc="-95"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Administration</a:t>
            </a:r>
            <a:r>
              <a:rPr kumimoji="0" lang="en-US" sz="2000" b="0" i="0" u="none" strike="noStrike" kern="0" cap="none" spc="-5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Information</a:t>
            </a:r>
            <a:endParaRPr kumimoji="0" lang="en-US" sz="2000" b="0" i="0" u="none" strike="noStrike" kern="0" cap="none" spc="0" normalizeH="0" baseline="0" noProof="0">
              <a:ln>
                <a:noFill/>
              </a:ln>
              <a:solidFill>
                <a:srgbClr val="0D6CB8"/>
              </a:solidFill>
              <a:effectLst/>
              <a:uLnTx/>
              <a:uFillTx/>
              <a:cs typeface="Calibri"/>
            </a:endParaRPr>
          </a:p>
          <a:p>
            <a:pPr marL="698500" marR="0" lvl="1" indent="-229235" defTabSz="914400" eaLnBrk="1" fontAlgn="auto" latinLnBrk="0" hangingPunct="1">
              <a:lnSpc>
                <a:spcPct val="100000"/>
              </a:lnSpc>
              <a:spcBef>
                <a:spcPts val="220"/>
              </a:spcBef>
              <a:spcAft>
                <a:spcPts val="0"/>
              </a:spcAft>
              <a:buClr>
                <a:srgbClr val="F05F38"/>
              </a:buClr>
              <a:buSzTx/>
              <a:buFont typeface="Wingdings"/>
              <a:buChar char=""/>
              <a:tabLst>
                <a:tab pos="698500" algn="l"/>
              </a:tabLst>
              <a:defRPr/>
            </a:pPr>
            <a:r>
              <a:rPr kumimoji="0" lang="en-US" sz="2000" b="0" i="0" u="none" strike="noStrike" kern="0" cap="none" spc="0" normalizeH="0" baseline="0" noProof="0">
                <a:ln>
                  <a:noFill/>
                </a:ln>
                <a:solidFill>
                  <a:srgbClr val="0D6CB8"/>
                </a:solidFill>
                <a:effectLst/>
                <a:uLnTx/>
                <a:uFillTx/>
                <a:cs typeface="Calibri"/>
              </a:rPr>
              <a:t>For</a:t>
            </a:r>
            <a:r>
              <a:rPr kumimoji="0" lang="en-US" sz="2000" b="0" i="0" u="none" strike="noStrike" kern="0" cap="none" spc="-5"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all</a:t>
            </a:r>
            <a:r>
              <a:rPr kumimoji="0" lang="en-US" sz="2000" b="0" i="0" u="none" strike="noStrike" kern="0" cap="none" spc="-35"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special</a:t>
            </a:r>
            <a:r>
              <a:rPr kumimoji="0" lang="en-US" sz="2000" b="0" i="0" u="none" strike="noStrike" kern="0" cap="none" spc="-3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paper</a:t>
            </a:r>
            <a:r>
              <a:rPr kumimoji="0" lang="en-US" sz="2000" b="0" i="0" u="none" strike="noStrike" kern="0" cap="none" spc="-40"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administrations:</a:t>
            </a:r>
            <a:r>
              <a:rPr kumimoji="0" lang="en-US" sz="2000" b="0" i="0" u="none" strike="noStrike" kern="0" cap="none" spc="-20" normalizeH="0" baseline="0" noProof="0">
                <a:ln>
                  <a:noFill/>
                </a:ln>
                <a:solidFill>
                  <a:srgbClr val="0D6CB8"/>
                </a:solidFill>
                <a:effectLst/>
                <a:uLnTx/>
                <a:uFillTx/>
                <a:cs typeface="Calibri"/>
              </a:rPr>
              <a:t> </a:t>
            </a:r>
            <a:r>
              <a:rPr kumimoji="0" lang="en-US" sz="2000" b="0" i="0" u="none" strike="noStrike" kern="0" cap="none" spc="-15" normalizeH="0" baseline="0" noProof="0">
                <a:ln>
                  <a:noFill/>
                </a:ln>
                <a:solidFill>
                  <a:srgbClr val="0D6CB8"/>
                </a:solidFill>
                <a:effectLst/>
                <a:uLnTx/>
                <a:uFillTx/>
                <a:cs typeface="Calibri"/>
              </a:rPr>
              <a:t>regular-</a:t>
            </a:r>
            <a:r>
              <a:rPr kumimoji="0" lang="en-US" sz="2000" b="0" i="0" u="none" strike="noStrike" kern="0" cap="none" spc="0" normalizeH="0" baseline="0" noProof="0">
                <a:ln>
                  <a:noFill/>
                </a:ln>
                <a:solidFill>
                  <a:srgbClr val="0D6CB8"/>
                </a:solidFill>
                <a:effectLst/>
                <a:uLnTx/>
                <a:uFillTx/>
                <a:cs typeface="Calibri"/>
              </a:rPr>
              <a:t>print,</a:t>
            </a:r>
            <a:r>
              <a:rPr kumimoji="0" lang="en-US" sz="2000" b="0" i="0" u="none" strike="noStrike" kern="0" cap="none" spc="20" normalizeH="0" baseline="0" noProof="0">
                <a:ln>
                  <a:noFill/>
                </a:ln>
                <a:solidFill>
                  <a:srgbClr val="0D6CB8"/>
                </a:solidFill>
                <a:effectLst/>
                <a:uLnTx/>
                <a:uFillTx/>
                <a:cs typeface="Calibri"/>
              </a:rPr>
              <a:t> </a:t>
            </a:r>
            <a:r>
              <a:rPr kumimoji="0" lang="en-US" sz="2000" b="0" i="0" u="none" strike="noStrike" kern="0" cap="none" spc="-25" normalizeH="0" baseline="0" noProof="0">
                <a:ln>
                  <a:noFill/>
                </a:ln>
                <a:solidFill>
                  <a:srgbClr val="0D6CB8"/>
                </a:solidFill>
                <a:effectLst/>
                <a:uLnTx/>
                <a:uFillTx/>
                <a:cs typeface="Calibri"/>
              </a:rPr>
              <a:t>large-</a:t>
            </a:r>
            <a:r>
              <a:rPr kumimoji="0" lang="en-US" sz="2000" b="0" i="0" u="none" strike="noStrike" kern="0" cap="none" spc="0" normalizeH="0" baseline="0" noProof="0">
                <a:ln>
                  <a:noFill/>
                </a:ln>
                <a:solidFill>
                  <a:srgbClr val="0D6CB8"/>
                </a:solidFill>
                <a:effectLst/>
                <a:uLnTx/>
                <a:uFillTx/>
                <a:cs typeface="Calibri"/>
              </a:rPr>
              <a:t>print,</a:t>
            </a:r>
            <a:r>
              <a:rPr kumimoji="0" lang="en-US" sz="2000" b="0" i="0" u="none" strike="noStrike" kern="0" cap="none" spc="-25"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embedded</a:t>
            </a:r>
            <a:r>
              <a:rPr kumimoji="0" lang="en-US" sz="2000" b="0" i="0" u="none" strike="noStrike" kern="0" cap="none" spc="-3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supports,</a:t>
            </a:r>
            <a:r>
              <a:rPr kumimoji="0" lang="en-US" sz="2000" b="0" i="0" u="none" strike="noStrike" kern="0" cap="none" spc="2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and</a:t>
            </a:r>
            <a:r>
              <a:rPr kumimoji="0" lang="en-US" sz="2000" b="0" i="0" u="none" strike="noStrike" kern="0" cap="none" spc="-30"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braille</a:t>
            </a:r>
            <a:endParaRPr kumimoji="0" lang="en-US" sz="2000" b="0" i="0" u="none" strike="noStrike" kern="0" cap="none" spc="0" normalizeH="0" baseline="0" noProof="0">
              <a:ln>
                <a:noFill/>
              </a:ln>
              <a:solidFill>
                <a:srgbClr val="0D6CB8"/>
              </a:solidFill>
              <a:effectLst/>
              <a:uLnTx/>
              <a:uFillTx/>
              <a:cs typeface="Calibri"/>
            </a:endParaRPr>
          </a:p>
          <a:p>
            <a:pPr marL="698500" marR="0" lvl="1" indent="-229235" defTabSz="914400" eaLnBrk="1" fontAlgn="auto" latinLnBrk="0" hangingPunct="1">
              <a:lnSpc>
                <a:spcPct val="100000"/>
              </a:lnSpc>
              <a:spcBef>
                <a:spcPts val="260"/>
              </a:spcBef>
              <a:spcAft>
                <a:spcPts val="0"/>
              </a:spcAft>
              <a:buClr>
                <a:srgbClr val="F05F38"/>
              </a:buClr>
              <a:buSzTx/>
              <a:buFont typeface="Wingdings"/>
              <a:buChar char=""/>
              <a:tabLst>
                <a:tab pos="698500" algn="l"/>
              </a:tabLst>
              <a:defRPr/>
            </a:pPr>
            <a:r>
              <a:rPr kumimoji="0" lang="en-US" sz="2000" b="1" i="0" u="none" strike="noStrike" kern="0" cap="none" spc="0" normalizeH="0" baseline="0" noProof="0">
                <a:ln>
                  <a:noFill/>
                </a:ln>
                <a:solidFill>
                  <a:srgbClr val="F05F38"/>
                </a:solidFill>
                <a:effectLst/>
                <a:uLnTx/>
                <a:uFillTx/>
                <a:cs typeface="Calibri"/>
              </a:rPr>
              <a:t>Available</a:t>
            </a:r>
            <a:r>
              <a:rPr kumimoji="0" lang="en-US" sz="2000" b="1" i="0" u="none" strike="noStrike" kern="0" cap="none" spc="-70" normalizeH="0" baseline="0" noProof="0">
                <a:ln>
                  <a:noFill/>
                </a:ln>
                <a:solidFill>
                  <a:srgbClr val="F05F38"/>
                </a:solidFill>
                <a:effectLst/>
                <a:uLnTx/>
                <a:uFillTx/>
                <a:cs typeface="Calibri"/>
              </a:rPr>
              <a:t> </a:t>
            </a:r>
            <a:r>
              <a:rPr kumimoji="0" lang="en-US" sz="2000" b="1" i="0" u="none" strike="noStrike" kern="0" cap="none" spc="0" normalizeH="0" baseline="0" noProof="0">
                <a:ln>
                  <a:noFill/>
                </a:ln>
                <a:solidFill>
                  <a:srgbClr val="F05F38"/>
                </a:solidFill>
                <a:effectLst/>
                <a:uLnTx/>
                <a:uFillTx/>
                <a:cs typeface="Calibri"/>
              </a:rPr>
              <a:t>online</a:t>
            </a:r>
            <a:r>
              <a:rPr kumimoji="0" lang="en-US" sz="2000" b="1" i="0" u="none" strike="noStrike" kern="0" cap="none" spc="-95" normalizeH="0" baseline="0" noProof="0">
                <a:ln>
                  <a:noFill/>
                </a:ln>
                <a:solidFill>
                  <a:srgbClr val="F05F38"/>
                </a:solidFill>
                <a:effectLst/>
                <a:uLnTx/>
                <a:uFillTx/>
                <a:cs typeface="Calibri"/>
              </a:rPr>
              <a:t> </a:t>
            </a:r>
            <a:r>
              <a:rPr kumimoji="0" lang="en-US" sz="2000" b="1" i="0" u="none" strike="noStrike" kern="0" cap="none" spc="-20" normalizeH="0" baseline="0" noProof="0">
                <a:ln>
                  <a:noFill/>
                </a:ln>
                <a:solidFill>
                  <a:srgbClr val="F05F38"/>
                </a:solidFill>
                <a:effectLst/>
                <a:uLnTx/>
                <a:uFillTx/>
                <a:cs typeface="Calibri"/>
              </a:rPr>
              <a:t>only</a:t>
            </a:r>
            <a:endParaRPr kumimoji="0" lang="en-US" sz="2000" b="1" i="0" u="none" strike="noStrike" kern="0" cap="none" spc="0" normalizeH="0" baseline="0" noProof="0">
              <a:ln>
                <a:noFill/>
              </a:ln>
              <a:solidFill>
                <a:srgbClr val="F05F38"/>
              </a:solidFill>
              <a:effectLst/>
              <a:uLnTx/>
              <a:uFillTx/>
              <a:cs typeface="Calibri"/>
            </a:endParaRPr>
          </a:p>
          <a:p>
            <a:pPr marL="241300" marR="0" lvl="0" indent="-228600" defTabSz="914400" eaLnBrk="1" fontAlgn="auto" latinLnBrk="0" hangingPunct="1">
              <a:lnSpc>
                <a:spcPct val="100000"/>
              </a:lnSpc>
              <a:spcBef>
                <a:spcPts val="710"/>
              </a:spcBef>
              <a:spcAft>
                <a:spcPts val="0"/>
              </a:spcAft>
              <a:buClr>
                <a:srgbClr val="F05F38"/>
              </a:buClr>
              <a:buSzTx/>
              <a:buFont typeface="Wingdings"/>
              <a:buChar char=""/>
              <a:tabLst>
                <a:tab pos="241300" algn="l"/>
              </a:tabLst>
              <a:defRPr/>
            </a:pPr>
            <a:r>
              <a:rPr kumimoji="0" lang="en-US" sz="2000" b="0" i="0" u="none" strike="noStrike" kern="0" cap="none" spc="-20" normalizeH="0" baseline="0" noProof="0">
                <a:ln>
                  <a:noFill/>
                </a:ln>
                <a:solidFill>
                  <a:srgbClr val="0D6CB8"/>
                </a:solidFill>
                <a:effectLst/>
                <a:uLnTx/>
                <a:uFillTx/>
                <a:cs typeface="Calibri"/>
              </a:rPr>
              <a:t>STAAR</a:t>
            </a:r>
            <a:r>
              <a:rPr kumimoji="0" lang="en-US" sz="2000" b="0" i="0" u="none" strike="noStrike" kern="0" cap="none" spc="-120" normalizeH="0" baseline="0" noProof="0">
                <a:ln>
                  <a:noFill/>
                </a:ln>
                <a:solidFill>
                  <a:srgbClr val="0D6CB8"/>
                </a:solidFill>
                <a:effectLst/>
                <a:uLnTx/>
                <a:uFillTx/>
                <a:cs typeface="Calibri"/>
              </a:rPr>
              <a:t> </a:t>
            </a:r>
            <a:r>
              <a:rPr kumimoji="0" lang="en-US" sz="2000" b="0" i="0" u="none" strike="noStrike" kern="0" cap="none" spc="-40" normalizeH="0" baseline="0" noProof="0">
                <a:ln>
                  <a:noFill/>
                </a:ln>
                <a:solidFill>
                  <a:srgbClr val="0D6CB8"/>
                </a:solidFill>
                <a:effectLst/>
                <a:uLnTx/>
                <a:uFillTx/>
                <a:cs typeface="Calibri"/>
              </a:rPr>
              <a:t>Texas</a:t>
            </a:r>
            <a:r>
              <a:rPr kumimoji="0" lang="en-US" sz="2000" b="0" i="0" u="none" strike="noStrike" kern="0" cap="none" spc="-9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Migrant</a:t>
            </a:r>
            <a:r>
              <a:rPr kumimoji="0" lang="en-US" sz="2000" b="0" i="0" u="none" strike="noStrike" kern="0" cap="none" spc="-12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Interstate</a:t>
            </a:r>
            <a:r>
              <a:rPr kumimoji="0" lang="en-US" sz="2000" b="0" i="0" u="none" strike="noStrike" kern="0" cap="none" spc="-8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Program</a:t>
            </a:r>
            <a:r>
              <a:rPr kumimoji="0" lang="en-US" sz="2000" b="0" i="0" u="none" strike="noStrike" kern="0" cap="none" spc="-135" normalizeH="0" baseline="0" noProof="0">
                <a:ln>
                  <a:noFill/>
                </a:ln>
                <a:solidFill>
                  <a:srgbClr val="0D6CB8"/>
                </a:solidFill>
                <a:effectLst/>
                <a:uLnTx/>
                <a:uFillTx/>
                <a:cs typeface="Calibri"/>
              </a:rPr>
              <a:t> </a:t>
            </a:r>
            <a:r>
              <a:rPr kumimoji="0" lang="en-US" sz="2000" b="0" i="0" u="none" strike="noStrike" kern="0" cap="none" spc="-45" normalizeH="0" baseline="0" noProof="0">
                <a:ln>
                  <a:noFill/>
                </a:ln>
                <a:solidFill>
                  <a:srgbClr val="0D6CB8"/>
                </a:solidFill>
                <a:effectLst/>
                <a:uLnTx/>
                <a:uFillTx/>
                <a:cs typeface="Calibri"/>
              </a:rPr>
              <a:t>Test</a:t>
            </a:r>
            <a:r>
              <a:rPr kumimoji="0" lang="en-US" sz="2000" b="0" i="0" u="none" strike="noStrike" kern="0" cap="none" spc="-9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Administration</a:t>
            </a:r>
            <a:r>
              <a:rPr kumimoji="0" lang="en-US" sz="2000" b="0" i="0" u="none" strike="noStrike" kern="0" cap="none" spc="-5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Information</a:t>
            </a:r>
            <a:endParaRPr kumimoji="0" lang="en-US" sz="2000" b="0" i="0" u="none" strike="noStrike" kern="0" cap="none" spc="0" normalizeH="0" baseline="0" noProof="0">
              <a:ln>
                <a:noFill/>
              </a:ln>
              <a:solidFill>
                <a:srgbClr val="0D6CB8"/>
              </a:solidFill>
              <a:effectLst/>
              <a:uLnTx/>
              <a:uFillTx/>
              <a:cs typeface="Calibri"/>
            </a:endParaRPr>
          </a:p>
          <a:p>
            <a:pPr marL="698500" marR="0" lvl="1" indent="-229235" defTabSz="914400" eaLnBrk="1" fontAlgn="auto" latinLnBrk="0" hangingPunct="1">
              <a:lnSpc>
                <a:spcPct val="100000"/>
              </a:lnSpc>
              <a:spcBef>
                <a:spcPts val="220"/>
              </a:spcBef>
              <a:spcAft>
                <a:spcPts val="0"/>
              </a:spcAft>
              <a:buClr>
                <a:srgbClr val="F05F38"/>
              </a:buClr>
              <a:buSzTx/>
              <a:buFont typeface="Wingdings"/>
              <a:buChar char=""/>
              <a:tabLst>
                <a:tab pos="698500" algn="l"/>
              </a:tabLst>
              <a:defRPr/>
            </a:pPr>
            <a:r>
              <a:rPr kumimoji="0" lang="en-US" sz="2000" b="1" i="0" u="none" strike="noStrike" kern="0" cap="none" spc="0" normalizeH="0" baseline="0" noProof="0">
                <a:ln>
                  <a:noFill/>
                </a:ln>
                <a:solidFill>
                  <a:srgbClr val="F05F38"/>
                </a:solidFill>
                <a:effectLst/>
                <a:uLnTx/>
                <a:uFillTx/>
                <a:cs typeface="Calibri"/>
              </a:rPr>
              <a:t>Available</a:t>
            </a:r>
            <a:r>
              <a:rPr kumimoji="0" lang="en-US" sz="2000" b="1" i="0" u="none" strike="noStrike" kern="0" cap="none" spc="-70" normalizeH="0" baseline="0" noProof="0">
                <a:ln>
                  <a:noFill/>
                </a:ln>
                <a:solidFill>
                  <a:srgbClr val="F05F38"/>
                </a:solidFill>
                <a:effectLst/>
                <a:uLnTx/>
                <a:uFillTx/>
                <a:cs typeface="Calibri"/>
              </a:rPr>
              <a:t> </a:t>
            </a:r>
            <a:r>
              <a:rPr kumimoji="0" lang="en-US" sz="2000" b="1" i="0" u="none" strike="noStrike" kern="0" cap="none" spc="0" normalizeH="0" baseline="0" noProof="0">
                <a:ln>
                  <a:noFill/>
                </a:ln>
                <a:solidFill>
                  <a:srgbClr val="F05F38"/>
                </a:solidFill>
                <a:effectLst/>
                <a:uLnTx/>
                <a:uFillTx/>
                <a:cs typeface="Calibri"/>
              </a:rPr>
              <a:t>online</a:t>
            </a:r>
            <a:r>
              <a:rPr kumimoji="0" lang="en-US" sz="2000" b="1" i="0" u="none" strike="noStrike" kern="0" cap="none" spc="-95" normalizeH="0" baseline="0" noProof="0">
                <a:ln>
                  <a:noFill/>
                </a:ln>
                <a:solidFill>
                  <a:srgbClr val="F05F38"/>
                </a:solidFill>
                <a:effectLst/>
                <a:uLnTx/>
                <a:uFillTx/>
                <a:cs typeface="Calibri"/>
              </a:rPr>
              <a:t> </a:t>
            </a:r>
            <a:r>
              <a:rPr kumimoji="0" lang="en-US" sz="2000" b="1" i="0" u="none" strike="noStrike" kern="0" cap="none" spc="-20" normalizeH="0" baseline="0" noProof="0">
                <a:ln>
                  <a:noFill/>
                </a:ln>
                <a:solidFill>
                  <a:srgbClr val="F05F38"/>
                </a:solidFill>
                <a:effectLst/>
                <a:uLnTx/>
                <a:uFillTx/>
                <a:cs typeface="Calibri"/>
              </a:rPr>
              <a:t>only</a:t>
            </a:r>
            <a:endParaRPr kumimoji="0" lang="en-US" sz="2000" b="1" i="0" u="none" strike="noStrike" kern="0" cap="none" spc="0" normalizeH="0" baseline="0" noProof="0">
              <a:ln>
                <a:noFill/>
              </a:ln>
              <a:solidFill>
                <a:srgbClr val="F05F38"/>
              </a:solidFill>
              <a:effectLst/>
              <a:uLnTx/>
              <a:uFillTx/>
              <a:cs typeface="Calibri"/>
            </a:endParaRPr>
          </a:p>
          <a:p>
            <a:pPr marL="241300" marR="0" lvl="0" indent="-228600" defTabSz="914400" eaLnBrk="1" fontAlgn="auto" latinLnBrk="0" hangingPunct="1">
              <a:lnSpc>
                <a:spcPct val="100000"/>
              </a:lnSpc>
              <a:spcBef>
                <a:spcPts val="660"/>
              </a:spcBef>
              <a:spcAft>
                <a:spcPts val="0"/>
              </a:spcAft>
              <a:buClr>
                <a:srgbClr val="F05F38"/>
              </a:buClr>
              <a:buSzTx/>
              <a:buFont typeface="Wingdings"/>
              <a:buChar char=""/>
              <a:tabLst>
                <a:tab pos="241300" algn="l"/>
              </a:tabLst>
              <a:defRPr/>
            </a:pPr>
            <a:r>
              <a:rPr kumimoji="0" lang="en-US" sz="2000" b="0" i="0" u="none" strike="noStrike" kern="0" cap="none" spc="0" normalizeH="0" baseline="0" noProof="0">
                <a:ln>
                  <a:noFill/>
                </a:ln>
                <a:solidFill>
                  <a:srgbClr val="0D6CB8"/>
                </a:solidFill>
                <a:effectLst/>
                <a:uLnTx/>
                <a:uFillTx/>
                <a:cs typeface="Calibri"/>
              </a:rPr>
              <a:t>Private</a:t>
            </a:r>
            <a:r>
              <a:rPr kumimoji="0" lang="en-US" sz="2000" b="0" i="0" u="none" strike="noStrike" kern="0" cap="none" spc="-11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Schools</a:t>
            </a:r>
            <a:r>
              <a:rPr kumimoji="0" lang="en-US" sz="2000" b="0" i="0" u="none" strike="noStrike" kern="0" cap="none" spc="-5" normalizeH="0" baseline="0" noProof="0">
                <a:ln>
                  <a:noFill/>
                </a:ln>
                <a:solidFill>
                  <a:srgbClr val="0D6CB8"/>
                </a:solidFill>
                <a:effectLst/>
                <a:uLnTx/>
                <a:uFillTx/>
                <a:cs typeface="Calibri"/>
              </a:rPr>
              <a:t> </a:t>
            </a:r>
            <a:r>
              <a:rPr kumimoji="0" lang="en-US" sz="2000" b="0" i="0" u="none" strike="noStrike" kern="0" cap="none" spc="-45" normalizeH="0" baseline="0" noProof="0">
                <a:ln>
                  <a:noFill/>
                </a:ln>
                <a:solidFill>
                  <a:srgbClr val="0D6CB8"/>
                </a:solidFill>
                <a:effectLst/>
                <a:uLnTx/>
                <a:uFillTx/>
                <a:cs typeface="Calibri"/>
              </a:rPr>
              <a:t>Test</a:t>
            </a:r>
            <a:r>
              <a:rPr kumimoji="0" lang="en-US" sz="2000" b="0" i="0" u="none" strike="noStrike" kern="0" cap="none" spc="-6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Administration</a:t>
            </a:r>
            <a:r>
              <a:rPr kumimoji="0" lang="en-US" sz="2000" b="0" i="0" u="none" strike="noStrike" kern="0" cap="none" spc="-6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Information</a:t>
            </a:r>
            <a:endParaRPr kumimoji="0" lang="en-US" sz="2000" b="0" i="0" u="none" strike="noStrike" kern="0" cap="none" spc="0" normalizeH="0" baseline="0" noProof="0">
              <a:ln>
                <a:noFill/>
              </a:ln>
              <a:solidFill>
                <a:srgbClr val="0D6CB8"/>
              </a:solidFill>
              <a:effectLst/>
              <a:uLnTx/>
              <a:uFillTx/>
              <a:cs typeface="Calibri"/>
            </a:endParaRPr>
          </a:p>
          <a:p>
            <a:pPr marL="698500" marR="0" lvl="1" indent="-229235" defTabSz="914400" eaLnBrk="1" fontAlgn="auto" latinLnBrk="0" hangingPunct="1">
              <a:lnSpc>
                <a:spcPct val="100000"/>
              </a:lnSpc>
              <a:spcBef>
                <a:spcPts val="270"/>
              </a:spcBef>
              <a:spcAft>
                <a:spcPts val="0"/>
              </a:spcAft>
              <a:buClr>
                <a:srgbClr val="F05F38"/>
              </a:buClr>
              <a:buSzTx/>
              <a:buFont typeface="Wingdings"/>
              <a:buChar char=""/>
              <a:tabLst>
                <a:tab pos="698500" algn="l"/>
              </a:tabLst>
              <a:defRPr/>
            </a:pPr>
            <a:r>
              <a:rPr kumimoji="0" lang="en-US" sz="2000" b="1" i="0" u="none" strike="noStrike" kern="0" cap="none" spc="0" normalizeH="0" baseline="0" noProof="0">
                <a:ln>
                  <a:noFill/>
                </a:ln>
                <a:solidFill>
                  <a:srgbClr val="F05F38"/>
                </a:solidFill>
                <a:effectLst/>
                <a:uLnTx/>
                <a:uFillTx/>
                <a:cs typeface="Calibri"/>
              </a:rPr>
              <a:t>Available</a:t>
            </a:r>
            <a:r>
              <a:rPr kumimoji="0" lang="en-US" sz="2000" b="1" i="0" u="none" strike="noStrike" kern="0" cap="none" spc="-70" normalizeH="0" baseline="0" noProof="0">
                <a:ln>
                  <a:noFill/>
                </a:ln>
                <a:solidFill>
                  <a:srgbClr val="F05F38"/>
                </a:solidFill>
                <a:effectLst/>
                <a:uLnTx/>
                <a:uFillTx/>
                <a:cs typeface="Calibri"/>
              </a:rPr>
              <a:t> </a:t>
            </a:r>
            <a:r>
              <a:rPr kumimoji="0" lang="en-US" sz="2000" b="1" i="0" u="none" strike="noStrike" kern="0" cap="none" spc="0" normalizeH="0" baseline="0" noProof="0">
                <a:ln>
                  <a:noFill/>
                </a:ln>
                <a:solidFill>
                  <a:srgbClr val="F05F38"/>
                </a:solidFill>
                <a:effectLst/>
                <a:uLnTx/>
                <a:uFillTx/>
                <a:cs typeface="Calibri"/>
              </a:rPr>
              <a:t>online</a:t>
            </a:r>
            <a:r>
              <a:rPr kumimoji="0" lang="en-US" sz="2000" b="1" i="0" u="none" strike="noStrike" kern="0" cap="none" spc="-95" normalizeH="0" baseline="0" noProof="0">
                <a:ln>
                  <a:noFill/>
                </a:ln>
                <a:solidFill>
                  <a:srgbClr val="F05F38"/>
                </a:solidFill>
                <a:effectLst/>
                <a:uLnTx/>
                <a:uFillTx/>
                <a:cs typeface="Calibri"/>
              </a:rPr>
              <a:t> </a:t>
            </a:r>
            <a:r>
              <a:rPr kumimoji="0" lang="en-US" sz="2000" b="1" i="0" u="none" strike="noStrike" kern="0" cap="none" spc="-20" normalizeH="0" baseline="0" noProof="0">
                <a:ln>
                  <a:noFill/>
                </a:ln>
                <a:solidFill>
                  <a:srgbClr val="F05F38"/>
                </a:solidFill>
                <a:effectLst/>
                <a:uLnTx/>
                <a:uFillTx/>
                <a:cs typeface="Calibri"/>
              </a:rPr>
              <a:t>only</a:t>
            </a:r>
          </a:p>
          <a:p>
            <a:pPr marL="469265" marR="0" lvl="1" defTabSz="914400" eaLnBrk="1" fontAlgn="auto" latinLnBrk="0" hangingPunct="1">
              <a:lnSpc>
                <a:spcPct val="100000"/>
              </a:lnSpc>
              <a:spcBef>
                <a:spcPts val="270"/>
              </a:spcBef>
              <a:spcAft>
                <a:spcPts val="0"/>
              </a:spcAft>
              <a:buClr>
                <a:srgbClr val="F05F38"/>
              </a:buClr>
              <a:buSzTx/>
              <a:tabLst>
                <a:tab pos="698500" algn="l"/>
              </a:tabLst>
              <a:defRPr/>
            </a:pPr>
            <a:endParaRPr kumimoji="0" lang="en-US" sz="2000" b="1" i="0" u="none" strike="noStrike" kern="0" cap="none" spc="-20" normalizeH="0" baseline="0" noProof="0">
              <a:ln>
                <a:noFill/>
              </a:ln>
              <a:solidFill>
                <a:srgbClr val="F05F38"/>
              </a:solidFill>
              <a:effectLst/>
              <a:uLnTx/>
              <a:uFillTx/>
              <a:cs typeface="Calibri"/>
            </a:endParaRPr>
          </a:p>
        </p:txBody>
      </p:sp>
      <p:pic>
        <p:nvPicPr>
          <p:cNvPr id="5" name="Picture 4" descr="A manual with text on it&#10;&#10;Description automatically generated">
            <a:extLst>
              <a:ext uri="{FF2B5EF4-FFF2-40B4-BE49-F238E27FC236}">
                <a16:creationId xmlns:a16="http://schemas.microsoft.com/office/drawing/2014/main" id="{12FC7E2D-9ABA-EF53-B618-FF9E5FED1153}"/>
              </a:ext>
            </a:extLst>
          </p:cNvPr>
          <p:cNvPicPr>
            <a:picLocks noChangeAspect="1"/>
          </p:cNvPicPr>
          <p:nvPr/>
        </p:nvPicPr>
        <p:blipFill>
          <a:blip r:embed="rId2"/>
          <a:stretch>
            <a:fillRect/>
          </a:stretch>
        </p:blipFill>
        <p:spPr>
          <a:xfrm>
            <a:off x="213225" y="1812713"/>
            <a:ext cx="5330430" cy="3750940"/>
          </a:xfrm>
          <a:prstGeom prst="rect">
            <a:avLst/>
          </a:prstGeom>
          <a:ln w="19050">
            <a:solidFill>
              <a:schemeClr val="tx1"/>
            </a:solidFill>
          </a:ln>
        </p:spPr>
      </p:pic>
      <p:sp>
        <p:nvSpPr>
          <p:cNvPr id="7" name="TextBox 6">
            <a:extLst>
              <a:ext uri="{FF2B5EF4-FFF2-40B4-BE49-F238E27FC236}">
                <a16:creationId xmlns:a16="http://schemas.microsoft.com/office/drawing/2014/main" id="{5AC4191C-169C-297F-9A30-E49AEA43A5E6}"/>
              </a:ext>
            </a:extLst>
          </p:cNvPr>
          <p:cNvSpPr txBox="1"/>
          <p:nvPr/>
        </p:nvSpPr>
        <p:spPr>
          <a:xfrm>
            <a:off x="213225" y="883612"/>
            <a:ext cx="11578090" cy="707886"/>
          </a:xfrm>
          <a:prstGeom prst="rect">
            <a:avLst/>
          </a:prstGeom>
          <a:noFill/>
        </p:spPr>
        <p:txBody>
          <a:bodyPr wrap="square" lIns="91440" tIns="45720" rIns="91440" bIns="45720" anchor="t">
            <a:spAutoFit/>
          </a:bodyPr>
          <a:lstStyle/>
          <a:p>
            <a:pPr marL="12700" marR="0" lvl="0" indent="0" defTabSz="914400" eaLnBrk="1" fontAlgn="auto" latinLnBrk="0" hangingPunct="1">
              <a:lnSpc>
                <a:spcPct val="100000"/>
              </a:lnSpc>
              <a:spcBef>
                <a:spcPts val="960"/>
              </a:spcBef>
              <a:spcAft>
                <a:spcPts val="0"/>
              </a:spcAft>
              <a:buClrTx/>
              <a:buSzTx/>
              <a:buFontTx/>
              <a:buNone/>
              <a:tabLst/>
              <a:defRPr/>
            </a:pPr>
            <a:r>
              <a:rPr kumimoji="0" lang="en-US" sz="2000" b="0" i="0" u="none" strike="noStrike" kern="0" cap="none" spc="0" normalizeH="0" baseline="0" noProof="0">
                <a:ln>
                  <a:noFill/>
                </a:ln>
                <a:solidFill>
                  <a:srgbClr val="0D6CB8"/>
                </a:solidFill>
                <a:effectLst/>
                <a:uLnTx/>
                <a:uFillTx/>
                <a:cs typeface="Calibri"/>
              </a:rPr>
              <a:t>These</a:t>
            </a:r>
            <a:r>
              <a:rPr kumimoji="0" lang="en-US" sz="2000" b="0" i="0" u="none" strike="noStrike" kern="0" cap="none" spc="-4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are</a:t>
            </a:r>
            <a:r>
              <a:rPr kumimoji="0" lang="en-US" sz="2000" b="0" i="0" u="none" strike="noStrike" kern="0" cap="none" spc="-80" normalizeH="0" baseline="0" noProof="0">
                <a:ln>
                  <a:noFill/>
                </a:ln>
                <a:solidFill>
                  <a:srgbClr val="0D6CB8"/>
                </a:solidFill>
                <a:effectLst/>
                <a:uLnTx/>
                <a:uFillTx/>
                <a:cs typeface="Calibri"/>
              </a:rPr>
              <a:t> </a:t>
            </a:r>
            <a:r>
              <a:rPr kumimoji="0" lang="en-US" sz="2000" b="1" i="0" u="none" strike="noStrike" kern="0" cap="none" spc="0" normalizeH="0" baseline="0" noProof="0">
                <a:ln>
                  <a:noFill/>
                </a:ln>
                <a:solidFill>
                  <a:srgbClr val="0D6CB8"/>
                </a:solidFill>
                <a:effectLst/>
                <a:uLnTx/>
                <a:uFillTx/>
                <a:cs typeface="Calibri"/>
              </a:rPr>
              <a:t>supplements</a:t>
            </a:r>
            <a:r>
              <a:rPr kumimoji="0" lang="en-US" sz="2000" b="0" i="0" u="none" strike="noStrike" kern="0" cap="none" spc="10"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to</a:t>
            </a:r>
            <a:r>
              <a:rPr kumimoji="0" lang="en-US" sz="2000" b="0" i="0" u="none" strike="noStrike" kern="0" cap="none" spc="-65" normalizeH="0" baseline="0" noProof="0">
                <a:ln>
                  <a:noFill/>
                </a:ln>
                <a:solidFill>
                  <a:srgbClr val="0D6CB8"/>
                </a:solidFill>
                <a:effectLst/>
                <a:uLnTx/>
                <a:uFillTx/>
                <a:cs typeface="Calibri"/>
              </a:rPr>
              <a:t> </a:t>
            </a:r>
            <a:r>
              <a:rPr kumimoji="0" lang="en-US" sz="2000" b="0" i="0" u="none" strike="noStrike" kern="0" cap="none" spc="0" normalizeH="0" baseline="0" noProof="0">
                <a:ln>
                  <a:noFill/>
                </a:ln>
                <a:solidFill>
                  <a:srgbClr val="0D6CB8"/>
                </a:solidFill>
                <a:effectLst/>
                <a:uLnTx/>
                <a:uFillTx/>
                <a:cs typeface="Calibri"/>
              </a:rPr>
              <a:t>test</a:t>
            </a:r>
            <a:r>
              <a:rPr kumimoji="0" lang="en-US" sz="2000" b="0" i="0" u="none" strike="noStrike" kern="0" cap="none" spc="-30"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administrator</a:t>
            </a:r>
            <a:r>
              <a:rPr kumimoji="0" lang="en-US" sz="2000" b="0" i="0" u="none" strike="noStrike" kern="0" cap="none" spc="-65" normalizeH="0" baseline="0" noProof="0">
                <a:ln>
                  <a:noFill/>
                </a:ln>
                <a:solidFill>
                  <a:srgbClr val="0D6CB8"/>
                </a:solidFill>
                <a:effectLst/>
                <a:uLnTx/>
                <a:uFillTx/>
                <a:cs typeface="Calibri"/>
              </a:rPr>
              <a:t> </a:t>
            </a:r>
            <a:r>
              <a:rPr kumimoji="0" lang="en-US" sz="2000" b="0" i="0" u="none" strike="noStrike" kern="0" cap="none" spc="-10" normalizeH="0" baseline="0" noProof="0">
                <a:ln>
                  <a:noFill/>
                </a:ln>
                <a:solidFill>
                  <a:srgbClr val="0D6CB8"/>
                </a:solidFill>
                <a:effectLst/>
                <a:uLnTx/>
                <a:uFillTx/>
                <a:cs typeface="Calibri"/>
              </a:rPr>
              <a:t>manuals. These can be found on the TEA </a:t>
            </a:r>
            <a:r>
              <a:rPr kumimoji="0" lang="en-US" sz="2000" b="0" i="1" u="none" strike="noStrike" kern="0" cap="none" spc="-10" normalizeH="0" baseline="0" noProof="0">
                <a:ln>
                  <a:noFill/>
                </a:ln>
                <a:solidFill>
                  <a:srgbClr val="0000FF"/>
                </a:solidFill>
                <a:effectLst/>
                <a:uLnTx/>
                <a:uFillTx/>
                <a:cs typeface="Calibri"/>
                <a:hlinkClick r:id="rId3">
                  <a:extLst>
                    <a:ext uri="{A12FA001-AC4F-418D-AE19-62706E023703}">
                      <ahyp:hlinkClr xmlns:ahyp="http://schemas.microsoft.com/office/drawing/2018/hyperlinkcolor" val="tx"/>
                    </a:ext>
                  </a:extLst>
                </a:hlinkClick>
              </a:rPr>
              <a:t>Test Administration Manuals</a:t>
            </a:r>
            <a:r>
              <a:rPr kumimoji="0" lang="en-US" sz="2000" b="0" i="0" u="none" strike="noStrike" kern="0" cap="none" spc="-10" normalizeH="0" baseline="0" noProof="0">
                <a:ln>
                  <a:noFill/>
                </a:ln>
                <a:solidFill>
                  <a:srgbClr val="0D6CB8"/>
                </a:solidFill>
                <a:effectLst/>
                <a:uLnTx/>
                <a:uFillTx/>
                <a:cs typeface="Calibri"/>
                <a:hlinkClick r:id="rId3">
                  <a:extLst>
                    <a:ext uri="{A12FA001-AC4F-418D-AE19-62706E023703}">
                      <ahyp:hlinkClr xmlns:ahyp="http://schemas.microsoft.com/office/drawing/2018/hyperlinkcolor" val="tx"/>
                    </a:ext>
                  </a:extLst>
                </a:hlinkClick>
              </a:rPr>
              <a:t> page</a:t>
            </a:r>
            <a:r>
              <a:rPr kumimoji="0" lang="en-US" sz="2000" b="0" i="0" u="none" strike="noStrike" kern="0" cap="none" spc="-10" normalizeH="0" baseline="0" noProof="0">
                <a:ln>
                  <a:noFill/>
                </a:ln>
                <a:solidFill>
                  <a:srgbClr val="0D6CB8"/>
                </a:solidFill>
                <a:effectLst/>
                <a:uLnTx/>
                <a:uFillTx/>
                <a:cs typeface="Calibri"/>
              </a:rPr>
              <a:t>.</a:t>
            </a:r>
          </a:p>
        </p:txBody>
      </p:sp>
      <p:sp>
        <p:nvSpPr>
          <p:cNvPr id="8" name="Isosceles Triangle 7">
            <a:extLst>
              <a:ext uri="{FF2B5EF4-FFF2-40B4-BE49-F238E27FC236}">
                <a16:creationId xmlns:a16="http://schemas.microsoft.com/office/drawing/2014/main" id="{6748B356-9756-32DA-9A1A-B94E5BE0DED8}"/>
              </a:ext>
            </a:extLst>
          </p:cNvPr>
          <p:cNvSpPr/>
          <p:nvPr/>
        </p:nvSpPr>
        <p:spPr>
          <a:xfrm rot="16200000">
            <a:off x="4726350" y="3132138"/>
            <a:ext cx="2137794" cy="14611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14325"/>
            <a:ext cx="11469786" cy="574040"/>
          </a:xfrm>
          <a:prstGeom prst="rect">
            <a:avLst/>
          </a:prstGeom>
        </p:spPr>
        <p:txBody>
          <a:bodyPr vert="horz" wrap="square" lIns="0" tIns="12700" rIns="0" bIns="0" rtlCol="0">
            <a:spAutoFit/>
          </a:bodyPr>
          <a:lstStyle/>
          <a:p>
            <a:pPr marL="442595">
              <a:lnSpc>
                <a:spcPct val="100000"/>
              </a:lnSpc>
              <a:spcBef>
                <a:spcPts val="100"/>
              </a:spcBef>
            </a:pPr>
            <a:r>
              <a:rPr lang="en-US" spc="-10">
                <a:latin typeface="Calibri (Headings)"/>
              </a:rPr>
              <a:t>Agenda</a:t>
            </a:r>
          </a:p>
        </p:txBody>
      </p:sp>
      <p:sp>
        <p:nvSpPr>
          <p:cNvPr id="3" name="object 3"/>
          <p:cNvSpPr txBox="1"/>
          <p:nvPr/>
        </p:nvSpPr>
        <p:spPr>
          <a:xfrm>
            <a:off x="791118" y="1446121"/>
            <a:ext cx="8033393" cy="3929281"/>
          </a:xfrm>
          <a:prstGeom prst="rect">
            <a:avLst/>
          </a:prstGeom>
        </p:spPr>
        <p:txBody>
          <a:bodyPr vert="horz" wrap="square" lIns="0" tIns="12700" rIns="0" bIns="0" rtlCol="0">
            <a:spAutoFit/>
          </a:bodyPr>
          <a:lstStyle/>
          <a:p>
            <a:pPr marL="241300" marR="0" lvl="0" indent="-228600" defTabSz="914400" eaLnBrk="1" fontAlgn="auto" latinLnBrk="0" hangingPunct="1">
              <a:lnSpc>
                <a:spcPct val="100000"/>
              </a:lnSpc>
              <a:spcBef>
                <a:spcPts val="100"/>
              </a:spcBef>
              <a:spcAft>
                <a:spcPts val="0"/>
              </a:spcAft>
              <a:buClr>
                <a:srgbClr val="F05F38"/>
              </a:buClr>
              <a:buSzTx/>
              <a:buFont typeface="Wingdings"/>
              <a:buChar char=""/>
              <a:tabLst>
                <a:tab pos="241300" algn="l"/>
              </a:tabLst>
              <a:defRPr/>
            </a:pPr>
            <a:r>
              <a:rPr lang="en-US" sz="3600" kern="0">
                <a:solidFill>
                  <a:srgbClr val="0D6CB8"/>
                </a:solidFill>
                <a:latin typeface="Calibri"/>
                <a:cs typeface="Calibri"/>
              </a:rPr>
              <a:t>STAAR Program Reminders and Updates</a:t>
            </a:r>
            <a:endParaRPr kumimoji="0" lang="en-US" sz="3600" b="0" i="0" u="none" strike="noStrike" kern="0" cap="none" spc="0" normalizeH="0" baseline="0" noProof="0">
              <a:ln>
                <a:noFill/>
              </a:ln>
              <a:solidFill>
                <a:srgbClr val="0D6CB8"/>
              </a:solidFill>
              <a:effectLst/>
              <a:uLnTx/>
              <a:uFillTx/>
              <a:latin typeface="Calibri"/>
              <a:cs typeface="Calibri"/>
            </a:endParaRPr>
          </a:p>
          <a:p>
            <a:pPr marL="698500" lvl="1" indent="-228600">
              <a:spcBef>
                <a:spcPts val="100"/>
              </a:spcBef>
              <a:buClr>
                <a:srgbClr val="F05F38"/>
              </a:buClr>
              <a:buFont typeface="Wingdings"/>
              <a:buChar char=""/>
              <a:tabLst>
                <a:tab pos="241300" algn="l"/>
              </a:tabLst>
              <a:defRPr/>
            </a:pPr>
            <a:r>
              <a:rPr kumimoji="0" sz="3600" b="0" i="0" u="none" strike="noStrike" kern="0" cap="none" spc="0" normalizeH="0" baseline="0" noProof="0">
                <a:ln>
                  <a:noFill/>
                </a:ln>
                <a:solidFill>
                  <a:srgbClr val="0D6CB8"/>
                </a:solidFill>
                <a:effectLst/>
                <a:uLnTx/>
                <a:uFillTx/>
                <a:latin typeface="Calibri"/>
                <a:cs typeface="Calibri"/>
              </a:rPr>
              <a:t>General</a:t>
            </a:r>
            <a:r>
              <a:rPr kumimoji="0" sz="3600" b="0" i="0" u="none" strike="noStrike" kern="0" cap="none" spc="-105" normalizeH="0" baseline="0" noProof="0">
                <a:ln>
                  <a:noFill/>
                </a:ln>
                <a:solidFill>
                  <a:srgbClr val="0D6CB8"/>
                </a:solidFill>
                <a:effectLst/>
                <a:uLnTx/>
                <a:uFillTx/>
                <a:latin typeface="Calibri"/>
                <a:cs typeface="Calibri"/>
              </a:rPr>
              <a:t> </a:t>
            </a:r>
            <a:r>
              <a:rPr kumimoji="0" sz="3600" b="0" i="0" u="none" strike="noStrike" kern="0" cap="none" spc="-35" normalizeH="0" baseline="0" noProof="0">
                <a:ln>
                  <a:noFill/>
                </a:ln>
                <a:solidFill>
                  <a:srgbClr val="0D6CB8"/>
                </a:solidFill>
                <a:effectLst/>
                <a:uLnTx/>
                <a:uFillTx/>
                <a:latin typeface="Calibri"/>
                <a:cs typeface="Calibri"/>
              </a:rPr>
              <a:t>Testing</a:t>
            </a:r>
            <a:endParaRPr kumimoji="0" lang="en-US" sz="3600" b="0" i="0" u="none" strike="noStrike" kern="0" cap="none" spc="-10" normalizeH="0" baseline="0" noProof="0">
              <a:ln>
                <a:noFill/>
              </a:ln>
              <a:solidFill>
                <a:srgbClr val="0D6CB8"/>
              </a:solidFill>
              <a:effectLst/>
              <a:uLnTx/>
              <a:uFillTx/>
              <a:latin typeface="Calibri"/>
              <a:cs typeface="Calibri"/>
            </a:endParaRPr>
          </a:p>
          <a:p>
            <a:pPr marL="698500" lvl="1" indent="-228600">
              <a:spcBef>
                <a:spcPts val="100"/>
              </a:spcBef>
              <a:buClr>
                <a:srgbClr val="F05F38"/>
              </a:buClr>
              <a:buFont typeface="Wingdings"/>
              <a:buChar char=""/>
              <a:tabLst>
                <a:tab pos="241300" algn="l"/>
              </a:tabLst>
              <a:defRPr/>
            </a:pPr>
            <a:r>
              <a:rPr kumimoji="0" lang="en-US" sz="3600" b="0" i="0" u="none" strike="noStrike" kern="0" cap="none" spc="-10" normalizeH="0" baseline="0" noProof="0">
                <a:ln>
                  <a:noFill/>
                </a:ln>
                <a:solidFill>
                  <a:srgbClr val="0D6CB8"/>
                </a:solidFill>
                <a:effectLst/>
                <a:uLnTx/>
                <a:uFillTx/>
                <a:latin typeface="Calibri"/>
                <a:cs typeface="Calibri"/>
              </a:rPr>
              <a:t>Accommodations</a:t>
            </a:r>
          </a:p>
          <a:p>
            <a:pPr marL="698500" lvl="1" indent="-228600">
              <a:spcBef>
                <a:spcPts val="100"/>
              </a:spcBef>
              <a:buClr>
                <a:srgbClr val="F05F38"/>
              </a:buClr>
              <a:buFont typeface="Wingdings"/>
              <a:buChar char=""/>
              <a:tabLst>
                <a:tab pos="241300" algn="l"/>
              </a:tabLst>
              <a:defRPr/>
            </a:pPr>
            <a:endParaRPr kumimoji="0" lang="en-US" sz="3600" b="0" i="0" u="none" strike="noStrike" kern="0" cap="none" spc="-10" normalizeH="0" baseline="0" noProof="0">
              <a:ln>
                <a:noFill/>
              </a:ln>
              <a:solidFill>
                <a:srgbClr val="0D6CB8"/>
              </a:solidFill>
              <a:effectLst/>
              <a:uLnTx/>
              <a:uFillTx/>
              <a:latin typeface="Calibri"/>
              <a:cs typeface="Calibri"/>
            </a:endParaRPr>
          </a:p>
          <a:p>
            <a:pPr marL="241300" marR="0" lvl="0" indent="-228600" defTabSz="914400" eaLnBrk="1" fontAlgn="auto" latinLnBrk="0" hangingPunct="1">
              <a:lnSpc>
                <a:spcPct val="100000"/>
              </a:lnSpc>
              <a:spcBef>
                <a:spcPts val="0"/>
              </a:spcBef>
              <a:spcAft>
                <a:spcPts val="0"/>
              </a:spcAft>
              <a:buClr>
                <a:srgbClr val="F05F38"/>
              </a:buClr>
              <a:buSzTx/>
              <a:buFont typeface="Wingdings"/>
              <a:buChar char=""/>
              <a:tabLst>
                <a:tab pos="241300" algn="l"/>
              </a:tabLst>
              <a:defRPr/>
            </a:pPr>
            <a:r>
              <a:rPr lang="en-US" sz="3600" kern="0" spc="-10">
                <a:solidFill>
                  <a:srgbClr val="0D6CB8"/>
                </a:solidFill>
                <a:latin typeface="Calibri"/>
                <a:cs typeface="Calibri"/>
              </a:rPr>
              <a:t>FAQ</a:t>
            </a:r>
          </a:p>
          <a:p>
            <a:pPr marL="241300" marR="0" lvl="0" indent="-228600" defTabSz="914400" eaLnBrk="1" fontAlgn="auto" latinLnBrk="0" hangingPunct="1">
              <a:lnSpc>
                <a:spcPct val="100000"/>
              </a:lnSpc>
              <a:spcBef>
                <a:spcPts val="0"/>
              </a:spcBef>
              <a:spcAft>
                <a:spcPts val="0"/>
              </a:spcAft>
              <a:buClr>
                <a:srgbClr val="F05F38"/>
              </a:buClr>
              <a:buSzTx/>
              <a:buFont typeface="Wingdings"/>
              <a:buChar char=""/>
              <a:tabLst>
                <a:tab pos="241300" algn="l"/>
              </a:tabLst>
              <a:defRPr/>
            </a:pPr>
            <a:endParaRPr lang="en-US" sz="3600" kern="0" spc="-10">
              <a:solidFill>
                <a:srgbClr val="0D6CB8"/>
              </a:solidFill>
              <a:latin typeface="Calibri"/>
              <a:cs typeface="Calibri"/>
            </a:endParaRPr>
          </a:p>
          <a:p>
            <a:pPr marL="241300" marR="0" lvl="0" indent="-228600" defTabSz="914400" eaLnBrk="1" fontAlgn="auto" latinLnBrk="0" hangingPunct="1">
              <a:lnSpc>
                <a:spcPct val="100000"/>
              </a:lnSpc>
              <a:spcBef>
                <a:spcPts val="0"/>
              </a:spcBef>
              <a:spcAft>
                <a:spcPts val="0"/>
              </a:spcAft>
              <a:buClr>
                <a:srgbClr val="F05F38"/>
              </a:buClr>
              <a:buSzTx/>
              <a:buFont typeface="Wingdings"/>
              <a:buChar char=""/>
              <a:tabLst>
                <a:tab pos="241300" algn="l"/>
              </a:tabLst>
              <a:defRPr/>
            </a:pPr>
            <a:r>
              <a:rPr kumimoji="0" lang="en-US" sz="3600" b="0" i="0" u="none" strike="noStrike" kern="0" cap="none" spc="-10" normalizeH="0" baseline="0" noProof="0">
                <a:ln>
                  <a:noFill/>
                </a:ln>
                <a:solidFill>
                  <a:srgbClr val="0D6CB8"/>
                </a:solidFill>
                <a:effectLst/>
                <a:uLnTx/>
                <a:uFillTx/>
                <a:latin typeface="Calibri"/>
                <a:cs typeface="Calibri"/>
              </a:rPr>
              <a:t>Roll Call and Questions from ESCs</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11772265" y="6594848"/>
            <a:ext cx="10287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7E7E7E"/>
                </a:solidFill>
                <a:effectLst/>
                <a:uLnTx/>
                <a:uFillTx/>
                <a:latin typeface="Calibri"/>
                <a:cs typeface="Calibri"/>
              </a:rPr>
              <a:t>2</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42595">
              <a:lnSpc>
                <a:spcPct val="100000"/>
              </a:lnSpc>
              <a:spcBef>
                <a:spcPts val="100"/>
              </a:spcBef>
            </a:pPr>
            <a:r>
              <a:rPr lang="en-US">
                <a:latin typeface="Calibri (Headings)"/>
              </a:rPr>
              <a:t>Secure</a:t>
            </a:r>
            <a:r>
              <a:rPr lang="en-US" spc="-125">
                <a:latin typeface="Calibri (Headings)"/>
              </a:rPr>
              <a:t> </a:t>
            </a:r>
            <a:r>
              <a:rPr lang="en-US" spc="-55">
                <a:latin typeface="Calibri (Headings)"/>
              </a:rPr>
              <a:t>Test</a:t>
            </a:r>
            <a:r>
              <a:rPr lang="en-US" spc="-95">
                <a:latin typeface="Calibri (Headings)"/>
              </a:rPr>
              <a:t> </a:t>
            </a:r>
            <a:r>
              <a:rPr lang="en-US" spc="-10">
                <a:latin typeface="Calibri (Headings)"/>
              </a:rPr>
              <a:t>Instructions</a:t>
            </a:r>
          </a:p>
        </p:txBody>
      </p:sp>
      <p:sp>
        <p:nvSpPr>
          <p:cNvPr id="4" name="object 4">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20</a:t>
            </a:fld>
            <a:endParaRPr kumimoji="0" sz="1200" b="0" i="0" u="none" strike="noStrike" kern="0" cap="none" spc="-25" normalizeH="0" baseline="0" noProof="0">
              <a:ln>
                <a:noFill/>
              </a:ln>
              <a:solidFill>
                <a:srgbClr val="7E7E7E"/>
              </a:solidFill>
              <a:effectLst/>
              <a:uLnTx/>
              <a:uFillTx/>
              <a:latin typeface="Calibri"/>
              <a:cs typeface="Calibri"/>
            </a:endParaRPr>
          </a:p>
        </p:txBody>
      </p:sp>
      <p:sp>
        <p:nvSpPr>
          <p:cNvPr id="3" name="object 3"/>
          <p:cNvSpPr txBox="1"/>
          <p:nvPr/>
        </p:nvSpPr>
        <p:spPr>
          <a:xfrm>
            <a:off x="726897" y="1435241"/>
            <a:ext cx="10562681" cy="3568285"/>
          </a:xfrm>
          <a:prstGeom prst="rect">
            <a:avLst/>
          </a:prstGeom>
        </p:spPr>
        <p:txBody>
          <a:bodyPr vert="horz" wrap="square" lIns="0" tIns="53975" rIns="0" bIns="0" rtlCol="0">
            <a:spAutoFit/>
          </a:bodyPr>
          <a:lstStyle/>
          <a:p>
            <a:pPr marL="241300" marR="0" lvl="0" indent="-228600" defTabSz="914400" eaLnBrk="1" fontAlgn="auto" latinLnBrk="0" hangingPunct="1">
              <a:lnSpc>
                <a:spcPct val="100000"/>
              </a:lnSpc>
              <a:spcBef>
                <a:spcPts val="425"/>
              </a:spcBef>
              <a:spcAft>
                <a:spcPts val="0"/>
              </a:spcAft>
              <a:buClr>
                <a:srgbClr val="F05F38"/>
              </a:buClr>
              <a:buSzTx/>
              <a:buFont typeface="Wingdings"/>
              <a:buChar char=""/>
              <a:tabLst>
                <a:tab pos="241300" algn="l"/>
              </a:tabLst>
              <a:defRPr/>
            </a:pPr>
            <a:r>
              <a:rPr kumimoji="0" lang="en-US" sz="3000" b="0" i="0" u="none" strike="noStrike" kern="0" cap="none" spc="-20" normalizeH="0" baseline="0" noProof="0">
                <a:ln>
                  <a:noFill/>
                </a:ln>
                <a:solidFill>
                  <a:srgbClr val="0D6CB8"/>
                </a:solidFill>
                <a:effectLst/>
                <a:uLnTx/>
                <a:uFillTx/>
                <a:cs typeface="Calibri"/>
              </a:rPr>
              <a:t>STAAR</a:t>
            </a:r>
            <a:r>
              <a:rPr kumimoji="0" lang="en-US" sz="3000" b="0" i="0" u="none" strike="noStrike" kern="0" cap="none" spc="-8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Paper</a:t>
            </a:r>
            <a:r>
              <a:rPr kumimoji="0" lang="en-US" sz="3000" b="0" i="0" u="none" strike="noStrike" kern="0" cap="none" spc="-9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with</a:t>
            </a:r>
            <a:r>
              <a:rPr kumimoji="0" lang="en-US" sz="3000" b="0" i="0" u="none" strike="noStrike" kern="0" cap="none" spc="-7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Embedded</a:t>
            </a:r>
            <a:r>
              <a:rPr kumimoji="0" lang="en-US" sz="3000" b="0" i="0" u="none" strike="noStrike" kern="0" cap="none" spc="2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Supports</a:t>
            </a:r>
            <a:r>
              <a:rPr kumimoji="0" lang="en-US" sz="3000" b="0" i="0" u="none" strike="noStrike" kern="0" cap="none" spc="-55"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Secure</a:t>
            </a:r>
            <a:r>
              <a:rPr kumimoji="0" lang="en-US" sz="3000" b="0" i="0" u="none" strike="noStrike" kern="0" cap="none" spc="-10" normalizeH="0" baseline="0" noProof="0">
                <a:ln>
                  <a:noFill/>
                </a:ln>
                <a:solidFill>
                  <a:srgbClr val="0D6CB8"/>
                </a:solidFill>
                <a:effectLst/>
                <a:uLnTx/>
                <a:uFillTx/>
                <a:cs typeface="Calibri"/>
              </a:rPr>
              <a:t> </a:t>
            </a:r>
            <a:r>
              <a:rPr kumimoji="0" lang="en-US" sz="3000" b="0" i="0" u="none" strike="noStrike" kern="0" cap="none" spc="-45" normalizeH="0" baseline="0" noProof="0">
                <a:ln>
                  <a:noFill/>
                </a:ln>
                <a:solidFill>
                  <a:srgbClr val="0D6CB8"/>
                </a:solidFill>
                <a:effectLst/>
                <a:uLnTx/>
                <a:uFillTx/>
                <a:cs typeface="Calibri"/>
              </a:rPr>
              <a:t>Test</a:t>
            </a:r>
            <a:r>
              <a:rPr kumimoji="0" lang="en-US" sz="3000" b="0" i="0" u="none" strike="noStrike" kern="0" cap="none" spc="-65" normalizeH="0" baseline="0" noProof="0">
                <a:ln>
                  <a:noFill/>
                </a:ln>
                <a:solidFill>
                  <a:srgbClr val="0D6CB8"/>
                </a:solidFill>
                <a:effectLst/>
                <a:uLnTx/>
                <a:uFillTx/>
                <a:cs typeface="Calibri"/>
              </a:rPr>
              <a:t> </a:t>
            </a:r>
            <a:r>
              <a:rPr kumimoji="0" lang="en-US" sz="3000" b="0" i="0" u="none" strike="noStrike" kern="0" cap="none" spc="-10" normalizeH="0" baseline="0" noProof="0">
                <a:ln>
                  <a:noFill/>
                </a:ln>
                <a:solidFill>
                  <a:srgbClr val="0D6CB8"/>
                </a:solidFill>
                <a:effectLst/>
                <a:uLnTx/>
                <a:uFillTx/>
                <a:cs typeface="Calibri"/>
              </a:rPr>
              <a:t>Instructions</a:t>
            </a:r>
            <a:endParaRPr kumimoji="0" lang="en-US" sz="3000" b="0" i="0" u="none" strike="noStrike" kern="0" cap="none" spc="0" normalizeH="0" baseline="0" noProof="0">
              <a:ln>
                <a:noFill/>
              </a:ln>
              <a:solidFill>
                <a:sysClr val="windowText" lastClr="000000"/>
              </a:solidFill>
              <a:effectLst/>
              <a:uLnTx/>
              <a:uFillTx/>
              <a:cs typeface="Calibri"/>
            </a:endParaRPr>
          </a:p>
          <a:p>
            <a:pPr marL="698500" marR="0" lvl="1" indent="-228600" defTabSz="914400" eaLnBrk="1" fontAlgn="auto" latinLnBrk="0" hangingPunct="1">
              <a:lnSpc>
                <a:spcPct val="100000"/>
              </a:lnSpc>
              <a:spcBef>
                <a:spcPts val="265"/>
              </a:spcBef>
              <a:spcAft>
                <a:spcPts val="0"/>
              </a:spcAft>
              <a:buClr>
                <a:srgbClr val="F05F38"/>
              </a:buClr>
              <a:buSzTx/>
              <a:buFont typeface="Wingdings"/>
              <a:buChar char=""/>
              <a:tabLst>
                <a:tab pos="698500" algn="l"/>
              </a:tabLst>
              <a:defRPr/>
            </a:pPr>
            <a:r>
              <a:rPr kumimoji="0" lang="en-US" sz="3000" b="0" i="0" u="none" strike="noStrike" kern="0" cap="none" spc="0" normalizeH="0" baseline="0" noProof="0">
                <a:ln>
                  <a:noFill/>
                </a:ln>
                <a:solidFill>
                  <a:srgbClr val="0D6CB8"/>
                </a:solidFill>
                <a:effectLst/>
                <a:uLnTx/>
                <a:uFillTx/>
                <a:cs typeface="Calibri"/>
              </a:rPr>
              <a:t>One</a:t>
            </a:r>
            <a:r>
              <a:rPr kumimoji="0" lang="en-US" sz="3000" b="0" i="0" u="none" strike="noStrike" kern="0" cap="none" spc="3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per</a:t>
            </a:r>
            <a:r>
              <a:rPr kumimoji="0" lang="en-US" sz="3000" b="0" i="0" u="none" strike="noStrike" kern="0" cap="none" spc="-15" normalizeH="0" baseline="0" noProof="0">
                <a:ln>
                  <a:noFill/>
                </a:ln>
                <a:solidFill>
                  <a:srgbClr val="0D6CB8"/>
                </a:solidFill>
                <a:effectLst/>
                <a:uLnTx/>
                <a:uFillTx/>
                <a:cs typeface="Calibri"/>
              </a:rPr>
              <a:t> </a:t>
            </a:r>
            <a:r>
              <a:rPr kumimoji="0" lang="en-US" sz="3000" b="0" i="0" u="none" strike="noStrike" kern="0" cap="none" spc="-20" normalizeH="0" baseline="0" noProof="0">
                <a:ln>
                  <a:noFill/>
                </a:ln>
                <a:solidFill>
                  <a:srgbClr val="0D6CB8"/>
                </a:solidFill>
                <a:effectLst/>
                <a:uLnTx/>
                <a:uFillTx/>
                <a:cs typeface="Calibri"/>
              </a:rPr>
              <a:t>test</a:t>
            </a:r>
            <a:endParaRPr kumimoji="0" lang="en-US" sz="3000" b="0" i="0" u="none" strike="noStrike" kern="0" cap="none" spc="0" normalizeH="0" baseline="0" noProof="0">
              <a:ln>
                <a:noFill/>
              </a:ln>
              <a:solidFill>
                <a:sysClr val="windowText" lastClr="000000"/>
              </a:solidFill>
              <a:effectLst/>
              <a:uLnTx/>
              <a:uFillTx/>
              <a:cs typeface="Calibri"/>
            </a:endParaRPr>
          </a:p>
          <a:p>
            <a:pPr marL="698500" marR="0" lvl="1" indent="-228600" defTabSz="914400" eaLnBrk="1" fontAlgn="auto" latinLnBrk="0" hangingPunct="1">
              <a:lnSpc>
                <a:spcPct val="100000"/>
              </a:lnSpc>
              <a:spcBef>
                <a:spcPts val="305"/>
              </a:spcBef>
              <a:spcAft>
                <a:spcPts val="0"/>
              </a:spcAft>
              <a:buClr>
                <a:srgbClr val="F05F38"/>
              </a:buClr>
              <a:buSzTx/>
              <a:buFont typeface="Wingdings"/>
              <a:buChar char=""/>
              <a:tabLst>
                <a:tab pos="698500" algn="l"/>
              </a:tabLst>
              <a:defRPr/>
            </a:pPr>
            <a:r>
              <a:rPr kumimoji="0" lang="en-US" sz="3000" b="1" i="0" u="none" strike="noStrike" kern="0" cap="none" spc="0" normalizeH="0" baseline="0" noProof="0">
                <a:ln>
                  <a:noFill/>
                </a:ln>
                <a:solidFill>
                  <a:srgbClr val="F05F38"/>
                </a:solidFill>
                <a:effectLst/>
                <a:uLnTx/>
                <a:uFillTx/>
                <a:cs typeface="Calibri"/>
              </a:rPr>
              <a:t>Printed</a:t>
            </a:r>
            <a:r>
              <a:rPr kumimoji="0" lang="en-US" sz="3000" b="1" i="0" u="none" strike="noStrike" kern="0" cap="none" spc="-25" normalizeH="0" baseline="0" noProof="0">
                <a:ln>
                  <a:noFill/>
                </a:ln>
                <a:solidFill>
                  <a:srgbClr val="F05F38"/>
                </a:solidFill>
                <a:effectLst/>
                <a:uLnTx/>
                <a:uFillTx/>
                <a:cs typeface="Calibri"/>
              </a:rPr>
              <a:t> </a:t>
            </a:r>
            <a:r>
              <a:rPr kumimoji="0" lang="en-US" sz="3000" b="1" i="0" u="none" strike="noStrike" kern="0" cap="none" spc="0" normalizeH="0" baseline="0" noProof="0">
                <a:ln>
                  <a:noFill/>
                </a:ln>
                <a:solidFill>
                  <a:srgbClr val="F05F38"/>
                </a:solidFill>
                <a:effectLst/>
                <a:uLnTx/>
                <a:uFillTx/>
                <a:cs typeface="Calibri"/>
              </a:rPr>
              <a:t>and</a:t>
            </a:r>
            <a:r>
              <a:rPr kumimoji="0" lang="en-US" sz="3000" b="1" i="0" u="none" strike="noStrike" kern="0" cap="none" spc="-25" normalizeH="0" baseline="0" noProof="0">
                <a:ln>
                  <a:noFill/>
                </a:ln>
                <a:solidFill>
                  <a:srgbClr val="F05F38"/>
                </a:solidFill>
                <a:effectLst/>
                <a:uLnTx/>
                <a:uFillTx/>
                <a:cs typeface="Calibri"/>
              </a:rPr>
              <a:t> </a:t>
            </a:r>
            <a:r>
              <a:rPr kumimoji="0" lang="en-US" sz="3000" b="1" i="0" u="none" strike="noStrike" kern="0" cap="none" spc="-10" normalizeH="0" baseline="0" noProof="0">
                <a:ln>
                  <a:noFill/>
                </a:ln>
                <a:solidFill>
                  <a:srgbClr val="F05F38"/>
                </a:solidFill>
                <a:effectLst/>
                <a:uLnTx/>
                <a:uFillTx/>
                <a:cs typeface="Calibri"/>
              </a:rPr>
              <a:t>shipped</a:t>
            </a:r>
          </a:p>
          <a:p>
            <a:pPr marL="469900" marR="0" lvl="1" defTabSz="914400" eaLnBrk="1" fontAlgn="auto" latinLnBrk="0" hangingPunct="1">
              <a:lnSpc>
                <a:spcPct val="100000"/>
              </a:lnSpc>
              <a:spcBef>
                <a:spcPts val="305"/>
              </a:spcBef>
              <a:spcAft>
                <a:spcPts val="0"/>
              </a:spcAft>
              <a:buClr>
                <a:srgbClr val="F05F38"/>
              </a:buClr>
              <a:buSzTx/>
              <a:tabLst>
                <a:tab pos="698500" algn="l"/>
              </a:tabLst>
              <a:defRPr/>
            </a:pPr>
            <a:endParaRPr kumimoji="0" lang="en-US" sz="3000" b="1" i="0" u="none" strike="noStrike" kern="0" cap="none" spc="0" normalizeH="0" baseline="0" noProof="0">
              <a:ln>
                <a:noFill/>
              </a:ln>
              <a:solidFill>
                <a:srgbClr val="F05F38"/>
              </a:solidFill>
              <a:effectLst/>
              <a:uLnTx/>
              <a:uFillTx/>
              <a:cs typeface="Calibri"/>
            </a:endParaRPr>
          </a:p>
          <a:p>
            <a:pPr marL="241300" marR="0" lvl="0" indent="-228600" defTabSz="914400" eaLnBrk="1" fontAlgn="auto" latinLnBrk="0" hangingPunct="1">
              <a:lnSpc>
                <a:spcPct val="100000"/>
              </a:lnSpc>
              <a:spcBef>
                <a:spcPts val="650"/>
              </a:spcBef>
              <a:spcAft>
                <a:spcPts val="0"/>
              </a:spcAft>
              <a:buClr>
                <a:srgbClr val="F05F38"/>
              </a:buClr>
              <a:buSzTx/>
              <a:buFont typeface="Wingdings"/>
              <a:buChar char=""/>
              <a:tabLst>
                <a:tab pos="241300" algn="l"/>
              </a:tabLst>
              <a:defRPr/>
            </a:pPr>
            <a:r>
              <a:rPr kumimoji="0" lang="en-US" sz="3000" b="0" i="0" u="none" strike="noStrike" kern="0" cap="none" spc="-20" normalizeH="0" baseline="0" noProof="0">
                <a:ln>
                  <a:noFill/>
                </a:ln>
                <a:solidFill>
                  <a:srgbClr val="0D6CB8"/>
                </a:solidFill>
                <a:effectLst/>
                <a:uLnTx/>
                <a:uFillTx/>
                <a:cs typeface="Calibri"/>
              </a:rPr>
              <a:t>STAAR</a:t>
            </a:r>
            <a:r>
              <a:rPr kumimoji="0" lang="en-US" sz="3000" b="0" i="0" u="none" strike="noStrike" kern="0" cap="none" spc="-9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Braille</a:t>
            </a:r>
            <a:r>
              <a:rPr kumimoji="0" lang="en-US" sz="3000" b="0" i="0" u="none" strike="noStrike" kern="0" cap="none" spc="-11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Secure</a:t>
            </a:r>
            <a:r>
              <a:rPr kumimoji="0" lang="en-US" sz="3000" b="0" i="0" u="none" strike="noStrike" kern="0" cap="none" spc="-25" normalizeH="0" baseline="0" noProof="0">
                <a:ln>
                  <a:noFill/>
                </a:ln>
                <a:solidFill>
                  <a:srgbClr val="0D6CB8"/>
                </a:solidFill>
                <a:effectLst/>
                <a:uLnTx/>
                <a:uFillTx/>
                <a:cs typeface="Calibri"/>
              </a:rPr>
              <a:t> </a:t>
            </a:r>
            <a:r>
              <a:rPr kumimoji="0" lang="en-US" sz="3000" b="0" i="0" u="none" strike="noStrike" kern="0" cap="none" spc="-45" normalizeH="0" baseline="0" noProof="0">
                <a:ln>
                  <a:noFill/>
                </a:ln>
                <a:solidFill>
                  <a:srgbClr val="0D6CB8"/>
                </a:solidFill>
                <a:effectLst/>
                <a:uLnTx/>
                <a:uFillTx/>
                <a:cs typeface="Calibri"/>
              </a:rPr>
              <a:t>Test</a:t>
            </a:r>
            <a:r>
              <a:rPr kumimoji="0" lang="en-US" sz="3000" b="0" i="0" u="none" strike="noStrike" kern="0" cap="none" spc="-75" normalizeH="0" baseline="0" noProof="0">
                <a:ln>
                  <a:noFill/>
                </a:ln>
                <a:solidFill>
                  <a:srgbClr val="0D6CB8"/>
                </a:solidFill>
                <a:effectLst/>
                <a:uLnTx/>
                <a:uFillTx/>
                <a:cs typeface="Calibri"/>
              </a:rPr>
              <a:t> </a:t>
            </a:r>
            <a:r>
              <a:rPr kumimoji="0" lang="en-US" sz="3000" b="0" i="0" u="none" strike="noStrike" kern="0" cap="none" spc="-10" normalizeH="0" baseline="0" noProof="0">
                <a:ln>
                  <a:noFill/>
                </a:ln>
                <a:solidFill>
                  <a:srgbClr val="0D6CB8"/>
                </a:solidFill>
                <a:effectLst/>
                <a:uLnTx/>
                <a:uFillTx/>
                <a:cs typeface="Calibri"/>
              </a:rPr>
              <a:t>Instructions</a:t>
            </a:r>
            <a:endParaRPr kumimoji="0" lang="en-US" sz="3000" b="0" i="0" u="none" strike="noStrike" kern="0" cap="none" spc="0" normalizeH="0" baseline="0" noProof="0">
              <a:ln>
                <a:noFill/>
              </a:ln>
              <a:solidFill>
                <a:sysClr val="windowText" lastClr="000000"/>
              </a:solidFill>
              <a:effectLst/>
              <a:uLnTx/>
              <a:uFillTx/>
              <a:cs typeface="Calibri"/>
            </a:endParaRPr>
          </a:p>
          <a:p>
            <a:pPr marL="698500" marR="0" lvl="1" indent="-228600" defTabSz="914400" eaLnBrk="1" fontAlgn="auto" latinLnBrk="0" hangingPunct="1">
              <a:lnSpc>
                <a:spcPct val="100000"/>
              </a:lnSpc>
              <a:spcBef>
                <a:spcPts val="254"/>
              </a:spcBef>
              <a:spcAft>
                <a:spcPts val="0"/>
              </a:spcAft>
              <a:buClr>
                <a:srgbClr val="F05F38"/>
              </a:buClr>
              <a:buSzTx/>
              <a:buFont typeface="Wingdings"/>
              <a:buChar char=""/>
              <a:tabLst>
                <a:tab pos="698500" algn="l"/>
              </a:tabLst>
              <a:defRPr/>
            </a:pPr>
            <a:r>
              <a:rPr kumimoji="0" lang="en-US" sz="3000" b="0" i="0" u="none" strike="noStrike" kern="0" cap="none" spc="0" normalizeH="0" baseline="0" noProof="0">
                <a:ln>
                  <a:noFill/>
                </a:ln>
                <a:solidFill>
                  <a:srgbClr val="0D6CB8"/>
                </a:solidFill>
                <a:effectLst/>
                <a:uLnTx/>
                <a:uFillTx/>
                <a:cs typeface="Calibri"/>
              </a:rPr>
              <a:t>One</a:t>
            </a:r>
            <a:r>
              <a:rPr kumimoji="0" lang="en-US" sz="3000" b="0" i="0" u="none" strike="noStrike" kern="0" cap="none" spc="30" normalizeH="0" baseline="0" noProof="0">
                <a:ln>
                  <a:noFill/>
                </a:ln>
                <a:solidFill>
                  <a:srgbClr val="0D6CB8"/>
                </a:solidFill>
                <a:effectLst/>
                <a:uLnTx/>
                <a:uFillTx/>
                <a:cs typeface="Calibri"/>
              </a:rPr>
              <a:t> </a:t>
            </a:r>
            <a:r>
              <a:rPr kumimoji="0" lang="en-US" sz="3000" b="0" i="0" u="none" strike="noStrike" kern="0" cap="none" spc="0" normalizeH="0" baseline="0" noProof="0">
                <a:ln>
                  <a:noFill/>
                </a:ln>
                <a:solidFill>
                  <a:srgbClr val="0D6CB8"/>
                </a:solidFill>
                <a:effectLst/>
                <a:uLnTx/>
                <a:uFillTx/>
                <a:cs typeface="Calibri"/>
              </a:rPr>
              <a:t>per</a:t>
            </a:r>
            <a:r>
              <a:rPr kumimoji="0" lang="en-US" sz="3000" b="0" i="0" u="none" strike="noStrike" kern="0" cap="none" spc="-15" normalizeH="0" baseline="0" noProof="0">
                <a:ln>
                  <a:noFill/>
                </a:ln>
                <a:solidFill>
                  <a:srgbClr val="0D6CB8"/>
                </a:solidFill>
                <a:effectLst/>
                <a:uLnTx/>
                <a:uFillTx/>
                <a:cs typeface="Calibri"/>
              </a:rPr>
              <a:t> </a:t>
            </a:r>
            <a:r>
              <a:rPr kumimoji="0" lang="en-US" sz="3000" b="0" i="0" u="none" strike="noStrike" kern="0" cap="none" spc="-20" normalizeH="0" baseline="0" noProof="0">
                <a:ln>
                  <a:noFill/>
                </a:ln>
                <a:solidFill>
                  <a:srgbClr val="0D6CB8"/>
                </a:solidFill>
                <a:effectLst/>
                <a:uLnTx/>
                <a:uFillTx/>
                <a:cs typeface="Calibri"/>
              </a:rPr>
              <a:t>test</a:t>
            </a:r>
            <a:endParaRPr kumimoji="0" lang="en-US" sz="3000" b="0" i="0" u="none" strike="noStrike" kern="0" cap="none" spc="0" normalizeH="0" baseline="0" noProof="0">
              <a:ln>
                <a:noFill/>
              </a:ln>
              <a:solidFill>
                <a:sysClr val="windowText" lastClr="000000"/>
              </a:solidFill>
              <a:effectLst/>
              <a:uLnTx/>
              <a:uFillTx/>
              <a:cs typeface="Calibri"/>
            </a:endParaRPr>
          </a:p>
          <a:p>
            <a:pPr marL="698500" marR="0" lvl="1" indent="-228600" defTabSz="914400" eaLnBrk="1" fontAlgn="auto" latinLnBrk="0" hangingPunct="1">
              <a:lnSpc>
                <a:spcPct val="100000"/>
              </a:lnSpc>
              <a:spcBef>
                <a:spcPts val="250"/>
              </a:spcBef>
              <a:spcAft>
                <a:spcPts val="0"/>
              </a:spcAft>
              <a:buClr>
                <a:srgbClr val="F05F38"/>
              </a:buClr>
              <a:buSzTx/>
              <a:buFont typeface="Wingdings"/>
              <a:buChar char=""/>
              <a:tabLst>
                <a:tab pos="698500" algn="l"/>
              </a:tabLst>
              <a:defRPr/>
            </a:pPr>
            <a:r>
              <a:rPr kumimoji="0" lang="en-US" sz="3000" b="1" i="0" u="none" strike="noStrike" kern="0" cap="none" spc="0" normalizeH="0" baseline="0" noProof="0">
                <a:ln>
                  <a:noFill/>
                </a:ln>
                <a:solidFill>
                  <a:srgbClr val="F05F38"/>
                </a:solidFill>
                <a:effectLst/>
                <a:uLnTx/>
                <a:uFillTx/>
                <a:cs typeface="Calibri"/>
              </a:rPr>
              <a:t>Printed</a:t>
            </a:r>
            <a:r>
              <a:rPr kumimoji="0" lang="en-US" sz="3000" b="1" i="0" u="none" strike="noStrike" kern="0" cap="none" spc="-25" normalizeH="0" baseline="0" noProof="0">
                <a:ln>
                  <a:noFill/>
                </a:ln>
                <a:solidFill>
                  <a:srgbClr val="F05F38"/>
                </a:solidFill>
                <a:effectLst/>
                <a:uLnTx/>
                <a:uFillTx/>
                <a:cs typeface="Calibri"/>
              </a:rPr>
              <a:t> </a:t>
            </a:r>
            <a:r>
              <a:rPr kumimoji="0" lang="en-US" sz="3000" b="1" i="0" u="none" strike="noStrike" kern="0" cap="none" spc="0" normalizeH="0" baseline="0" noProof="0">
                <a:ln>
                  <a:noFill/>
                </a:ln>
                <a:solidFill>
                  <a:srgbClr val="F05F38"/>
                </a:solidFill>
                <a:effectLst/>
                <a:uLnTx/>
                <a:uFillTx/>
                <a:cs typeface="Calibri"/>
              </a:rPr>
              <a:t>and</a:t>
            </a:r>
            <a:r>
              <a:rPr kumimoji="0" lang="en-US" sz="3000" b="1" i="0" u="none" strike="noStrike" kern="0" cap="none" spc="-25" normalizeH="0" baseline="0" noProof="0">
                <a:ln>
                  <a:noFill/>
                </a:ln>
                <a:solidFill>
                  <a:srgbClr val="F05F38"/>
                </a:solidFill>
                <a:effectLst/>
                <a:uLnTx/>
                <a:uFillTx/>
                <a:cs typeface="Calibri"/>
              </a:rPr>
              <a:t> </a:t>
            </a:r>
            <a:r>
              <a:rPr kumimoji="0" lang="en-US" sz="3000" b="1" i="0" u="none" strike="noStrike" kern="0" cap="none" spc="-10" normalizeH="0" baseline="0" noProof="0">
                <a:ln>
                  <a:noFill/>
                </a:ln>
                <a:solidFill>
                  <a:srgbClr val="F05F38"/>
                </a:solidFill>
                <a:effectLst/>
                <a:uLnTx/>
                <a:uFillTx/>
                <a:cs typeface="Calibri"/>
              </a:rPr>
              <a:t>shipped</a:t>
            </a:r>
            <a:endParaRPr kumimoji="0" lang="en-US" sz="3000" b="1" i="0" u="none" strike="noStrike" kern="0" cap="none" spc="0" normalizeH="0" baseline="0" noProof="0">
              <a:ln>
                <a:noFill/>
              </a:ln>
              <a:solidFill>
                <a:srgbClr val="F05F38"/>
              </a:solidFill>
              <a:effectLst/>
              <a:uLnTx/>
              <a:uFillTx/>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8ACBE9A8-9CC8-5A87-56AD-87DF398A7C39}"/>
              </a:ext>
            </a:extLst>
          </p:cNvPr>
          <p:cNvSpPr/>
          <p:nvPr/>
        </p:nvSpPr>
        <p:spPr>
          <a:xfrm>
            <a:off x="989513" y="5145393"/>
            <a:ext cx="5592756" cy="553681"/>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     </a:t>
            </a:r>
            <a:r>
              <a:rPr lang="en-US" sz="2800" b="1"/>
              <a:t>After</a:t>
            </a:r>
          </a:p>
        </p:txBody>
      </p:sp>
      <p:sp>
        <p:nvSpPr>
          <p:cNvPr id="33" name="Rectangle: Rounded Corners 32">
            <a:extLst>
              <a:ext uri="{FF2B5EF4-FFF2-40B4-BE49-F238E27FC236}">
                <a16:creationId xmlns:a16="http://schemas.microsoft.com/office/drawing/2014/main" id="{4F727A2B-7F6C-8B42-ED54-132B97EA71C7}"/>
              </a:ext>
            </a:extLst>
          </p:cNvPr>
          <p:cNvSpPr/>
          <p:nvPr/>
        </p:nvSpPr>
        <p:spPr>
          <a:xfrm>
            <a:off x="1007740" y="3374341"/>
            <a:ext cx="5592756" cy="1176638"/>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t>     During</a:t>
            </a:r>
          </a:p>
        </p:txBody>
      </p:sp>
      <p:sp>
        <p:nvSpPr>
          <p:cNvPr id="32" name="Rectangle: Rounded Corners 31">
            <a:extLst>
              <a:ext uri="{FF2B5EF4-FFF2-40B4-BE49-F238E27FC236}">
                <a16:creationId xmlns:a16="http://schemas.microsoft.com/office/drawing/2014/main" id="{8BA0A809-9743-9D0E-774C-7DAAC009BB16}"/>
              </a:ext>
            </a:extLst>
          </p:cNvPr>
          <p:cNvSpPr/>
          <p:nvPr/>
        </p:nvSpPr>
        <p:spPr>
          <a:xfrm>
            <a:off x="1007740" y="1419166"/>
            <a:ext cx="5592757" cy="1234057"/>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     </a:t>
            </a:r>
            <a:r>
              <a:rPr lang="en-US" sz="2800" b="1"/>
              <a:t>Before</a:t>
            </a:r>
          </a:p>
        </p:txBody>
      </p:sp>
      <p:sp>
        <p:nvSpPr>
          <p:cNvPr id="6" name="object 6"/>
          <p:cNvSpPr/>
          <p:nvPr/>
        </p:nvSpPr>
        <p:spPr>
          <a:xfrm>
            <a:off x="3457632" y="5101682"/>
            <a:ext cx="3037929" cy="681114"/>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bg1">
              <a:lumMod val="65000"/>
            </a:schemeClr>
          </a:solidFill>
          <a:ln>
            <a:solidFill>
              <a:schemeClr val="tx1"/>
            </a:solidFill>
          </a:ln>
        </p:spPr>
        <p:txBody>
          <a:bodyPr wrap="square" lIns="0" tIns="0" rIns="0" bIns="0" rtlCol="0"/>
          <a:lstStyle/>
          <a:p>
            <a:endParaRPr/>
          </a:p>
        </p:txBody>
      </p:sp>
      <p:grpSp>
        <p:nvGrpSpPr>
          <p:cNvPr id="12" name="object 12"/>
          <p:cNvGrpSpPr/>
          <p:nvPr/>
        </p:nvGrpSpPr>
        <p:grpSpPr>
          <a:xfrm>
            <a:off x="5614551" y="3042111"/>
            <a:ext cx="2064508" cy="2804135"/>
            <a:chOff x="4026222" y="2914650"/>
            <a:chExt cx="3644578" cy="2552700"/>
          </a:xfrm>
        </p:grpSpPr>
        <p:sp>
          <p:nvSpPr>
            <p:cNvPr id="13" name="object 13"/>
            <p:cNvSpPr/>
            <p:nvPr/>
          </p:nvSpPr>
          <p:spPr>
            <a:xfrm>
              <a:off x="4191000" y="2914650"/>
              <a:ext cx="3479800" cy="1746250"/>
            </a:xfrm>
            <a:custGeom>
              <a:avLst/>
              <a:gdLst/>
              <a:ahLst/>
              <a:cxnLst/>
              <a:rect l="l" t="t" r="r" b="b"/>
              <a:pathLst>
                <a:path w="3479800" h="1746250">
                  <a:moveTo>
                    <a:pt x="0" y="0"/>
                  </a:moveTo>
                  <a:lnTo>
                    <a:pt x="81905" y="106"/>
                  </a:lnTo>
                  <a:lnTo>
                    <a:pt x="162835" y="423"/>
                  </a:lnTo>
                  <a:lnTo>
                    <a:pt x="242707" y="944"/>
                  </a:lnTo>
                  <a:lnTo>
                    <a:pt x="321438" y="1667"/>
                  </a:lnTo>
                  <a:lnTo>
                    <a:pt x="398943" y="2585"/>
                  </a:lnTo>
                  <a:lnTo>
                    <a:pt x="475139" y="3694"/>
                  </a:lnTo>
                  <a:lnTo>
                    <a:pt x="549942" y="4990"/>
                  </a:lnTo>
                  <a:lnTo>
                    <a:pt x="623270" y="6468"/>
                  </a:lnTo>
                  <a:lnTo>
                    <a:pt x="695038" y="8122"/>
                  </a:lnTo>
                  <a:lnTo>
                    <a:pt x="765163" y="9949"/>
                  </a:lnTo>
                  <a:lnTo>
                    <a:pt x="833562" y="11944"/>
                  </a:lnTo>
                  <a:lnTo>
                    <a:pt x="900150" y="14101"/>
                  </a:lnTo>
                  <a:lnTo>
                    <a:pt x="964845" y="16417"/>
                  </a:lnTo>
                  <a:lnTo>
                    <a:pt x="1027562" y="18886"/>
                  </a:lnTo>
                  <a:lnTo>
                    <a:pt x="1088218" y="21504"/>
                  </a:lnTo>
                  <a:lnTo>
                    <a:pt x="1146730" y="24266"/>
                  </a:lnTo>
                  <a:lnTo>
                    <a:pt x="1203014" y="27168"/>
                  </a:lnTo>
                  <a:lnTo>
                    <a:pt x="1256987" y="30204"/>
                  </a:lnTo>
                  <a:lnTo>
                    <a:pt x="1308564" y="33371"/>
                  </a:lnTo>
                  <a:lnTo>
                    <a:pt x="1357663" y="36663"/>
                  </a:lnTo>
                  <a:lnTo>
                    <a:pt x="1404200" y="40075"/>
                  </a:lnTo>
                  <a:lnTo>
                    <a:pt x="1448091" y="43603"/>
                  </a:lnTo>
                  <a:lnTo>
                    <a:pt x="1489252" y="47243"/>
                  </a:lnTo>
                  <a:lnTo>
                    <a:pt x="1527601" y="50989"/>
                  </a:lnTo>
                  <a:lnTo>
                    <a:pt x="1595527" y="58781"/>
                  </a:lnTo>
                  <a:lnTo>
                    <a:pt x="1651198" y="66943"/>
                  </a:lnTo>
                  <a:lnTo>
                    <a:pt x="1693947" y="75438"/>
                  </a:lnTo>
                  <a:lnTo>
                    <a:pt x="1732380" y="88719"/>
                  </a:lnTo>
                  <a:lnTo>
                    <a:pt x="1739900" y="97878"/>
                  </a:lnTo>
                  <a:lnTo>
                    <a:pt x="1739900" y="775246"/>
                  </a:lnTo>
                  <a:lnTo>
                    <a:pt x="1741793" y="779853"/>
                  </a:lnTo>
                  <a:lnTo>
                    <a:pt x="1785852" y="797687"/>
                  </a:lnTo>
                  <a:lnTo>
                    <a:pt x="1828601" y="806181"/>
                  </a:lnTo>
                  <a:lnTo>
                    <a:pt x="1884272" y="814343"/>
                  </a:lnTo>
                  <a:lnTo>
                    <a:pt x="1952198" y="822135"/>
                  </a:lnTo>
                  <a:lnTo>
                    <a:pt x="1990547" y="825881"/>
                  </a:lnTo>
                  <a:lnTo>
                    <a:pt x="2031708" y="829521"/>
                  </a:lnTo>
                  <a:lnTo>
                    <a:pt x="2075599" y="833049"/>
                  </a:lnTo>
                  <a:lnTo>
                    <a:pt x="2122136" y="836461"/>
                  </a:lnTo>
                  <a:lnTo>
                    <a:pt x="2171235" y="839753"/>
                  </a:lnTo>
                  <a:lnTo>
                    <a:pt x="2222812" y="842920"/>
                  </a:lnTo>
                  <a:lnTo>
                    <a:pt x="2276785" y="845956"/>
                  </a:lnTo>
                  <a:lnTo>
                    <a:pt x="2333069" y="848858"/>
                  </a:lnTo>
                  <a:lnTo>
                    <a:pt x="2391581" y="851620"/>
                  </a:lnTo>
                  <a:lnTo>
                    <a:pt x="2452237" y="854238"/>
                  </a:lnTo>
                  <a:lnTo>
                    <a:pt x="2514954" y="856707"/>
                  </a:lnTo>
                  <a:lnTo>
                    <a:pt x="2579649" y="859023"/>
                  </a:lnTo>
                  <a:lnTo>
                    <a:pt x="2646237" y="861180"/>
                  </a:lnTo>
                  <a:lnTo>
                    <a:pt x="2714636" y="863175"/>
                  </a:lnTo>
                  <a:lnTo>
                    <a:pt x="2784761" y="865002"/>
                  </a:lnTo>
                  <a:lnTo>
                    <a:pt x="2856529" y="866656"/>
                  </a:lnTo>
                  <a:lnTo>
                    <a:pt x="2929857" y="868134"/>
                  </a:lnTo>
                  <a:lnTo>
                    <a:pt x="3004660" y="869430"/>
                  </a:lnTo>
                  <a:lnTo>
                    <a:pt x="3080856" y="870539"/>
                  </a:lnTo>
                  <a:lnTo>
                    <a:pt x="3158361" y="871457"/>
                  </a:lnTo>
                  <a:lnTo>
                    <a:pt x="3237092" y="872180"/>
                  </a:lnTo>
                  <a:lnTo>
                    <a:pt x="3316964" y="872701"/>
                  </a:lnTo>
                  <a:lnTo>
                    <a:pt x="3397894" y="873018"/>
                  </a:lnTo>
                  <a:lnTo>
                    <a:pt x="3479800" y="873125"/>
                  </a:lnTo>
                  <a:lnTo>
                    <a:pt x="3397894" y="873231"/>
                  </a:lnTo>
                  <a:lnTo>
                    <a:pt x="3316964" y="873548"/>
                  </a:lnTo>
                  <a:lnTo>
                    <a:pt x="3237092" y="874069"/>
                  </a:lnTo>
                  <a:lnTo>
                    <a:pt x="3158361" y="874792"/>
                  </a:lnTo>
                  <a:lnTo>
                    <a:pt x="3080856" y="875710"/>
                  </a:lnTo>
                  <a:lnTo>
                    <a:pt x="3004660" y="876819"/>
                  </a:lnTo>
                  <a:lnTo>
                    <a:pt x="2929857" y="878115"/>
                  </a:lnTo>
                  <a:lnTo>
                    <a:pt x="2856529" y="879593"/>
                  </a:lnTo>
                  <a:lnTo>
                    <a:pt x="2784761" y="881247"/>
                  </a:lnTo>
                  <a:lnTo>
                    <a:pt x="2714636" y="883074"/>
                  </a:lnTo>
                  <a:lnTo>
                    <a:pt x="2646237" y="885069"/>
                  </a:lnTo>
                  <a:lnTo>
                    <a:pt x="2579649" y="887226"/>
                  </a:lnTo>
                  <a:lnTo>
                    <a:pt x="2514954" y="889542"/>
                  </a:lnTo>
                  <a:lnTo>
                    <a:pt x="2452237" y="892011"/>
                  </a:lnTo>
                  <a:lnTo>
                    <a:pt x="2391581" y="894629"/>
                  </a:lnTo>
                  <a:lnTo>
                    <a:pt x="2333069" y="897391"/>
                  </a:lnTo>
                  <a:lnTo>
                    <a:pt x="2276785" y="900293"/>
                  </a:lnTo>
                  <a:lnTo>
                    <a:pt x="2222812" y="903329"/>
                  </a:lnTo>
                  <a:lnTo>
                    <a:pt x="2171235" y="906496"/>
                  </a:lnTo>
                  <a:lnTo>
                    <a:pt x="2122136" y="909788"/>
                  </a:lnTo>
                  <a:lnTo>
                    <a:pt x="2075599" y="913200"/>
                  </a:lnTo>
                  <a:lnTo>
                    <a:pt x="2031708" y="916728"/>
                  </a:lnTo>
                  <a:lnTo>
                    <a:pt x="1990547" y="920368"/>
                  </a:lnTo>
                  <a:lnTo>
                    <a:pt x="1952198" y="924114"/>
                  </a:lnTo>
                  <a:lnTo>
                    <a:pt x="1884272" y="931906"/>
                  </a:lnTo>
                  <a:lnTo>
                    <a:pt x="1828601" y="940068"/>
                  </a:lnTo>
                  <a:lnTo>
                    <a:pt x="1785852" y="948562"/>
                  </a:lnTo>
                  <a:lnTo>
                    <a:pt x="1747419" y="961844"/>
                  </a:lnTo>
                  <a:lnTo>
                    <a:pt x="1739900" y="971003"/>
                  </a:lnTo>
                  <a:lnTo>
                    <a:pt x="1739900" y="1648371"/>
                  </a:lnTo>
                  <a:lnTo>
                    <a:pt x="1738006" y="1652978"/>
                  </a:lnTo>
                  <a:lnTo>
                    <a:pt x="1693947" y="1670812"/>
                  </a:lnTo>
                  <a:lnTo>
                    <a:pt x="1651198" y="1679306"/>
                  </a:lnTo>
                  <a:lnTo>
                    <a:pt x="1595527" y="1687468"/>
                  </a:lnTo>
                  <a:lnTo>
                    <a:pt x="1527601" y="1695260"/>
                  </a:lnTo>
                  <a:lnTo>
                    <a:pt x="1489252" y="1699006"/>
                  </a:lnTo>
                  <a:lnTo>
                    <a:pt x="1448091" y="1702646"/>
                  </a:lnTo>
                  <a:lnTo>
                    <a:pt x="1404200" y="1706174"/>
                  </a:lnTo>
                  <a:lnTo>
                    <a:pt x="1357663" y="1709586"/>
                  </a:lnTo>
                  <a:lnTo>
                    <a:pt x="1308564" y="1712878"/>
                  </a:lnTo>
                  <a:lnTo>
                    <a:pt x="1256987" y="1716045"/>
                  </a:lnTo>
                  <a:lnTo>
                    <a:pt x="1203014" y="1719081"/>
                  </a:lnTo>
                  <a:lnTo>
                    <a:pt x="1146730" y="1721983"/>
                  </a:lnTo>
                  <a:lnTo>
                    <a:pt x="1088218" y="1724745"/>
                  </a:lnTo>
                  <a:lnTo>
                    <a:pt x="1027562" y="1727363"/>
                  </a:lnTo>
                  <a:lnTo>
                    <a:pt x="964845" y="1729832"/>
                  </a:lnTo>
                  <a:lnTo>
                    <a:pt x="900150" y="1732148"/>
                  </a:lnTo>
                  <a:lnTo>
                    <a:pt x="833562" y="1734305"/>
                  </a:lnTo>
                  <a:lnTo>
                    <a:pt x="765163" y="1736300"/>
                  </a:lnTo>
                  <a:lnTo>
                    <a:pt x="695038" y="1738127"/>
                  </a:lnTo>
                  <a:lnTo>
                    <a:pt x="623270" y="1739781"/>
                  </a:lnTo>
                  <a:lnTo>
                    <a:pt x="549942" y="1741259"/>
                  </a:lnTo>
                  <a:lnTo>
                    <a:pt x="475139" y="1742555"/>
                  </a:lnTo>
                  <a:lnTo>
                    <a:pt x="398943" y="1743664"/>
                  </a:lnTo>
                  <a:lnTo>
                    <a:pt x="321438" y="1744582"/>
                  </a:lnTo>
                  <a:lnTo>
                    <a:pt x="242707" y="1745305"/>
                  </a:lnTo>
                  <a:lnTo>
                    <a:pt x="162835" y="1745826"/>
                  </a:lnTo>
                  <a:lnTo>
                    <a:pt x="81905" y="1746143"/>
                  </a:lnTo>
                  <a:lnTo>
                    <a:pt x="0" y="1746250"/>
                  </a:lnTo>
                </a:path>
              </a:pathLst>
            </a:custGeom>
            <a:ln w="28575"/>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14" name="object 14"/>
            <p:cNvSpPr/>
            <p:nvPr/>
          </p:nvSpPr>
          <p:spPr>
            <a:xfrm>
              <a:off x="4026222" y="4660900"/>
              <a:ext cx="3638230" cy="806450"/>
            </a:xfrm>
            <a:custGeom>
              <a:avLst/>
              <a:gdLst/>
              <a:ahLst/>
              <a:cxnLst/>
              <a:rect l="l" t="t" r="r" b="b"/>
              <a:pathLst>
                <a:path w="939800" h="806450">
                  <a:moveTo>
                    <a:pt x="0" y="0"/>
                  </a:moveTo>
                  <a:lnTo>
                    <a:pt x="76221" y="755"/>
                  </a:lnTo>
                  <a:lnTo>
                    <a:pt x="148527" y="2941"/>
                  </a:lnTo>
                  <a:lnTo>
                    <a:pt x="215948" y="6440"/>
                  </a:lnTo>
                  <a:lnTo>
                    <a:pt x="277519" y="11132"/>
                  </a:lnTo>
                  <a:lnTo>
                    <a:pt x="332271" y="16900"/>
                  </a:lnTo>
                  <a:lnTo>
                    <a:pt x="379238" y="23624"/>
                  </a:lnTo>
                  <a:lnTo>
                    <a:pt x="417451" y="31185"/>
                  </a:lnTo>
                  <a:lnTo>
                    <a:pt x="463749" y="48346"/>
                  </a:lnTo>
                  <a:lnTo>
                    <a:pt x="469900" y="57708"/>
                  </a:lnTo>
                  <a:lnTo>
                    <a:pt x="469900" y="345516"/>
                  </a:lnTo>
                  <a:lnTo>
                    <a:pt x="476050" y="354878"/>
                  </a:lnTo>
                  <a:lnTo>
                    <a:pt x="522348" y="372039"/>
                  </a:lnTo>
                  <a:lnTo>
                    <a:pt x="560561" y="379600"/>
                  </a:lnTo>
                  <a:lnTo>
                    <a:pt x="607528" y="386324"/>
                  </a:lnTo>
                  <a:lnTo>
                    <a:pt x="662280" y="392092"/>
                  </a:lnTo>
                  <a:lnTo>
                    <a:pt x="723851" y="396784"/>
                  </a:lnTo>
                  <a:lnTo>
                    <a:pt x="791272" y="400283"/>
                  </a:lnTo>
                  <a:lnTo>
                    <a:pt x="863578" y="402469"/>
                  </a:lnTo>
                  <a:lnTo>
                    <a:pt x="939800" y="403225"/>
                  </a:lnTo>
                  <a:lnTo>
                    <a:pt x="863578" y="403980"/>
                  </a:lnTo>
                  <a:lnTo>
                    <a:pt x="791272" y="406166"/>
                  </a:lnTo>
                  <a:lnTo>
                    <a:pt x="723851" y="409665"/>
                  </a:lnTo>
                  <a:lnTo>
                    <a:pt x="662280" y="414357"/>
                  </a:lnTo>
                  <a:lnTo>
                    <a:pt x="607528" y="420125"/>
                  </a:lnTo>
                  <a:lnTo>
                    <a:pt x="560561" y="426849"/>
                  </a:lnTo>
                  <a:lnTo>
                    <a:pt x="522348" y="434410"/>
                  </a:lnTo>
                  <a:lnTo>
                    <a:pt x="476050" y="451571"/>
                  </a:lnTo>
                  <a:lnTo>
                    <a:pt x="469900" y="460933"/>
                  </a:lnTo>
                  <a:lnTo>
                    <a:pt x="469900" y="748741"/>
                  </a:lnTo>
                  <a:lnTo>
                    <a:pt x="463749" y="758103"/>
                  </a:lnTo>
                  <a:lnTo>
                    <a:pt x="417451" y="775264"/>
                  </a:lnTo>
                  <a:lnTo>
                    <a:pt x="379238" y="782825"/>
                  </a:lnTo>
                  <a:lnTo>
                    <a:pt x="332271" y="789549"/>
                  </a:lnTo>
                  <a:lnTo>
                    <a:pt x="277519" y="795317"/>
                  </a:lnTo>
                  <a:lnTo>
                    <a:pt x="215948" y="800009"/>
                  </a:lnTo>
                  <a:lnTo>
                    <a:pt x="148527" y="803508"/>
                  </a:lnTo>
                  <a:lnTo>
                    <a:pt x="76221" y="805694"/>
                  </a:lnTo>
                  <a:lnTo>
                    <a:pt x="0" y="806450"/>
                  </a:lnTo>
                </a:path>
              </a:pathLst>
            </a:custGeom>
            <a:ln w="28575"/>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grpSp>
      <p:sp>
        <p:nvSpPr>
          <p:cNvPr id="16" name="object 16"/>
          <p:cNvSpPr/>
          <p:nvPr/>
        </p:nvSpPr>
        <p:spPr>
          <a:xfrm>
            <a:off x="5709943" y="1144380"/>
            <a:ext cx="1967064" cy="1861379"/>
          </a:xfrm>
          <a:custGeom>
            <a:avLst/>
            <a:gdLst/>
            <a:ahLst/>
            <a:cxnLst/>
            <a:rect l="l" t="t" r="r" b="b"/>
            <a:pathLst>
              <a:path w="5308600" h="1593850">
                <a:moveTo>
                  <a:pt x="0" y="0"/>
                </a:moveTo>
                <a:lnTo>
                  <a:pt x="82674" y="35"/>
                </a:lnTo>
                <a:lnTo>
                  <a:pt x="164720" y="143"/>
                </a:lnTo>
                <a:lnTo>
                  <a:pt x="246099" y="320"/>
                </a:lnTo>
                <a:lnTo>
                  <a:pt x="326775" y="567"/>
                </a:lnTo>
                <a:lnTo>
                  <a:pt x="406711" y="882"/>
                </a:lnTo>
                <a:lnTo>
                  <a:pt x="485871" y="1264"/>
                </a:lnTo>
                <a:lnTo>
                  <a:pt x="564218" y="1712"/>
                </a:lnTo>
                <a:lnTo>
                  <a:pt x="641715" y="2225"/>
                </a:lnTo>
                <a:lnTo>
                  <a:pt x="718325" y="2802"/>
                </a:lnTo>
                <a:lnTo>
                  <a:pt x="794012" y="3442"/>
                </a:lnTo>
                <a:lnTo>
                  <a:pt x="868739" y="4144"/>
                </a:lnTo>
                <a:lnTo>
                  <a:pt x="942470" y="4907"/>
                </a:lnTo>
                <a:lnTo>
                  <a:pt x="1015167" y="5730"/>
                </a:lnTo>
                <a:lnTo>
                  <a:pt x="1086794" y="6611"/>
                </a:lnTo>
                <a:lnTo>
                  <a:pt x="1157314" y="7550"/>
                </a:lnTo>
                <a:lnTo>
                  <a:pt x="1226691" y="8545"/>
                </a:lnTo>
                <a:lnTo>
                  <a:pt x="1294888" y="9597"/>
                </a:lnTo>
                <a:lnTo>
                  <a:pt x="1361867" y="10702"/>
                </a:lnTo>
                <a:lnTo>
                  <a:pt x="1427593" y="11862"/>
                </a:lnTo>
                <a:lnTo>
                  <a:pt x="1492029" y="13073"/>
                </a:lnTo>
                <a:lnTo>
                  <a:pt x="1555138" y="14337"/>
                </a:lnTo>
                <a:lnTo>
                  <a:pt x="1616883" y="15650"/>
                </a:lnTo>
                <a:lnTo>
                  <a:pt x="1677228" y="17013"/>
                </a:lnTo>
                <a:lnTo>
                  <a:pt x="1736135" y="18424"/>
                </a:lnTo>
                <a:lnTo>
                  <a:pt x="1793569" y="19882"/>
                </a:lnTo>
                <a:lnTo>
                  <a:pt x="1849492" y="21387"/>
                </a:lnTo>
                <a:lnTo>
                  <a:pt x="1903868" y="22937"/>
                </a:lnTo>
                <a:lnTo>
                  <a:pt x="1956659" y="24530"/>
                </a:lnTo>
                <a:lnTo>
                  <a:pt x="2007831" y="26167"/>
                </a:lnTo>
                <a:lnTo>
                  <a:pt x="2057344" y="27846"/>
                </a:lnTo>
                <a:lnTo>
                  <a:pt x="2105164" y="29566"/>
                </a:lnTo>
                <a:lnTo>
                  <a:pt x="2151253" y="31325"/>
                </a:lnTo>
                <a:lnTo>
                  <a:pt x="2195574" y="33124"/>
                </a:lnTo>
                <a:lnTo>
                  <a:pt x="2238092" y="34960"/>
                </a:lnTo>
                <a:lnTo>
                  <a:pt x="2278768" y="36833"/>
                </a:lnTo>
                <a:lnTo>
                  <a:pt x="2317566" y="38742"/>
                </a:lnTo>
                <a:lnTo>
                  <a:pt x="2389384" y="42662"/>
                </a:lnTo>
                <a:lnTo>
                  <a:pt x="2453251" y="46713"/>
                </a:lnTo>
                <a:lnTo>
                  <a:pt x="2508873" y="50886"/>
                </a:lnTo>
                <a:lnTo>
                  <a:pt x="2555957" y="55172"/>
                </a:lnTo>
                <a:lnTo>
                  <a:pt x="2594209" y="59563"/>
                </a:lnTo>
                <a:lnTo>
                  <a:pt x="2634384" y="66329"/>
                </a:lnTo>
                <a:lnTo>
                  <a:pt x="2654300" y="75641"/>
                </a:lnTo>
                <a:lnTo>
                  <a:pt x="2654300" y="683958"/>
                </a:lnTo>
                <a:lnTo>
                  <a:pt x="2655563" y="686314"/>
                </a:lnTo>
                <a:lnTo>
                  <a:pt x="2698668" y="697803"/>
                </a:lnTo>
                <a:lnTo>
                  <a:pt x="2752642" y="704427"/>
                </a:lnTo>
                <a:lnTo>
                  <a:pt x="2799726" y="708713"/>
                </a:lnTo>
                <a:lnTo>
                  <a:pt x="2855348" y="712886"/>
                </a:lnTo>
                <a:lnTo>
                  <a:pt x="2919215" y="716936"/>
                </a:lnTo>
                <a:lnTo>
                  <a:pt x="2991033" y="720857"/>
                </a:lnTo>
                <a:lnTo>
                  <a:pt x="3029831" y="722766"/>
                </a:lnTo>
                <a:lnTo>
                  <a:pt x="3070507" y="724639"/>
                </a:lnTo>
                <a:lnTo>
                  <a:pt x="3113025" y="726475"/>
                </a:lnTo>
                <a:lnTo>
                  <a:pt x="3157346" y="728273"/>
                </a:lnTo>
                <a:lnTo>
                  <a:pt x="3203435" y="730033"/>
                </a:lnTo>
                <a:lnTo>
                  <a:pt x="3251255" y="731753"/>
                </a:lnTo>
                <a:lnTo>
                  <a:pt x="3300768" y="733432"/>
                </a:lnTo>
                <a:lnTo>
                  <a:pt x="3351940" y="735068"/>
                </a:lnTo>
                <a:lnTo>
                  <a:pt x="3404731" y="736662"/>
                </a:lnTo>
                <a:lnTo>
                  <a:pt x="3459107" y="738212"/>
                </a:lnTo>
                <a:lnTo>
                  <a:pt x="3515030" y="739716"/>
                </a:lnTo>
                <a:lnTo>
                  <a:pt x="3572464" y="741175"/>
                </a:lnTo>
                <a:lnTo>
                  <a:pt x="3631371" y="742586"/>
                </a:lnTo>
                <a:lnTo>
                  <a:pt x="3691716" y="743949"/>
                </a:lnTo>
                <a:lnTo>
                  <a:pt x="3753461" y="745262"/>
                </a:lnTo>
                <a:lnTo>
                  <a:pt x="3816570" y="746525"/>
                </a:lnTo>
                <a:lnTo>
                  <a:pt x="3881006" y="747737"/>
                </a:lnTo>
                <a:lnTo>
                  <a:pt x="3946732" y="748896"/>
                </a:lnTo>
                <a:lnTo>
                  <a:pt x="4013711" y="750002"/>
                </a:lnTo>
                <a:lnTo>
                  <a:pt x="4081908" y="751053"/>
                </a:lnTo>
                <a:lnTo>
                  <a:pt x="4151285" y="752049"/>
                </a:lnTo>
                <a:lnTo>
                  <a:pt x="4221805" y="752988"/>
                </a:lnTo>
                <a:lnTo>
                  <a:pt x="4293432" y="753869"/>
                </a:lnTo>
                <a:lnTo>
                  <a:pt x="4366129" y="754692"/>
                </a:lnTo>
                <a:lnTo>
                  <a:pt x="4439860" y="755454"/>
                </a:lnTo>
                <a:lnTo>
                  <a:pt x="4514587" y="756156"/>
                </a:lnTo>
                <a:lnTo>
                  <a:pt x="4590274" y="756796"/>
                </a:lnTo>
                <a:lnTo>
                  <a:pt x="4666884" y="757373"/>
                </a:lnTo>
                <a:lnTo>
                  <a:pt x="4744381" y="757887"/>
                </a:lnTo>
                <a:lnTo>
                  <a:pt x="4822728" y="758335"/>
                </a:lnTo>
                <a:lnTo>
                  <a:pt x="4901888" y="758717"/>
                </a:lnTo>
                <a:lnTo>
                  <a:pt x="4981824" y="759032"/>
                </a:lnTo>
                <a:lnTo>
                  <a:pt x="5062500" y="759278"/>
                </a:lnTo>
                <a:lnTo>
                  <a:pt x="5143879" y="759456"/>
                </a:lnTo>
                <a:lnTo>
                  <a:pt x="5225925" y="759563"/>
                </a:lnTo>
                <a:lnTo>
                  <a:pt x="5308600" y="759599"/>
                </a:lnTo>
                <a:lnTo>
                  <a:pt x="5225925" y="759635"/>
                </a:lnTo>
                <a:lnTo>
                  <a:pt x="5143879" y="759743"/>
                </a:lnTo>
                <a:lnTo>
                  <a:pt x="5062500" y="759920"/>
                </a:lnTo>
                <a:lnTo>
                  <a:pt x="4981824" y="760167"/>
                </a:lnTo>
                <a:lnTo>
                  <a:pt x="4901888" y="760482"/>
                </a:lnTo>
                <a:lnTo>
                  <a:pt x="4822728" y="760864"/>
                </a:lnTo>
                <a:lnTo>
                  <a:pt x="4744381" y="761312"/>
                </a:lnTo>
                <a:lnTo>
                  <a:pt x="4666884" y="761825"/>
                </a:lnTo>
                <a:lnTo>
                  <a:pt x="4590274" y="762402"/>
                </a:lnTo>
                <a:lnTo>
                  <a:pt x="4514587" y="763042"/>
                </a:lnTo>
                <a:lnTo>
                  <a:pt x="4439860" y="763744"/>
                </a:lnTo>
                <a:lnTo>
                  <a:pt x="4366129" y="764507"/>
                </a:lnTo>
                <a:lnTo>
                  <a:pt x="4293432" y="765330"/>
                </a:lnTo>
                <a:lnTo>
                  <a:pt x="4221805" y="766211"/>
                </a:lnTo>
                <a:lnTo>
                  <a:pt x="4151285" y="767150"/>
                </a:lnTo>
                <a:lnTo>
                  <a:pt x="4081908" y="768146"/>
                </a:lnTo>
                <a:lnTo>
                  <a:pt x="4013711" y="769197"/>
                </a:lnTo>
                <a:lnTo>
                  <a:pt x="3946732" y="770303"/>
                </a:lnTo>
                <a:lnTo>
                  <a:pt x="3881006" y="771462"/>
                </a:lnTo>
                <a:lnTo>
                  <a:pt x="3816570" y="772674"/>
                </a:lnTo>
                <a:lnTo>
                  <a:pt x="3753461" y="773937"/>
                </a:lnTo>
                <a:lnTo>
                  <a:pt x="3691716" y="775251"/>
                </a:lnTo>
                <a:lnTo>
                  <a:pt x="3631371" y="776614"/>
                </a:lnTo>
                <a:lnTo>
                  <a:pt x="3572464" y="778025"/>
                </a:lnTo>
                <a:lnTo>
                  <a:pt x="3515030" y="779483"/>
                </a:lnTo>
                <a:lnTo>
                  <a:pt x="3459107" y="780988"/>
                </a:lnTo>
                <a:lnTo>
                  <a:pt x="3404731" y="782538"/>
                </a:lnTo>
                <a:lnTo>
                  <a:pt x="3351940" y="784132"/>
                </a:lnTo>
                <a:lnTo>
                  <a:pt x="3300768" y="785769"/>
                </a:lnTo>
                <a:lnTo>
                  <a:pt x="3251255" y="787448"/>
                </a:lnTo>
                <a:lnTo>
                  <a:pt x="3203435" y="789168"/>
                </a:lnTo>
                <a:lnTo>
                  <a:pt x="3157346" y="790928"/>
                </a:lnTo>
                <a:lnTo>
                  <a:pt x="3113025" y="792727"/>
                </a:lnTo>
                <a:lnTo>
                  <a:pt x="3070507" y="794563"/>
                </a:lnTo>
                <a:lnTo>
                  <a:pt x="3029831" y="796436"/>
                </a:lnTo>
                <a:lnTo>
                  <a:pt x="2991033" y="798346"/>
                </a:lnTo>
                <a:lnTo>
                  <a:pt x="2919215" y="802267"/>
                </a:lnTo>
                <a:lnTo>
                  <a:pt x="2855348" y="806318"/>
                </a:lnTo>
                <a:lnTo>
                  <a:pt x="2799726" y="810492"/>
                </a:lnTo>
                <a:lnTo>
                  <a:pt x="2752642" y="814779"/>
                </a:lnTo>
                <a:lnTo>
                  <a:pt x="2714390" y="819171"/>
                </a:lnTo>
                <a:lnTo>
                  <a:pt x="2674215" y="825939"/>
                </a:lnTo>
                <a:lnTo>
                  <a:pt x="2654300" y="835253"/>
                </a:lnTo>
                <a:lnTo>
                  <a:pt x="2654300" y="1518208"/>
                </a:lnTo>
                <a:lnTo>
                  <a:pt x="2653036" y="1520564"/>
                </a:lnTo>
                <a:lnTo>
                  <a:pt x="2609931" y="1532053"/>
                </a:lnTo>
                <a:lnTo>
                  <a:pt x="2555957" y="1538677"/>
                </a:lnTo>
                <a:lnTo>
                  <a:pt x="2508873" y="1542963"/>
                </a:lnTo>
                <a:lnTo>
                  <a:pt x="2453251" y="1547136"/>
                </a:lnTo>
                <a:lnTo>
                  <a:pt x="2389384" y="1551187"/>
                </a:lnTo>
                <a:lnTo>
                  <a:pt x="2317566" y="1555107"/>
                </a:lnTo>
                <a:lnTo>
                  <a:pt x="2278768" y="1557016"/>
                </a:lnTo>
                <a:lnTo>
                  <a:pt x="2238092" y="1558889"/>
                </a:lnTo>
                <a:lnTo>
                  <a:pt x="2195574" y="1560725"/>
                </a:lnTo>
                <a:lnTo>
                  <a:pt x="2151253" y="1562524"/>
                </a:lnTo>
                <a:lnTo>
                  <a:pt x="2105164" y="1564283"/>
                </a:lnTo>
                <a:lnTo>
                  <a:pt x="2057344" y="1566003"/>
                </a:lnTo>
                <a:lnTo>
                  <a:pt x="2007831" y="1567682"/>
                </a:lnTo>
                <a:lnTo>
                  <a:pt x="1956659" y="1569319"/>
                </a:lnTo>
                <a:lnTo>
                  <a:pt x="1903868" y="1570912"/>
                </a:lnTo>
                <a:lnTo>
                  <a:pt x="1849492" y="1572462"/>
                </a:lnTo>
                <a:lnTo>
                  <a:pt x="1793569" y="1573967"/>
                </a:lnTo>
                <a:lnTo>
                  <a:pt x="1736135" y="1575425"/>
                </a:lnTo>
                <a:lnTo>
                  <a:pt x="1677228" y="1576836"/>
                </a:lnTo>
                <a:lnTo>
                  <a:pt x="1616883" y="1578199"/>
                </a:lnTo>
                <a:lnTo>
                  <a:pt x="1555138" y="1579512"/>
                </a:lnTo>
                <a:lnTo>
                  <a:pt x="1492029" y="1580776"/>
                </a:lnTo>
                <a:lnTo>
                  <a:pt x="1427593" y="1581987"/>
                </a:lnTo>
                <a:lnTo>
                  <a:pt x="1361867" y="1583147"/>
                </a:lnTo>
                <a:lnTo>
                  <a:pt x="1294888" y="1584252"/>
                </a:lnTo>
                <a:lnTo>
                  <a:pt x="1226691" y="1585304"/>
                </a:lnTo>
                <a:lnTo>
                  <a:pt x="1157314" y="1586299"/>
                </a:lnTo>
                <a:lnTo>
                  <a:pt x="1086794" y="1587238"/>
                </a:lnTo>
                <a:lnTo>
                  <a:pt x="1015167" y="1588119"/>
                </a:lnTo>
                <a:lnTo>
                  <a:pt x="942470" y="1588942"/>
                </a:lnTo>
                <a:lnTo>
                  <a:pt x="868739" y="1589705"/>
                </a:lnTo>
                <a:lnTo>
                  <a:pt x="794012" y="1590407"/>
                </a:lnTo>
                <a:lnTo>
                  <a:pt x="718325" y="1591047"/>
                </a:lnTo>
                <a:lnTo>
                  <a:pt x="641715" y="1591624"/>
                </a:lnTo>
                <a:lnTo>
                  <a:pt x="564218" y="1592137"/>
                </a:lnTo>
                <a:lnTo>
                  <a:pt x="485871" y="1592585"/>
                </a:lnTo>
                <a:lnTo>
                  <a:pt x="406711" y="1592967"/>
                </a:lnTo>
                <a:lnTo>
                  <a:pt x="326775" y="1593282"/>
                </a:lnTo>
                <a:lnTo>
                  <a:pt x="246099" y="1593529"/>
                </a:lnTo>
                <a:lnTo>
                  <a:pt x="164720" y="1593706"/>
                </a:lnTo>
                <a:lnTo>
                  <a:pt x="82674" y="1593814"/>
                </a:lnTo>
                <a:lnTo>
                  <a:pt x="0" y="1593850"/>
                </a:lnTo>
              </a:path>
            </a:pathLst>
          </a:custGeom>
          <a:ln w="28575"/>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21</a:t>
            </a:fld>
            <a:endParaRPr spc="-25"/>
          </a:p>
        </p:txBody>
      </p:sp>
      <p:pic>
        <p:nvPicPr>
          <p:cNvPr id="20" name="Picture 19">
            <a:extLst>
              <a:ext uri="{FF2B5EF4-FFF2-40B4-BE49-F238E27FC236}">
                <a16:creationId xmlns:a16="http://schemas.microsoft.com/office/drawing/2014/main" id="{96F71FAE-3443-D51D-981C-199F52E23615}"/>
              </a:ext>
            </a:extLst>
          </p:cNvPr>
          <p:cNvPicPr>
            <a:picLocks noChangeAspect="1"/>
          </p:cNvPicPr>
          <p:nvPr/>
        </p:nvPicPr>
        <p:blipFill>
          <a:blip r:embed="rId2"/>
          <a:stretch>
            <a:fillRect/>
          </a:stretch>
        </p:blipFill>
        <p:spPr>
          <a:xfrm>
            <a:off x="7549987" y="502231"/>
            <a:ext cx="4447104" cy="5730403"/>
          </a:xfrm>
          <a:prstGeom prst="rect">
            <a:avLst/>
          </a:prstGeom>
          <a:ln w="28575">
            <a:solidFill>
              <a:schemeClr val="tx1"/>
            </a:solidFill>
          </a:ln>
        </p:spPr>
      </p:pic>
      <p:sp>
        <p:nvSpPr>
          <p:cNvPr id="18" name="object 6">
            <a:extLst>
              <a:ext uri="{FF2B5EF4-FFF2-40B4-BE49-F238E27FC236}">
                <a16:creationId xmlns:a16="http://schemas.microsoft.com/office/drawing/2014/main" id="{BB6B16FD-34B3-34A1-0F8D-0915096266E4}"/>
              </a:ext>
            </a:extLst>
          </p:cNvPr>
          <p:cNvSpPr/>
          <p:nvPr/>
        </p:nvSpPr>
        <p:spPr>
          <a:xfrm>
            <a:off x="3457632" y="4111809"/>
            <a:ext cx="3037930"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6"/>
          </a:solidFill>
          <a:ln>
            <a:solidFill>
              <a:schemeClr val="tx1"/>
            </a:solidFill>
          </a:ln>
        </p:spPr>
        <p:txBody>
          <a:bodyPr wrap="square" lIns="0" tIns="0" rIns="0" bIns="0" rtlCol="0"/>
          <a:lstStyle/>
          <a:p>
            <a:endParaRPr/>
          </a:p>
        </p:txBody>
      </p:sp>
      <p:sp>
        <p:nvSpPr>
          <p:cNvPr id="21" name="object 6">
            <a:extLst>
              <a:ext uri="{FF2B5EF4-FFF2-40B4-BE49-F238E27FC236}">
                <a16:creationId xmlns:a16="http://schemas.microsoft.com/office/drawing/2014/main" id="{BF996911-E10F-1C74-87F0-269F457C7FB5}"/>
              </a:ext>
            </a:extLst>
          </p:cNvPr>
          <p:cNvSpPr/>
          <p:nvPr/>
        </p:nvSpPr>
        <p:spPr>
          <a:xfrm>
            <a:off x="3457632" y="3207854"/>
            <a:ext cx="3037930"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6"/>
          </a:solidFill>
          <a:ln>
            <a:solidFill>
              <a:schemeClr val="tx1"/>
            </a:solidFill>
          </a:ln>
        </p:spPr>
        <p:txBody>
          <a:bodyPr wrap="square" lIns="0" tIns="0" rIns="0" bIns="0" rtlCol="0"/>
          <a:lstStyle/>
          <a:p>
            <a:endParaRPr/>
          </a:p>
        </p:txBody>
      </p:sp>
      <p:sp>
        <p:nvSpPr>
          <p:cNvPr id="22" name="object 6">
            <a:extLst>
              <a:ext uri="{FF2B5EF4-FFF2-40B4-BE49-F238E27FC236}">
                <a16:creationId xmlns:a16="http://schemas.microsoft.com/office/drawing/2014/main" id="{8105DC72-457F-7A84-7FB9-B0CC1F1D61B4}"/>
              </a:ext>
            </a:extLst>
          </p:cNvPr>
          <p:cNvSpPr/>
          <p:nvPr/>
        </p:nvSpPr>
        <p:spPr>
          <a:xfrm>
            <a:off x="3457632" y="2194988"/>
            <a:ext cx="2988435"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1">
              <a:lumMod val="60000"/>
              <a:lumOff val="40000"/>
            </a:schemeClr>
          </a:solidFill>
          <a:ln>
            <a:solidFill>
              <a:schemeClr val="tx1"/>
            </a:solidFill>
          </a:ln>
        </p:spPr>
        <p:txBody>
          <a:bodyPr wrap="square" lIns="0" tIns="0" rIns="0" bIns="0" rtlCol="0"/>
          <a:lstStyle/>
          <a:p>
            <a:endParaRPr/>
          </a:p>
        </p:txBody>
      </p:sp>
      <p:sp>
        <p:nvSpPr>
          <p:cNvPr id="23" name="object 6">
            <a:extLst>
              <a:ext uri="{FF2B5EF4-FFF2-40B4-BE49-F238E27FC236}">
                <a16:creationId xmlns:a16="http://schemas.microsoft.com/office/drawing/2014/main" id="{183D0FDD-75A3-A44E-F55E-71AE1299607B}"/>
              </a:ext>
            </a:extLst>
          </p:cNvPr>
          <p:cNvSpPr/>
          <p:nvPr/>
        </p:nvSpPr>
        <p:spPr>
          <a:xfrm>
            <a:off x="3457631" y="1307066"/>
            <a:ext cx="2988435"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1">
              <a:lumMod val="60000"/>
              <a:lumOff val="40000"/>
            </a:schemeClr>
          </a:solidFill>
          <a:ln>
            <a:solidFill>
              <a:schemeClr val="tx1"/>
            </a:solidFill>
          </a:ln>
        </p:spPr>
        <p:txBody>
          <a:bodyPr wrap="square" lIns="0" tIns="0" rIns="0" bIns="0" rtlCol="0"/>
          <a:lstStyle/>
          <a:p>
            <a:endParaRPr/>
          </a:p>
        </p:txBody>
      </p:sp>
      <p:sp>
        <p:nvSpPr>
          <p:cNvPr id="10" name="object 10"/>
          <p:cNvSpPr txBox="1"/>
          <p:nvPr/>
        </p:nvSpPr>
        <p:spPr>
          <a:xfrm>
            <a:off x="3752516" y="1419166"/>
            <a:ext cx="2448163" cy="4167808"/>
          </a:xfrm>
          <a:prstGeom prst="rect">
            <a:avLst/>
          </a:prstGeom>
        </p:spPr>
        <p:txBody>
          <a:bodyPr vert="horz" wrap="square" lIns="0" tIns="12700" rIns="0" bIns="0" rtlCol="0">
            <a:spAutoFit/>
          </a:bodyPr>
          <a:lstStyle/>
          <a:p>
            <a:pPr marL="12700">
              <a:lnSpc>
                <a:spcPct val="100000"/>
              </a:lnSpc>
              <a:spcBef>
                <a:spcPts val="100"/>
              </a:spcBef>
            </a:pPr>
            <a:r>
              <a:rPr sz="2000" spc="-10">
                <a:latin typeface="Calibri"/>
                <a:cs typeface="Calibri"/>
              </a:rPr>
              <a:t>Registratio</a:t>
            </a:r>
            <a:r>
              <a:rPr lang="en-US" sz="2000" spc="-10">
                <a:latin typeface="Calibri"/>
                <a:cs typeface="Calibri"/>
              </a:rPr>
              <a:t>n</a:t>
            </a:r>
          </a:p>
          <a:p>
            <a:pPr marL="12700">
              <a:lnSpc>
                <a:spcPct val="100000"/>
              </a:lnSpc>
              <a:spcBef>
                <a:spcPts val="100"/>
              </a:spcBef>
            </a:pPr>
            <a:endParaRPr lang="en-US" sz="2000" spc="-10">
              <a:latin typeface="Calibri"/>
              <a:cs typeface="Calibri"/>
            </a:endParaRPr>
          </a:p>
          <a:p>
            <a:pPr marL="12700">
              <a:lnSpc>
                <a:spcPct val="100000"/>
              </a:lnSpc>
              <a:spcBef>
                <a:spcPts val="100"/>
              </a:spcBef>
            </a:pPr>
            <a:endParaRPr lang="en-US" sz="2000" spc="-10">
              <a:latin typeface="Calibri"/>
              <a:cs typeface="Calibri"/>
            </a:endParaRPr>
          </a:p>
          <a:p>
            <a:pPr marL="12700">
              <a:lnSpc>
                <a:spcPct val="100000"/>
              </a:lnSpc>
              <a:spcBef>
                <a:spcPts val="100"/>
              </a:spcBef>
            </a:pPr>
            <a:r>
              <a:rPr sz="2000" spc="-20">
                <a:latin typeface="Calibri"/>
                <a:cs typeface="Calibri"/>
              </a:rPr>
              <a:t>Pre-</a:t>
            </a:r>
            <a:r>
              <a:rPr sz="2000" spc="-10">
                <a:latin typeface="Calibri"/>
                <a:cs typeface="Calibri"/>
              </a:rPr>
              <a:t>administration</a:t>
            </a:r>
            <a:endParaRPr lang="en-US" sz="2000">
              <a:latin typeface="Calibri"/>
              <a:cs typeface="Calibri"/>
            </a:endParaRPr>
          </a:p>
          <a:p>
            <a:pPr marL="12700">
              <a:lnSpc>
                <a:spcPct val="100000"/>
              </a:lnSpc>
              <a:spcBef>
                <a:spcPts val="100"/>
              </a:spcBef>
            </a:pPr>
            <a:endParaRPr lang="en-US" sz="2000" spc="-10">
              <a:latin typeface="Calibri"/>
              <a:cs typeface="Calibri"/>
            </a:endParaRPr>
          </a:p>
          <a:p>
            <a:pPr marL="12700">
              <a:lnSpc>
                <a:spcPct val="100000"/>
              </a:lnSpc>
              <a:spcBef>
                <a:spcPts val="100"/>
              </a:spcBef>
            </a:pPr>
            <a:endParaRPr lang="en-US" sz="2000" spc="-10">
              <a:latin typeface="Calibri"/>
              <a:cs typeface="Calibri"/>
            </a:endParaRPr>
          </a:p>
          <a:p>
            <a:pPr marL="12700">
              <a:lnSpc>
                <a:spcPct val="100000"/>
              </a:lnSpc>
              <a:spcBef>
                <a:spcPts val="100"/>
              </a:spcBef>
            </a:pPr>
            <a:r>
              <a:rPr sz="2000" spc="-10">
                <a:latin typeface="Calibri"/>
                <a:cs typeface="Calibri"/>
              </a:rPr>
              <a:t>Administration</a:t>
            </a:r>
            <a:endParaRPr lang="en-US" sz="2000">
              <a:latin typeface="Calibri"/>
              <a:cs typeface="Calibri"/>
            </a:endParaRPr>
          </a:p>
          <a:p>
            <a:pPr marL="12700">
              <a:lnSpc>
                <a:spcPct val="100000"/>
              </a:lnSpc>
              <a:spcBef>
                <a:spcPts val="100"/>
              </a:spcBef>
            </a:pPr>
            <a:endParaRPr lang="en-US" sz="2000" spc="-20">
              <a:latin typeface="Calibri"/>
              <a:cs typeface="Calibri"/>
            </a:endParaRPr>
          </a:p>
          <a:p>
            <a:pPr marL="12700">
              <a:lnSpc>
                <a:spcPct val="100000"/>
              </a:lnSpc>
              <a:spcBef>
                <a:spcPts val="100"/>
              </a:spcBef>
            </a:pPr>
            <a:endParaRPr lang="en-US" sz="2000" spc="-20">
              <a:latin typeface="Calibri"/>
              <a:cs typeface="Calibri"/>
            </a:endParaRPr>
          </a:p>
          <a:p>
            <a:pPr marL="12700">
              <a:lnSpc>
                <a:spcPct val="100000"/>
              </a:lnSpc>
              <a:spcBef>
                <a:spcPts val="100"/>
              </a:spcBef>
            </a:pPr>
            <a:r>
              <a:rPr lang="en-US" sz="2000" spc="-20">
                <a:latin typeface="Calibri"/>
                <a:cs typeface="Calibri"/>
              </a:rPr>
              <a:t>Post-</a:t>
            </a:r>
            <a:r>
              <a:rPr lang="en-US" sz="2000" spc="-10">
                <a:latin typeface="Calibri"/>
                <a:cs typeface="Calibri"/>
              </a:rPr>
              <a:t>administration</a:t>
            </a:r>
          </a:p>
          <a:p>
            <a:pPr marL="12700">
              <a:lnSpc>
                <a:spcPct val="100000"/>
              </a:lnSpc>
              <a:spcBef>
                <a:spcPts val="100"/>
              </a:spcBef>
            </a:pPr>
            <a:endParaRPr lang="en-US" sz="2000" spc="-10">
              <a:latin typeface="Calibri"/>
              <a:cs typeface="Calibri"/>
            </a:endParaRPr>
          </a:p>
          <a:p>
            <a:pPr marL="12700">
              <a:lnSpc>
                <a:spcPct val="100000"/>
              </a:lnSpc>
              <a:spcBef>
                <a:spcPts val="100"/>
              </a:spcBef>
            </a:pPr>
            <a:endParaRPr lang="en-US" sz="2000" spc="-10">
              <a:latin typeface="Calibri"/>
              <a:cs typeface="Calibri"/>
            </a:endParaRPr>
          </a:p>
          <a:p>
            <a:pPr marL="12700">
              <a:lnSpc>
                <a:spcPct val="100000"/>
              </a:lnSpc>
              <a:spcBef>
                <a:spcPts val="100"/>
              </a:spcBef>
            </a:pPr>
            <a:r>
              <a:rPr sz="2000">
                <a:latin typeface="Calibri"/>
                <a:cs typeface="Calibri"/>
              </a:rPr>
              <a:t>Scoring</a:t>
            </a:r>
            <a:r>
              <a:rPr sz="2000" spc="-25">
                <a:latin typeface="Calibri"/>
                <a:cs typeface="Calibri"/>
              </a:rPr>
              <a:t> </a:t>
            </a:r>
            <a:r>
              <a:rPr sz="2000">
                <a:latin typeface="Calibri"/>
                <a:cs typeface="Calibri"/>
              </a:rPr>
              <a:t>and</a:t>
            </a:r>
            <a:r>
              <a:rPr sz="2000" spc="-30">
                <a:latin typeface="Calibri"/>
                <a:cs typeface="Calibri"/>
              </a:rPr>
              <a:t> </a:t>
            </a:r>
            <a:r>
              <a:rPr sz="2000" spc="-10">
                <a:latin typeface="Calibri"/>
                <a:cs typeface="Calibri"/>
              </a:rPr>
              <a:t>Reporting</a:t>
            </a:r>
            <a:endParaRPr sz="2000">
              <a:latin typeface="Calibri"/>
              <a:cs typeface="Calibri"/>
            </a:endParaRPr>
          </a:p>
        </p:txBody>
      </p:sp>
      <p:pic>
        <p:nvPicPr>
          <p:cNvPr id="29" name="Graphic 28" descr="Programmer female with solid fill">
            <a:extLst>
              <a:ext uri="{FF2B5EF4-FFF2-40B4-BE49-F238E27FC236}">
                <a16:creationId xmlns:a16="http://schemas.microsoft.com/office/drawing/2014/main" id="{3CCDFAFA-41D6-9282-DA8B-FA8A4B60B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27" y="3429000"/>
            <a:ext cx="914400" cy="914400"/>
          </a:xfrm>
          <a:prstGeom prst="rect">
            <a:avLst/>
          </a:prstGeom>
        </p:spPr>
      </p:pic>
      <p:pic>
        <p:nvPicPr>
          <p:cNvPr id="31" name="Graphic 30" descr="Bar chart with solid fill">
            <a:extLst>
              <a:ext uri="{FF2B5EF4-FFF2-40B4-BE49-F238E27FC236}">
                <a16:creationId xmlns:a16="http://schemas.microsoft.com/office/drawing/2014/main" id="{4B7C39A9-D159-189B-6A0D-A7C0955CE8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54" y="4868396"/>
            <a:ext cx="914400" cy="914400"/>
          </a:xfrm>
          <a:prstGeom prst="rect">
            <a:avLst/>
          </a:prstGeom>
        </p:spPr>
      </p:pic>
      <p:pic>
        <p:nvPicPr>
          <p:cNvPr id="27" name="Graphic 26" descr="Checklist with solid fill">
            <a:extLst>
              <a:ext uri="{FF2B5EF4-FFF2-40B4-BE49-F238E27FC236}">
                <a16:creationId xmlns:a16="http://schemas.microsoft.com/office/drawing/2014/main" id="{E9B29A56-C5FC-033E-D6D6-495C069E3F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27" y="1578994"/>
            <a:ext cx="914400" cy="914400"/>
          </a:xfrm>
          <a:prstGeom prst="rect">
            <a:avLst/>
          </a:prstGeom>
        </p:spPr>
      </p:pic>
      <p:sp>
        <p:nvSpPr>
          <p:cNvPr id="8" name="Title 1">
            <a:extLst>
              <a:ext uri="{FF2B5EF4-FFF2-40B4-BE49-F238E27FC236}">
                <a16:creationId xmlns:a16="http://schemas.microsoft.com/office/drawing/2014/main" id="{5309CEFA-9CEF-F884-D330-7B397DEB000C}"/>
              </a:ext>
            </a:extLst>
          </p:cNvPr>
          <p:cNvSpPr txBox="1">
            <a:spLocks/>
          </p:cNvSpPr>
          <p:nvPr/>
        </p:nvSpPr>
        <p:spPr>
          <a:xfrm>
            <a:off x="145912" y="262498"/>
            <a:ext cx="11121657" cy="553998"/>
          </a:xfrm>
          <a:prstGeom prst="rect">
            <a:avLst/>
          </a:prstGeom>
        </p:spPr>
        <p:txBody>
          <a:bodyPr wrap="square" lIns="0" tIns="0" rIns="0" bIns="0" anchor="t">
            <a:spAutoFit/>
          </a:bodyPr>
          <a:lstStyle>
            <a:lvl1pPr>
              <a:defRPr sz="3600" b="1" i="0">
                <a:solidFill>
                  <a:srgbClr val="0D6CB8"/>
                </a:solidFill>
                <a:latin typeface="Calibri"/>
                <a:ea typeface="+mj-ea"/>
                <a:cs typeface="Calibri"/>
              </a:defRPr>
            </a:lvl1pPr>
          </a:lstStyle>
          <a:p>
            <a:r>
              <a:rPr lang="en-US" kern="0"/>
              <a:t>Test Administration Cycle of Events</a:t>
            </a:r>
          </a:p>
        </p:txBody>
      </p:sp>
    </p:spTree>
    <p:extLst>
      <p:ext uri="{BB962C8B-B14F-4D97-AF65-F5344CB8AC3E}">
        <p14:creationId xmlns:p14="http://schemas.microsoft.com/office/powerpoint/2010/main" val="1291547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7351-B6C7-DE8A-B989-8474D717202D}"/>
              </a:ext>
            </a:extLst>
          </p:cNvPr>
          <p:cNvSpPr>
            <a:spLocks noGrp="1"/>
          </p:cNvSpPr>
          <p:nvPr>
            <p:ph type="title"/>
          </p:nvPr>
        </p:nvSpPr>
        <p:spPr/>
        <p:txBody>
          <a:bodyPr/>
          <a:lstStyle/>
          <a:p>
            <a:r>
              <a:rPr lang="en-US">
                <a:ea typeface="Calibri"/>
                <a:cs typeface="Calibri"/>
              </a:rPr>
              <a:t>Before Testing - Key Date Reminders</a:t>
            </a:r>
          </a:p>
        </p:txBody>
      </p:sp>
      <p:sp>
        <p:nvSpPr>
          <p:cNvPr id="3" name="Slide Number Placeholder 2">
            <a:extLst>
              <a:ext uri="{FF2B5EF4-FFF2-40B4-BE49-F238E27FC236}">
                <a16:creationId xmlns:a16="http://schemas.microsoft.com/office/drawing/2014/main" id="{DD488E3A-AA65-A96F-F5D0-CEFB13E380AF}"/>
              </a:ext>
            </a:extLst>
          </p:cNvPr>
          <p:cNvSpPr>
            <a:spLocks noGrp="1"/>
          </p:cNvSpPr>
          <p:nvPr>
            <p:ph type="sldNum" sz="quarter" idx="4"/>
          </p:nvPr>
        </p:nvSpPr>
        <p:spPr/>
        <p:txBody>
          <a:bodyPr/>
          <a:lstStyle/>
          <a:p>
            <a:fld id="{69C126A4-BD19-47E2-8A0E-0DE1B9D8C925}" type="slidenum">
              <a:rPr lang="en-US" smtClean="0"/>
              <a:pPr/>
              <a:t>22</a:t>
            </a:fld>
            <a:endParaRPr lang="en-US"/>
          </a:p>
        </p:txBody>
      </p:sp>
      <p:grpSp>
        <p:nvGrpSpPr>
          <p:cNvPr id="20" name="Group 19">
            <a:extLst>
              <a:ext uri="{FF2B5EF4-FFF2-40B4-BE49-F238E27FC236}">
                <a16:creationId xmlns:a16="http://schemas.microsoft.com/office/drawing/2014/main" id="{0BA165A1-DE4F-CB52-76F6-C574A47FCD5B}"/>
              </a:ext>
            </a:extLst>
          </p:cNvPr>
          <p:cNvGrpSpPr/>
          <p:nvPr/>
        </p:nvGrpSpPr>
        <p:grpSpPr>
          <a:xfrm>
            <a:off x="428826" y="2597550"/>
            <a:ext cx="4893477" cy="1274204"/>
            <a:chOff x="47827" y="1307066"/>
            <a:chExt cx="6601831" cy="1697743"/>
          </a:xfrm>
        </p:grpSpPr>
        <p:sp>
          <p:nvSpPr>
            <p:cNvPr id="11" name="Rectangle: Rounded Corners 10">
              <a:extLst>
                <a:ext uri="{FF2B5EF4-FFF2-40B4-BE49-F238E27FC236}">
                  <a16:creationId xmlns:a16="http://schemas.microsoft.com/office/drawing/2014/main" id="{3FF29F31-D003-5411-3476-0B8BFBB800B9}"/>
                </a:ext>
              </a:extLst>
            </p:cNvPr>
            <p:cNvSpPr/>
            <p:nvPr/>
          </p:nvSpPr>
          <p:spPr>
            <a:xfrm>
              <a:off x="1007740" y="1419166"/>
              <a:ext cx="5641918" cy="13077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     </a:t>
              </a:r>
              <a:r>
                <a:rPr lang="en-US" sz="2800" b="1"/>
                <a:t>Before</a:t>
              </a:r>
            </a:p>
          </p:txBody>
        </p:sp>
        <p:sp>
          <p:nvSpPr>
            <p:cNvPr id="13" name="object 6">
              <a:extLst>
                <a:ext uri="{FF2B5EF4-FFF2-40B4-BE49-F238E27FC236}">
                  <a16:creationId xmlns:a16="http://schemas.microsoft.com/office/drawing/2014/main" id="{025EAE3C-068D-C323-5EAA-E1882C63870B}"/>
                </a:ext>
              </a:extLst>
            </p:cNvPr>
            <p:cNvSpPr/>
            <p:nvPr/>
          </p:nvSpPr>
          <p:spPr>
            <a:xfrm>
              <a:off x="3457632" y="2194988"/>
              <a:ext cx="2988435"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1">
                <a:lumMod val="60000"/>
                <a:lumOff val="40000"/>
              </a:schemeClr>
            </a:solidFill>
            <a:ln>
              <a:solidFill>
                <a:schemeClr val="tx1"/>
              </a:solidFill>
            </a:ln>
          </p:spPr>
          <p:txBody>
            <a:bodyPr wrap="square" lIns="0" tIns="0" rIns="0" bIns="0" rtlCol="0"/>
            <a:lstStyle/>
            <a:p>
              <a:endParaRPr/>
            </a:p>
          </p:txBody>
        </p:sp>
        <p:sp>
          <p:nvSpPr>
            <p:cNvPr id="15" name="object 6">
              <a:extLst>
                <a:ext uri="{FF2B5EF4-FFF2-40B4-BE49-F238E27FC236}">
                  <a16:creationId xmlns:a16="http://schemas.microsoft.com/office/drawing/2014/main" id="{C55221BF-D906-A9DA-C0B5-F9A90B64E0ED}"/>
                </a:ext>
              </a:extLst>
            </p:cNvPr>
            <p:cNvSpPr/>
            <p:nvPr/>
          </p:nvSpPr>
          <p:spPr>
            <a:xfrm>
              <a:off x="3457631" y="1307066"/>
              <a:ext cx="2988435" cy="6286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1">
                <a:lumMod val="60000"/>
                <a:lumOff val="40000"/>
              </a:schemeClr>
            </a:solidFill>
            <a:ln>
              <a:solidFill>
                <a:schemeClr val="tx1"/>
              </a:solidFill>
            </a:ln>
          </p:spPr>
          <p:txBody>
            <a:bodyPr wrap="square" lIns="0" tIns="0" rIns="0" bIns="0" rtlCol="0"/>
            <a:lstStyle/>
            <a:p>
              <a:endParaRPr/>
            </a:p>
          </p:txBody>
        </p:sp>
        <p:sp>
          <p:nvSpPr>
            <p:cNvPr id="17" name="object 10">
              <a:extLst>
                <a:ext uri="{FF2B5EF4-FFF2-40B4-BE49-F238E27FC236}">
                  <a16:creationId xmlns:a16="http://schemas.microsoft.com/office/drawing/2014/main" id="{2C93F34B-B641-0571-11BE-9C1BC887BCB1}"/>
                </a:ext>
              </a:extLst>
            </p:cNvPr>
            <p:cNvSpPr txBox="1"/>
            <p:nvPr/>
          </p:nvSpPr>
          <p:spPr>
            <a:xfrm>
              <a:off x="3752516" y="1419166"/>
              <a:ext cx="2448164" cy="1585643"/>
            </a:xfrm>
            <a:prstGeom prst="rect">
              <a:avLst/>
            </a:prstGeom>
          </p:spPr>
          <p:txBody>
            <a:bodyPr vert="horz" wrap="square" lIns="0" tIns="12700" rIns="0" bIns="0" rtlCol="0" anchor="t">
              <a:spAutoFit/>
            </a:bodyPr>
            <a:lstStyle/>
            <a:p>
              <a:pPr marL="12700">
                <a:lnSpc>
                  <a:spcPct val="100000"/>
                </a:lnSpc>
                <a:spcBef>
                  <a:spcPts val="100"/>
                </a:spcBef>
              </a:pPr>
              <a:r>
                <a:rPr spc="-10">
                  <a:latin typeface="Calibri"/>
                  <a:cs typeface="Calibri"/>
                </a:rPr>
                <a:t>Registratio</a:t>
              </a:r>
              <a:r>
                <a:rPr lang="en-US" spc="-10">
                  <a:latin typeface="Calibri"/>
                  <a:cs typeface="Calibri"/>
                </a:rPr>
                <a:t>n</a:t>
              </a:r>
              <a:endParaRPr lang="en-US" spc="-10">
                <a:latin typeface="Calibri"/>
                <a:ea typeface="Calibri"/>
                <a:cs typeface="Calibri"/>
              </a:endParaRPr>
            </a:p>
            <a:p>
              <a:pPr marL="12700">
                <a:lnSpc>
                  <a:spcPct val="100000"/>
                </a:lnSpc>
                <a:spcBef>
                  <a:spcPts val="100"/>
                </a:spcBef>
              </a:pPr>
              <a:endParaRPr lang="en-US" spc="-10">
                <a:latin typeface="Calibri"/>
                <a:ea typeface="Calibri"/>
                <a:cs typeface="Calibri"/>
              </a:endParaRPr>
            </a:p>
            <a:p>
              <a:pPr marL="12700">
                <a:lnSpc>
                  <a:spcPct val="100000"/>
                </a:lnSpc>
                <a:spcBef>
                  <a:spcPts val="100"/>
                </a:spcBef>
              </a:pPr>
              <a:r>
                <a:rPr spc="-20">
                  <a:latin typeface="Calibri"/>
                  <a:cs typeface="Calibri"/>
                </a:rPr>
                <a:t>Pre-</a:t>
              </a:r>
              <a:r>
                <a:rPr spc="-10">
                  <a:latin typeface="Calibri"/>
                  <a:cs typeface="Calibri"/>
                </a:rPr>
                <a:t>administration</a:t>
              </a:r>
              <a:endParaRPr lang="en-US">
                <a:latin typeface="Calibri"/>
                <a:cs typeface="Calibri"/>
              </a:endParaRPr>
            </a:p>
            <a:p>
              <a:pPr marL="12700">
                <a:lnSpc>
                  <a:spcPct val="100000"/>
                </a:lnSpc>
                <a:spcBef>
                  <a:spcPts val="100"/>
                </a:spcBef>
              </a:pPr>
              <a:endParaRPr lang="en-US" sz="2000" spc="-10">
                <a:latin typeface="Calibri"/>
                <a:cs typeface="Calibri"/>
              </a:endParaRPr>
            </a:p>
          </p:txBody>
        </p:sp>
        <p:pic>
          <p:nvPicPr>
            <p:cNvPr id="19" name="Graphic 18" descr="Checklist with solid fill">
              <a:extLst>
                <a:ext uri="{FF2B5EF4-FFF2-40B4-BE49-F238E27FC236}">
                  <a16:creationId xmlns:a16="http://schemas.microsoft.com/office/drawing/2014/main" id="{D453C33C-CAE3-FB22-A5DA-3DED5C5AE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7" y="1578994"/>
              <a:ext cx="914400" cy="914400"/>
            </a:xfrm>
            <a:prstGeom prst="rect">
              <a:avLst/>
            </a:prstGeom>
          </p:spPr>
        </p:pic>
      </p:grpSp>
      <p:graphicFrame>
        <p:nvGraphicFramePr>
          <p:cNvPr id="4" name="Table 4">
            <a:extLst>
              <a:ext uri="{FF2B5EF4-FFF2-40B4-BE49-F238E27FC236}">
                <a16:creationId xmlns:a16="http://schemas.microsoft.com/office/drawing/2014/main" id="{E3887B26-DA30-3EC9-C07F-9839CEB9F1A3}"/>
              </a:ext>
            </a:extLst>
          </p:cNvPr>
          <p:cNvGraphicFramePr>
            <a:graphicFrameLocks noGrp="1"/>
          </p:cNvGraphicFramePr>
          <p:nvPr>
            <p:extLst>
              <p:ext uri="{D42A27DB-BD31-4B8C-83A1-F6EECF244321}">
                <p14:modId xmlns:p14="http://schemas.microsoft.com/office/powerpoint/2010/main" val="1311856230"/>
              </p:ext>
            </p:extLst>
          </p:nvPr>
        </p:nvGraphicFramePr>
        <p:xfrm>
          <a:off x="5576111" y="1377730"/>
          <a:ext cx="6257926" cy="3383280"/>
        </p:xfrm>
        <a:graphic>
          <a:graphicData uri="http://schemas.openxmlformats.org/drawingml/2006/table">
            <a:tbl>
              <a:tblPr firstRow="1" bandRow="1">
                <a:tableStyleId>{18603FDC-E32A-4AB5-989C-0864C3EAD2B8}</a:tableStyleId>
              </a:tblPr>
              <a:tblGrid>
                <a:gridCol w="4000501">
                  <a:extLst>
                    <a:ext uri="{9D8B030D-6E8A-4147-A177-3AD203B41FA5}">
                      <a16:colId xmlns:a16="http://schemas.microsoft.com/office/drawing/2014/main" val="201235494"/>
                    </a:ext>
                  </a:extLst>
                </a:gridCol>
                <a:gridCol w="2257425">
                  <a:extLst>
                    <a:ext uri="{9D8B030D-6E8A-4147-A177-3AD203B41FA5}">
                      <a16:colId xmlns:a16="http://schemas.microsoft.com/office/drawing/2014/main" val="1525018889"/>
                    </a:ext>
                  </a:extLst>
                </a:gridCol>
              </a:tblGrid>
              <a:tr h="290407">
                <a:tc>
                  <a:txBody>
                    <a:bodyPr/>
                    <a:lstStyle/>
                    <a:p>
                      <a:r>
                        <a:rPr lang="en-US"/>
                        <a:t>Event</a:t>
                      </a:r>
                    </a:p>
                  </a:txBody>
                  <a:tcPr/>
                </a:tc>
                <a:tc>
                  <a:txBody>
                    <a:bodyPr/>
                    <a:lstStyle/>
                    <a:p>
                      <a:pPr algn="ctr"/>
                      <a:r>
                        <a:rPr lang="en-US"/>
                        <a:t>Date</a:t>
                      </a:r>
                    </a:p>
                  </a:txBody>
                  <a:tcPr/>
                </a:tc>
                <a:extLst>
                  <a:ext uri="{0D108BD9-81ED-4DB2-BD59-A6C34878D82A}">
                    <a16:rowId xmlns:a16="http://schemas.microsoft.com/office/drawing/2014/main" val="3131139613"/>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Districts Receive Test Administration Manuals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2/20 – 2/23</a:t>
                      </a:r>
                    </a:p>
                    <a:p>
                      <a:pPr algn="ctr"/>
                      <a:endParaRPr lang="en-US"/>
                    </a:p>
                  </a:txBody>
                  <a:tcPr/>
                </a:tc>
                <a:extLst>
                  <a:ext uri="{0D108BD9-81ED-4DB2-BD59-A6C34878D82A}">
                    <a16:rowId xmlns:a16="http://schemas.microsoft.com/office/drawing/2014/main" val="3613235447"/>
                  </a:ext>
                </a:extLst>
              </a:tr>
              <a:tr h="290407">
                <a:tc>
                  <a:txBody>
                    <a:bodyPr/>
                    <a:lstStyle/>
                    <a:p>
                      <a:r>
                        <a:rPr lang="en-US"/>
                        <a:t>Districts Start Creating Test Sessions</a:t>
                      </a:r>
                    </a:p>
                  </a:txBody>
                  <a:tcPr/>
                </a:tc>
                <a:tc>
                  <a:txBody>
                    <a:bodyPr/>
                    <a:lstStyle/>
                    <a:p>
                      <a:pPr algn="ctr"/>
                      <a:r>
                        <a:rPr lang="en-US"/>
                        <a:t>3/18</a:t>
                      </a:r>
                    </a:p>
                  </a:txBody>
                  <a:tcPr/>
                </a:tc>
                <a:extLst>
                  <a:ext uri="{0D108BD9-81ED-4DB2-BD59-A6C34878D82A}">
                    <a16:rowId xmlns:a16="http://schemas.microsoft.com/office/drawing/2014/main" val="1893537706"/>
                  </a:ext>
                </a:extLst>
              </a:tr>
              <a:tr h="290407">
                <a:tc>
                  <a:txBody>
                    <a:bodyPr/>
                    <a:lstStyle/>
                    <a:p>
                      <a:r>
                        <a:rPr lang="en-US"/>
                        <a:t>Districts Receive Initial Order of Paper Test Materials</a:t>
                      </a:r>
                    </a:p>
                  </a:txBody>
                  <a:tcPr/>
                </a:tc>
                <a:tc>
                  <a:txBody>
                    <a:bodyPr/>
                    <a:lstStyle/>
                    <a:p>
                      <a:pPr algn="ctr"/>
                      <a:r>
                        <a:rPr lang="en-US"/>
                        <a:t>3/25 – 3/29</a:t>
                      </a:r>
                    </a:p>
                  </a:txBody>
                  <a:tcPr/>
                </a:tc>
                <a:extLst>
                  <a:ext uri="{0D108BD9-81ED-4DB2-BD59-A6C34878D82A}">
                    <a16:rowId xmlns:a16="http://schemas.microsoft.com/office/drawing/2014/main" val="150455678"/>
                  </a:ext>
                </a:extLst>
              </a:tr>
              <a:tr h="290407">
                <a:tc>
                  <a:txBody>
                    <a:bodyPr/>
                    <a:lstStyle/>
                    <a:p>
                      <a:r>
                        <a:rPr lang="en-US"/>
                        <a:t>RLA Additional Order Window</a:t>
                      </a:r>
                    </a:p>
                  </a:txBody>
                  <a:tcPr/>
                </a:tc>
                <a:tc>
                  <a:txBody>
                    <a:bodyPr/>
                    <a:lstStyle/>
                    <a:p>
                      <a:pPr algn="ctr"/>
                      <a:r>
                        <a:rPr lang="en-US"/>
                        <a:t>4/1 – 4/15</a:t>
                      </a:r>
                    </a:p>
                  </a:txBody>
                  <a:tcPr/>
                </a:tc>
                <a:extLst>
                  <a:ext uri="{0D108BD9-81ED-4DB2-BD59-A6C34878D82A}">
                    <a16:rowId xmlns:a16="http://schemas.microsoft.com/office/drawing/2014/main" val="2741571935"/>
                  </a:ext>
                </a:extLst>
              </a:tr>
              <a:tr h="290407">
                <a:tc>
                  <a:txBody>
                    <a:bodyPr/>
                    <a:lstStyle/>
                    <a:p>
                      <a:r>
                        <a:rPr lang="en-US"/>
                        <a:t>Science and Social Studies Additional Order Window</a:t>
                      </a:r>
                    </a:p>
                  </a:txBody>
                  <a:tcPr/>
                </a:tc>
                <a:tc>
                  <a:txBody>
                    <a:bodyPr/>
                    <a:lstStyle/>
                    <a:p>
                      <a:pPr algn="ctr"/>
                      <a:r>
                        <a:rPr lang="en-US"/>
                        <a:t>4/1 – 4/22</a:t>
                      </a:r>
                    </a:p>
                  </a:txBody>
                  <a:tcPr/>
                </a:tc>
                <a:extLst>
                  <a:ext uri="{0D108BD9-81ED-4DB2-BD59-A6C34878D82A}">
                    <a16:rowId xmlns:a16="http://schemas.microsoft.com/office/drawing/2014/main" val="3053759714"/>
                  </a:ext>
                </a:extLst>
              </a:tr>
              <a:tr h="290407">
                <a:tc>
                  <a:txBody>
                    <a:bodyPr/>
                    <a:lstStyle/>
                    <a:p>
                      <a:r>
                        <a:rPr lang="en-US"/>
                        <a:t>Math Additional Order Window</a:t>
                      </a:r>
                    </a:p>
                  </a:txBody>
                  <a:tcPr/>
                </a:tc>
                <a:tc>
                  <a:txBody>
                    <a:bodyPr/>
                    <a:lstStyle/>
                    <a:p>
                      <a:pPr algn="ctr"/>
                      <a:r>
                        <a:rPr lang="en-US"/>
                        <a:t>4/1 – 4/29</a:t>
                      </a:r>
                    </a:p>
                  </a:txBody>
                  <a:tcPr/>
                </a:tc>
                <a:extLst>
                  <a:ext uri="{0D108BD9-81ED-4DB2-BD59-A6C34878D82A}">
                    <a16:rowId xmlns:a16="http://schemas.microsoft.com/office/drawing/2014/main" val="4030134416"/>
                  </a:ext>
                </a:extLst>
              </a:tr>
            </a:tbl>
          </a:graphicData>
        </a:graphic>
      </p:graphicFrame>
      <p:sp>
        <p:nvSpPr>
          <p:cNvPr id="5" name="TextBox 4">
            <a:extLst>
              <a:ext uri="{FF2B5EF4-FFF2-40B4-BE49-F238E27FC236}">
                <a16:creationId xmlns:a16="http://schemas.microsoft.com/office/drawing/2014/main" id="{3B7669B6-BA3A-C643-6ECE-4A7CA41DCDBB}"/>
              </a:ext>
            </a:extLst>
          </p:cNvPr>
          <p:cNvSpPr txBox="1"/>
          <p:nvPr/>
        </p:nvSpPr>
        <p:spPr>
          <a:xfrm>
            <a:off x="76643" y="5481519"/>
            <a:ext cx="12038714" cy="400110"/>
          </a:xfrm>
          <a:prstGeom prst="rect">
            <a:avLst/>
          </a:prstGeom>
          <a:solidFill>
            <a:schemeClr val="bg2"/>
          </a:solidFill>
          <a:ln w="38100">
            <a:solidFill>
              <a:schemeClr val="accent1"/>
            </a:solidFill>
            <a:prstDash val="dash"/>
          </a:ln>
        </p:spPr>
        <p:txBody>
          <a:bodyPr wrap="square" rtlCol="0">
            <a:spAutoFit/>
          </a:bodyPr>
          <a:lstStyle/>
          <a:p>
            <a:pPr algn="ctr"/>
            <a:r>
              <a:rPr lang="en-US" sz="2000"/>
              <a:t>Additional Order Window applies to Special Administration of an Online Assessment ONLY</a:t>
            </a:r>
          </a:p>
        </p:txBody>
      </p:sp>
    </p:spTree>
    <p:extLst>
      <p:ext uri="{BB962C8B-B14F-4D97-AF65-F5344CB8AC3E}">
        <p14:creationId xmlns:p14="http://schemas.microsoft.com/office/powerpoint/2010/main" val="2981224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7351-B6C7-DE8A-B989-8474D717202D}"/>
              </a:ext>
            </a:extLst>
          </p:cNvPr>
          <p:cNvSpPr>
            <a:spLocks noGrp="1"/>
          </p:cNvSpPr>
          <p:nvPr>
            <p:ph type="title"/>
          </p:nvPr>
        </p:nvSpPr>
        <p:spPr/>
        <p:txBody>
          <a:bodyPr/>
          <a:lstStyle/>
          <a:p>
            <a:r>
              <a:rPr lang="en-US">
                <a:ea typeface="Calibri"/>
                <a:cs typeface="Calibri"/>
              </a:rPr>
              <a:t>During Testing - Key Date Reminders</a:t>
            </a:r>
          </a:p>
        </p:txBody>
      </p:sp>
      <p:sp>
        <p:nvSpPr>
          <p:cNvPr id="3" name="Slide Number Placeholder 2">
            <a:extLst>
              <a:ext uri="{FF2B5EF4-FFF2-40B4-BE49-F238E27FC236}">
                <a16:creationId xmlns:a16="http://schemas.microsoft.com/office/drawing/2014/main" id="{DD488E3A-AA65-A96F-F5D0-CEFB13E380AF}"/>
              </a:ext>
            </a:extLst>
          </p:cNvPr>
          <p:cNvSpPr>
            <a:spLocks noGrp="1"/>
          </p:cNvSpPr>
          <p:nvPr>
            <p:ph type="sldNum" sz="quarter" idx="4"/>
          </p:nvPr>
        </p:nvSpPr>
        <p:spPr/>
        <p:txBody>
          <a:bodyPr/>
          <a:lstStyle/>
          <a:p>
            <a:fld id="{69C126A4-BD19-47E2-8A0E-0DE1B9D8C925}" type="slidenum">
              <a:rPr lang="en-US" smtClean="0"/>
              <a:pPr/>
              <a:t>23</a:t>
            </a:fld>
            <a:endParaRPr lang="en-US"/>
          </a:p>
        </p:txBody>
      </p:sp>
      <p:sp>
        <p:nvSpPr>
          <p:cNvPr id="11" name="Rectangle: Rounded Corners 10">
            <a:extLst>
              <a:ext uri="{FF2B5EF4-FFF2-40B4-BE49-F238E27FC236}">
                <a16:creationId xmlns:a16="http://schemas.microsoft.com/office/drawing/2014/main" id="{3FF29F31-D003-5411-3476-0B8BFBB800B9}"/>
              </a:ext>
            </a:extLst>
          </p:cNvPr>
          <p:cNvSpPr/>
          <p:nvPr/>
        </p:nvSpPr>
        <p:spPr>
          <a:xfrm>
            <a:off x="1140343" y="2681684"/>
            <a:ext cx="4181960" cy="98153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     </a:t>
            </a:r>
            <a:r>
              <a:rPr lang="en-US" sz="2800" b="1"/>
              <a:t>During</a:t>
            </a:r>
          </a:p>
        </p:txBody>
      </p:sp>
      <p:sp>
        <p:nvSpPr>
          <p:cNvPr id="13" name="object 6">
            <a:extLst>
              <a:ext uri="{FF2B5EF4-FFF2-40B4-BE49-F238E27FC236}">
                <a16:creationId xmlns:a16="http://schemas.microsoft.com/office/drawing/2014/main" id="{025EAE3C-068D-C323-5EAA-E1882C63870B}"/>
              </a:ext>
            </a:extLst>
          </p:cNvPr>
          <p:cNvSpPr/>
          <p:nvPr/>
        </p:nvSpPr>
        <p:spPr>
          <a:xfrm>
            <a:off x="2956277" y="3263961"/>
            <a:ext cx="2215118" cy="47182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2">
              <a:lumMod val="60000"/>
              <a:lumOff val="40000"/>
            </a:schemeClr>
          </a:solidFill>
          <a:ln>
            <a:solidFill>
              <a:schemeClr val="tx1"/>
            </a:solidFill>
          </a:ln>
        </p:spPr>
        <p:txBody>
          <a:bodyPr wrap="square" lIns="0" tIns="0" rIns="0" bIns="0" rtlCol="0"/>
          <a:lstStyle/>
          <a:p>
            <a:endParaRPr/>
          </a:p>
        </p:txBody>
      </p:sp>
      <p:sp>
        <p:nvSpPr>
          <p:cNvPr id="15" name="object 6">
            <a:extLst>
              <a:ext uri="{FF2B5EF4-FFF2-40B4-BE49-F238E27FC236}">
                <a16:creationId xmlns:a16="http://schemas.microsoft.com/office/drawing/2014/main" id="{C55221BF-D906-A9DA-C0B5-F9A90B64E0ED}"/>
              </a:ext>
            </a:extLst>
          </p:cNvPr>
          <p:cNvSpPr/>
          <p:nvPr/>
        </p:nvSpPr>
        <p:spPr>
          <a:xfrm>
            <a:off x="2956276" y="2597550"/>
            <a:ext cx="2215118" cy="47182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accent2">
              <a:lumMod val="60000"/>
              <a:lumOff val="40000"/>
            </a:schemeClr>
          </a:solidFill>
          <a:ln>
            <a:solidFill>
              <a:schemeClr val="tx1"/>
            </a:solidFill>
          </a:ln>
        </p:spPr>
        <p:txBody>
          <a:bodyPr wrap="square" lIns="0" tIns="0" rIns="0" bIns="0" rtlCol="0"/>
          <a:lstStyle/>
          <a:p>
            <a:endParaRPr/>
          </a:p>
        </p:txBody>
      </p:sp>
      <p:sp>
        <p:nvSpPr>
          <p:cNvPr id="17" name="object 10">
            <a:extLst>
              <a:ext uri="{FF2B5EF4-FFF2-40B4-BE49-F238E27FC236}">
                <a16:creationId xmlns:a16="http://schemas.microsoft.com/office/drawing/2014/main" id="{2C93F34B-B641-0571-11BE-9C1BC887BCB1}"/>
              </a:ext>
            </a:extLst>
          </p:cNvPr>
          <p:cNvSpPr txBox="1"/>
          <p:nvPr/>
        </p:nvSpPr>
        <p:spPr>
          <a:xfrm>
            <a:off x="3174854" y="2681684"/>
            <a:ext cx="1814653" cy="1190070"/>
          </a:xfrm>
          <a:prstGeom prst="rect">
            <a:avLst/>
          </a:prstGeom>
        </p:spPr>
        <p:txBody>
          <a:bodyPr vert="horz" wrap="square" lIns="0" tIns="12700" rIns="0" bIns="0" rtlCol="0" anchor="t">
            <a:spAutoFit/>
          </a:bodyPr>
          <a:lstStyle/>
          <a:p>
            <a:pPr marL="12700">
              <a:lnSpc>
                <a:spcPct val="100000"/>
              </a:lnSpc>
              <a:spcBef>
                <a:spcPts val="100"/>
              </a:spcBef>
            </a:pPr>
            <a:r>
              <a:rPr lang="en-US" spc="-10">
                <a:latin typeface="Calibri"/>
                <a:cs typeface="Calibri"/>
              </a:rPr>
              <a:t>Administration</a:t>
            </a:r>
            <a:endParaRPr lang="en-US" spc="-10">
              <a:latin typeface="Calibri"/>
              <a:ea typeface="Calibri"/>
              <a:cs typeface="Calibri"/>
            </a:endParaRPr>
          </a:p>
          <a:p>
            <a:pPr marL="12700">
              <a:lnSpc>
                <a:spcPct val="100000"/>
              </a:lnSpc>
              <a:spcBef>
                <a:spcPts val="100"/>
              </a:spcBef>
            </a:pPr>
            <a:endParaRPr lang="en-US" spc="-10">
              <a:latin typeface="Calibri"/>
              <a:ea typeface="Calibri"/>
              <a:cs typeface="Calibri"/>
            </a:endParaRPr>
          </a:p>
          <a:p>
            <a:pPr marL="12700">
              <a:lnSpc>
                <a:spcPct val="100000"/>
              </a:lnSpc>
              <a:spcBef>
                <a:spcPts val="100"/>
              </a:spcBef>
            </a:pPr>
            <a:r>
              <a:rPr lang="en-US" spc="-20">
                <a:latin typeface="Calibri"/>
                <a:cs typeface="Calibri"/>
              </a:rPr>
              <a:t>Post-Administration</a:t>
            </a:r>
            <a:endParaRPr lang="en-US">
              <a:latin typeface="Calibri"/>
              <a:cs typeface="Calibri"/>
            </a:endParaRPr>
          </a:p>
          <a:p>
            <a:pPr marL="12700">
              <a:lnSpc>
                <a:spcPct val="100000"/>
              </a:lnSpc>
              <a:spcBef>
                <a:spcPts val="100"/>
              </a:spcBef>
            </a:pPr>
            <a:endParaRPr lang="en-US" sz="2000" spc="-10">
              <a:latin typeface="Calibri"/>
              <a:cs typeface="Calibri"/>
            </a:endParaRPr>
          </a:p>
        </p:txBody>
      </p:sp>
      <p:graphicFrame>
        <p:nvGraphicFramePr>
          <p:cNvPr id="4" name="Table 4">
            <a:extLst>
              <a:ext uri="{FF2B5EF4-FFF2-40B4-BE49-F238E27FC236}">
                <a16:creationId xmlns:a16="http://schemas.microsoft.com/office/drawing/2014/main" id="{E3887B26-DA30-3EC9-C07F-9839CEB9F1A3}"/>
              </a:ext>
            </a:extLst>
          </p:cNvPr>
          <p:cNvGraphicFramePr>
            <a:graphicFrameLocks noGrp="1"/>
          </p:cNvGraphicFramePr>
          <p:nvPr>
            <p:extLst>
              <p:ext uri="{D42A27DB-BD31-4B8C-83A1-F6EECF244321}">
                <p14:modId xmlns:p14="http://schemas.microsoft.com/office/powerpoint/2010/main" val="3527119355"/>
              </p:ext>
            </p:extLst>
          </p:nvPr>
        </p:nvGraphicFramePr>
        <p:xfrm>
          <a:off x="5540880" y="977893"/>
          <a:ext cx="6241515" cy="4663440"/>
        </p:xfrm>
        <a:graphic>
          <a:graphicData uri="http://schemas.openxmlformats.org/drawingml/2006/table">
            <a:tbl>
              <a:tblPr firstRow="1" bandRow="1">
                <a:tableStyleId>{638B1855-1B75-4FBE-930C-398BA8C253C6}</a:tableStyleId>
              </a:tblPr>
              <a:tblGrid>
                <a:gridCol w="4720828">
                  <a:extLst>
                    <a:ext uri="{9D8B030D-6E8A-4147-A177-3AD203B41FA5}">
                      <a16:colId xmlns:a16="http://schemas.microsoft.com/office/drawing/2014/main" val="201235494"/>
                    </a:ext>
                  </a:extLst>
                </a:gridCol>
                <a:gridCol w="1520687">
                  <a:extLst>
                    <a:ext uri="{9D8B030D-6E8A-4147-A177-3AD203B41FA5}">
                      <a16:colId xmlns:a16="http://schemas.microsoft.com/office/drawing/2014/main" val="1525018889"/>
                    </a:ext>
                  </a:extLst>
                </a:gridCol>
              </a:tblGrid>
              <a:tr h="290407">
                <a:tc>
                  <a:txBody>
                    <a:bodyPr/>
                    <a:lstStyle/>
                    <a:p>
                      <a:r>
                        <a:rPr lang="en-US"/>
                        <a:t>Event</a:t>
                      </a:r>
                    </a:p>
                  </a:txBody>
                  <a:tcPr/>
                </a:tc>
                <a:tc>
                  <a:txBody>
                    <a:bodyPr/>
                    <a:lstStyle/>
                    <a:p>
                      <a:pPr algn="ctr"/>
                      <a:r>
                        <a:rPr lang="en-US"/>
                        <a:t>Date</a:t>
                      </a:r>
                    </a:p>
                  </a:txBody>
                  <a:tcPr/>
                </a:tc>
                <a:extLst>
                  <a:ext uri="{0D108BD9-81ED-4DB2-BD59-A6C34878D82A}">
                    <a16:rowId xmlns:a16="http://schemas.microsoft.com/office/drawing/2014/main" val="3131139613"/>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RLA Administration Window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4/9 – 4/19</a:t>
                      </a:r>
                    </a:p>
                  </a:txBody>
                  <a:tcPr/>
                </a:tc>
                <a:extLst>
                  <a:ext uri="{0D108BD9-81ED-4DB2-BD59-A6C34878D82A}">
                    <a16:rowId xmlns:a16="http://schemas.microsoft.com/office/drawing/2014/main" val="3613235447"/>
                  </a:ext>
                </a:extLst>
              </a:tr>
              <a:tr h="290407">
                <a:tc>
                  <a:txBody>
                    <a:bodyPr/>
                    <a:lstStyle/>
                    <a:p>
                      <a:r>
                        <a:rPr lang="en-US"/>
                        <a:t>RLA – Score Codes and Student Responses entered in TIDE </a:t>
                      </a:r>
                    </a:p>
                  </a:txBody>
                  <a:tcPr/>
                </a:tc>
                <a:tc>
                  <a:txBody>
                    <a:bodyPr/>
                    <a:lstStyle/>
                    <a:p>
                      <a:pPr algn="ctr"/>
                      <a:r>
                        <a:rPr lang="en-US"/>
                        <a:t>4/19 by 11:59 p.m. (CT)</a:t>
                      </a:r>
                    </a:p>
                  </a:txBody>
                  <a:tcPr/>
                </a:tc>
                <a:extLst>
                  <a:ext uri="{0D108BD9-81ED-4DB2-BD59-A6C34878D82A}">
                    <a16:rowId xmlns:a16="http://schemas.microsoft.com/office/drawing/2014/main" val="1893537706"/>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Science and Social Studies Administration Window</a:t>
                      </a:r>
                    </a:p>
                  </a:txBody>
                  <a:tcPr/>
                </a:tc>
                <a:tc>
                  <a:txBody>
                    <a:bodyPr/>
                    <a:lstStyle/>
                    <a:p>
                      <a:pPr algn="ctr"/>
                      <a:r>
                        <a:rPr lang="en-US"/>
                        <a:t>4/16 – 4/26</a:t>
                      </a:r>
                    </a:p>
                  </a:txBody>
                  <a:tcPr/>
                </a:tc>
                <a:extLst>
                  <a:ext uri="{0D108BD9-81ED-4DB2-BD59-A6C34878D82A}">
                    <a16:rowId xmlns:a16="http://schemas.microsoft.com/office/drawing/2014/main" val="150455678"/>
                  </a:ext>
                </a:extLst>
              </a:tr>
              <a:tr h="290407">
                <a:tc>
                  <a:txBody>
                    <a:bodyPr/>
                    <a:lstStyle/>
                    <a:p>
                      <a:r>
                        <a:rPr lang="en-US"/>
                        <a:t>Science and Social Studies – Score Codes and Student Responses entered in TIDE </a:t>
                      </a:r>
                    </a:p>
                  </a:txBody>
                  <a:tcPr/>
                </a:tc>
                <a:tc>
                  <a:txBody>
                    <a:bodyPr/>
                    <a:lstStyle/>
                    <a:p>
                      <a:pPr algn="ctr"/>
                      <a:r>
                        <a:rPr lang="en-US"/>
                        <a:t>4/26 by 11:59 p.m. (CT)</a:t>
                      </a:r>
                    </a:p>
                  </a:txBody>
                  <a:tcPr/>
                </a:tc>
                <a:extLst>
                  <a:ext uri="{0D108BD9-81ED-4DB2-BD59-A6C34878D82A}">
                    <a16:rowId xmlns:a16="http://schemas.microsoft.com/office/drawing/2014/main" val="2741571935"/>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Math Administration Window</a:t>
                      </a:r>
                    </a:p>
                  </a:txBody>
                  <a:tcPr/>
                </a:tc>
                <a:tc>
                  <a:txBody>
                    <a:bodyPr/>
                    <a:lstStyle/>
                    <a:p>
                      <a:pPr algn="ctr"/>
                      <a:r>
                        <a:rPr lang="en-US"/>
                        <a:t>4/23 – 5/3</a:t>
                      </a:r>
                    </a:p>
                  </a:txBody>
                  <a:tcPr/>
                </a:tc>
                <a:extLst>
                  <a:ext uri="{0D108BD9-81ED-4DB2-BD59-A6C34878D82A}">
                    <a16:rowId xmlns:a16="http://schemas.microsoft.com/office/drawing/2014/main" val="3053759714"/>
                  </a:ext>
                </a:extLst>
              </a:tr>
              <a:tr h="290407">
                <a:tc>
                  <a:txBody>
                    <a:bodyPr/>
                    <a:lstStyle/>
                    <a:p>
                      <a:r>
                        <a:rPr lang="en-US"/>
                        <a:t>Math – Score Codes and Student Responses entered in TIDE </a:t>
                      </a:r>
                    </a:p>
                  </a:txBody>
                  <a:tcPr/>
                </a:tc>
                <a:tc>
                  <a:txBody>
                    <a:bodyPr/>
                    <a:lstStyle/>
                    <a:p>
                      <a:pPr algn="ctr"/>
                      <a:r>
                        <a:rPr lang="en-US"/>
                        <a:t>5/3 by 11:59 p.m. (CT)</a:t>
                      </a:r>
                    </a:p>
                  </a:txBody>
                  <a:tcPr/>
                </a:tc>
                <a:extLst>
                  <a:ext uri="{0D108BD9-81ED-4DB2-BD59-A6C34878D82A}">
                    <a16:rowId xmlns:a16="http://schemas.microsoft.com/office/drawing/2014/main" val="4030134416"/>
                  </a:ext>
                </a:extLst>
              </a:tr>
              <a:tr h="290407">
                <a:tc>
                  <a:txBody>
                    <a:bodyPr/>
                    <a:lstStyle/>
                    <a:p>
                      <a:r>
                        <a:rPr lang="en-US"/>
                        <a:t>Final Date to Enter Student Information for Accountability</a:t>
                      </a:r>
                    </a:p>
                  </a:txBody>
                  <a:tcPr/>
                </a:tc>
                <a:tc>
                  <a:txBody>
                    <a:bodyPr/>
                    <a:lstStyle/>
                    <a:p>
                      <a:pPr algn="ctr"/>
                      <a:r>
                        <a:rPr lang="en-US"/>
                        <a:t>5/3</a:t>
                      </a:r>
                    </a:p>
                  </a:txBody>
                  <a:tcPr/>
                </a:tc>
                <a:extLst>
                  <a:ext uri="{0D108BD9-81ED-4DB2-BD59-A6C34878D82A}">
                    <a16:rowId xmlns:a16="http://schemas.microsoft.com/office/drawing/2014/main" val="4270493331"/>
                  </a:ext>
                </a:extLst>
              </a:tr>
              <a:tr h="290407">
                <a:tc>
                  <a:txBody>
                    <a:bodyPr/>
                    <a:lstStyle/>
                    <a:p>
                      <a:r>
                        <a:rPr lang="en-US"/>
                        <a:t>Districts Return Paper Materials</a:t>
                      </a:r>
                    </a:p>
                  </a:txBody>
                  <a:tcPr/>
                </a:tc>
                <a:tc>
                  <a:txBody>
                    <a:bodyPr/>
                    <a:lstStyle/>
                    <a:p>
                      <a:pPr algn="ctr"/>
                      <a:r>
                        <a:rPr lang="en-US"/>
                        <a:t>By 5/17</a:t>
                      </a:r>
                    </a:p>
                  </a:txBody>
                  <a:tcPr/>
                </a:tc>
                <a:extLst>
                  <a:ext uri="{0D108BD9-81ED-4DB2-BD59-A6C34878D82A}">
                    <a16:rowId xmlns:a16="http://schemas.microsoft.com/office/drawing/2014/main" val="812319169"/>
                  </a:ext>
                </a:extLst>
              </a:tr>
            </a:tbl>
          </a:graphicData>
        </a:graphic>
      </p:graphicFrame>
      <p:pic>
        <p:nvPicPr>
          <p:cNvPr id="8" name="Graphic 7" descr="Programmer female with solid fill">
            <a:extLst>
              <a:ext uri="{FF2B5EF4-FFF2-40B4-BE49-F238E27FC236}">
                <a16:creationId xmlns:a16="http://schemas.microsoft.com/office/drawing/2014/main" id="{D86D9C4A-B7A1-E840-24D6-19A29388E1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770" y="2681684"/>
            <a:ext cx="914400" cy="914400"/>
          </a:xfrm>
          <a:prstGeom prst="rect">
            <a:avLst/>
          </a:prstGeom>
        </p:spPr>
      </p:pic>
    </p:spTree>
    <p:extLst>
      <p:ext uri="{BB962C8B-B14F-4D97-AF65-F5344CB8AC3E}">
        <p14:creationId xmlns:p14="http://schemas.microsoft.com/office/powerpoint/2010/main" val="342287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7351-B6C7-DE8A-B989-8474D717202D}"/>
              </a:ext>
            </a:extLst>
          </p:cNvPr>
          <p:cNvSpPr>
            <a:spLocks noGrp="1"/>
          </p:cNvSpPr>
          <p:nvPr>
            <p:ph type="title"/>
          </p:nvPr>
        </p:nvSpPr>
        <p:spPr/>
        <p:txBody>
          <a:bodyPr/>
          <a:lstStyle/>
          <a:p>
            <a:r>
              <a:rPr lang="en-US">
                <a:ea typeface="Calibri"/>
                <a:cs typeface="Calibri"/>
              </a:rPr>
              <a:t>After Testing - Key Date Reminders</a:t>
            </a:r>
          </a:p>
        </p:txBody>
      </p:sp>
      <p:sp>
        <p:nvSpPr>
          <p:cNvPr id="3" name="Slide Number Placeholder 2">
            <a:extLst>
              <a:ext uri="{FF2B5EF4-FFF2-40B4-BE49-F238E27FC236}">
                <a16:creationId xmlns:a16="http://schemas.microsoft.com/office/drawing/2014/main" id="{DD488E3A-AA65-A96F-F5D0-CEFB13E380AF}"/>
              </a:ext>
            </a:extLst>
          </p:cNvPr>
          <p:cNvSpPr>
            <a:spLocks noGrp="1"/>
          </p:cNvSpPr>
          <p:nvPr>
            <p:ph type="sldNum" sz="quarter" idx="4"/>
          </p:nvPr>
        </p:nvSpPr>
        <p:spPr/>
        <p:txBody>
          <a:bodyPr/>
          <a:lstStyle/>
          <a:p>
            <a:fld id="{69C126A4-BD19-47E2-8A0E-0DE1B9D8C925}" type="slidenum">
              <a:rPr lang="en-US" smtClean="0"/>
              <a:pPr/>
              <a:t>24</a:t>
            </a:fld>
            <a:endParaRPr lang="en-US"/>
          </a:p>
        </p:txBody>
      </p:sp>
      <p:sp>
        <p:nvSpPr>
          <p:cNvPr id="11" name="Rectangle: Rounded Corners 10">
            <a:extLst>
              <a:ext uri="{FF2B5EF4-FFF2-40B4-BE49-F238E27FC236}">
                <a16:creationId xmlns:a16="http://schemas.microsoft.com/office/drawing/2014/main" id="{3FF29F31-D003-5411-3476-0B8BFBB800B9}"/>
              </a:ext>
            </a:extLst>
          </p:cNvPr>
          <p:cNvSpPr/>
          <p:nvPr/>
        </p:nvSpPr>
        <p:spPr>
          <a:xfrm>
            <a:off x="1140343" y="2681684"/>
            <a:ext cx="4181960" cy="981539"/>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     </a:t>
            </a:r>
            <a:r>
              <a:rPr lang="en-US" sz="2800" b="1"/>
              <a:t>After</a:t>
            </a:r>
          </a:p>
        </p:txBody>
      </p:sp>
      <p:sp>
        <p:nvSpPr>
          <p:cNvPr id="15" name="object 6">
            <a:extLst>
              <a:ext uri="{FF2B5EF4-FFF2-40B4-BE49-F238E27FC236}">
                <a16:creationId xmlns:a16="http://schemas.microsoft.com/office/drawing/2014/main" id="{C55221BF-D906-A9DA-C0B5-F9A90B64E0ED}"/>
              </a:ext>
            </a:extLst>
          </p:cNvPr>
          <p:cNvSpPr/>
          <p:nvPr/>
        </p:nvSpPr>
        <p:spPr>
          <a:xfrm>
            <a:off x="2870551" y="2763209"/>
            <a:ext cx="2215118" cy="751350"/>
          </a:xfrm>
          <a:custGeom>
            <a:avLst/>
            <a:gdLst/>
            <a:ahLst/>
            <a:cxnLst/>
            <a:rect l="l" t="t" r="r" b="b"/>
            <a:pathLst>
              <a:path w="2362200" h="628650">
                <a:moveTo>
                  <a:pt x="2257399" y="0"/>
                </a:moveTo>
                <a:lnTo>
                  <a:pt x="104800" y="0"/>
                </a:lnTo>
                <a:lnTo>
                  <a:pt x="64004" y="8236"/>
                </a:lnTo>
                <a:lnTo>
                  <a:pt x="30692" y="30697"/>
                </a:lnTo>
                <a:lnTo>
                  <a:pt x="8234" y="64009"/>
                </a:lnTo>
                <a:lnTo>
                  <a:pt x="0" y="104800"/>
                </a:lnTo>
                <a:lnTo>
                  <a:pt x="0" y="523862"/>
                </a:lnTo>
                <a:lnTo>
                  <a:pt x="8234" y="564650"/>
                </a:lnTo>
                <a:lnTo>
                  <a:pt x="30692" y="597958"/>
                </a:lnTo>
                <a:lnTo>
                  <a:pt x="64004" y="620415"/>
                </a:lnTo>
                <a:lnTo>
                  <a:pt x="104800" y="628650"/>
                </a:lnTo>
                <a:lnTo>
                  <a:pt x="2257399" y="628650"/>
                </a:lnTo>
                <a:lnTo>
                  <a:pt x="2298195" y="620415"/>
                </a:lnTo>
                <a:lnTo>
                  <a:pt x="2331507" y="597958"/>
                </a:lnTo>
                <a:lnTo>
                  <a:pt x="2353965" y="564650"/>
                </a:lnTo>
                <a:lnTo>
                  <a:pt x="2362200" y="523862"/>
                </a:lnTo>
                <a:lnTo>
                  <a:pt x="2362200" y="104800"/>
                </a:lnTo>
                <a:lnTo>
                  <a:pt x="2353965" y="64009"/>
                </a:lnTo>
                <a:lnTo>
                  <a:pt x="2331507" y="30697"/>
                </a:lnTo>
                <a:lnTo>
                  <a:pt x="2298195" y="8236"/>
                </a:lnTo>
                <a:lnTo>
                  <a:pt x="2257399" y="0"/>
                </a:lnTo>
                <a:close/>
              </a:path>
            </a:pathLst>
          </a:custGeom>
          <a:solidFill>
            <a:schemeClr val="bg2">
              <a:lumMod val="90000"/>
            </a:schemeClr>
          </a:solidFill>
          <a:ln>
            <a:solidFill>
              <a:schemeClr val="tx1"/>
            </a:solidFill>
          </a:ln>
        </p:spPr>
        <p:txBody>
          <a:bodyPr wrap="square" lIns="0" tIns="0" rIns="0" bIns="0" rtlCol="0"/>
          <a:lstStyle/>
          <a:p>
            <a:endParaRPr/>
          </a:p>
        </p:txBody>
      </p:sp>
      <p:sp>
        <p:nvSpPr>
          <p:cNvPr id="17" name="object 10">
            <a:extLst>
              <a:ext uri="{FF2B5EF4-FFF2-40B4-BE49-F238E27FC236}">
                <a16:creationId xmlns:a16="http://schemas.microsoft.com/office/drawing/2014/main" id="{2C93F34B-B641-0571-11BE-9C1BC887BCB1}"/>
              </a:ext>
            </a:extLst>
          </p:cNvPr>
          <p:cNvSpPr txBox="1"/>
          <p:nvPr/>
        </p:nvSpPr>
        <p:spPr>
          <a:xfrm>
            <a:off x="2961053" y="2993857"/>
            <a:ext cx="2251520" cy="1190069"/>
          </a:xfrm>
          <a:prstGeom prst="rect">
            <a:avLst/>
          </a:prstGeom>
        </p:spPr>
        <p:txBody>
          <a:bodyPr vert="horz" wrap="square" lIns="0" tIns="12700" rIns="0" bIns="0" rtlCol="0" anchor="t">
            <a:spAutoFit/>
          </a:bodyPr>
          <a:lstStyle/>
          <a:p>
            <a:pPr marL="12700">
              <a:lnSpc>
                <a:spcPct val="100000"/>
              </a:lnSpc>
              <a:spcBef>
                <a:spcPts val="100"/>
              </a:spcBef>
            </a:pPr>
            <a:r>
              <a:rPr lang="en-US" spc="-10">
                <a:latin typeface="Calibri"/>
                <a:cs typeface="Calibri"/>
              </a:rPr>
              <a:t>Scoring and Reporting</a:t>
            </a:r>
            <a:endParaRPr lang="en-US" spc="-10">
              <a:latin typeface="Calibri"/>
              <a:ea typeface="Calibri"/>
              <a:cs typeface="Calibri"/>
            </a:endParaRPr>
          </a:p>
          <a:p>
            <a:pPr marL="12700">
              <a:lnSpc>
                <a:spcPct val="100000"/>
              </a:lnSpc>
              <a:spcBef>
                <a:spcPts val="100"/>
              </a:spcBef>
            </a:pPr>
            <a:endParaRPr lang="en-US" spc="-10">
              <a:latin typeface="Calibri"/>
              <a:ea typeface="Calibri"/>
              <a:cs typeface="Calibri"/>
            </a:endParaRPr>
          </a:p>
          <a:p>
            <a:pPr marL="12700">
              <a:lnSpc>
                <a:spcPct val="100000"/>
              </a:lnSpc>
              <a:spcBef>
                <a:spcPts val="100"/>
              </a:spcBef>
            </a:pPr>
            <a:endParaRPr lang="en-US">
              <a:latin typeface="Calibri"/>
              <a:cs typeface="Calibri"/>
            </a:endParaRPr>
          </a:p>
          <a:p>
            <a:pPr marL="12700">
              <a:lnSpc>
                <a:spcPct val="100000"/>
              </a:lnSpc>
              <a:spcBef>
                <a:spcPts val="100"/>
              </a:spcBef>
            </a:pPr>
            <a:endParaRPr lang="en-US" sz="2000" spc="-10">
              <a:latin typeface="Calibri"/>
              <a:cs typeface="Calibri"/>
            </a:endParaRPr>
          </a:p>
        </p:txBody>
      </p:sp>
      <p:graphicFrame>
        <p:nvGraphicFramePr>
          <p:cNvPr id="4" name="Table 4">
            <a:extLst>
              <a:ext uri="{FF2B5EF4-FFF2-40B4-BE49-F238E27FC236}">
                <a16:creationId xmlns:a16="http://schemas.microsoft.com/office/drawing/2014/main" id="{E3887B26-DA30-3EC9-C07F-9839CEB9F1A3}"/>
              </a:ext>
            </a:extLst>
          </p:cNvPr>
          <p:cNvGraphicFramePr>
            <a:graphicFrameLocks noGrp="1"/>
          </p:cNvGraphicFramePr>
          <p:nvPr>
            <p:extLst>
              <p:ext uri="{D42A27DB-BD31-4B8C-83A1-F6EECF244321}">
                <p14:modId xmlns:p14="http://schemas.microsoft.com/office/powerpoint/2010/main" val="3290641347"/>
              </p:ext>
            </p:extLst>
          </p:nvPr>
        </p:nvGraphicFramePr>
        <p:xfrm>
          <a:off x="5547538" y="1206493"/>
          <a:ext cx="6286499" cy="3931920"/>
        </p:xfrm>
        <a:graphic>
          <a:graphicData uri="http://schemas.openxmlformats.org/drawingml/2006/table">
            <a:tbl>
              <a:tblPr firstRow="1" bandRow="1">
                <a:tableStyleId>{18603FDC-E32A-4AB5-989C-0864C3EAD2B8}</a:tableStyleId>
              </a:tblPr>
              <a:tblGrid>
                <a:gridCol w="3166135">
                  <a:extLst>
                    <a:ext uri="{9D8B030D-6E8A-4147-A177-3AD203B41FA5}">
                      <a16:colId xmlns:a16="http://schemas.microsoft.com/office/drawing/2014/main" val="201235494"/>
                    </a:ext>
                  </a:extLst>
                </a:gridCol>
                <a:gridCol w="1557413">
                  <a:extLst>
                    <a:ext uri="{9D8B030D-6E8A-4147-A177-3AD203B41FA5}">
                      <a16:colId xmlns:a16="http://schemas.microsoft.com/office/drawing/2014/main" val="1525018889"/>
                    </a:ext>
                  </a:extLst>
                </a:gridCol>
                <a:gridCol w="1562951">
                  <a:extLst>
                    <a:ext uri="{9D8B030D-6E8A-4147-A177-3AD203B41FA5}">
                      <a16:colId xmlns:a16="http://schemas.microsoft.com/office/drawing/2014/main" val="3355732796"/>
                    </a:ext>
                  </a:extLst>
                </a:gridCol>
              </a:tblGrid>
              <a:tr h="290407">
                <a:tc rowSpan="2">
                  <a:txBody>
                    <a:bodyPr/>
                    <a:lstStyle/>
                    <a:p>
                      <a:r>
                        <a:rPr lang="en-US">
                          <a:solidFill>
                            <a:schemeClr val="bg1"/>
                          </a:solidFill>
                        </a:rPr>
                        <a:t>Event</a:t>
                      </a:r>
                    </a:p>
                  </a:txBody>
                  <a:tcPr/>
                </a:tc>
                <a:tc gridSpan="2">
                  <a:txBody>
                    <a:bodyPr/>
                    <a:lstStyle/>
                    <a:p>
                      <a:pPr algn="ctr"/>
                      <a:r>
                        <a:rPr lang="en-US">
                          <a:solidFill>
                            <a:schemeClr val="bg1"/>
                          </a:solidFill>
                        </a:rPr>
                        <a:t>Date</a:t>
                      </a:r>
                    </a:p>
                  </a:txBody>
                  <a:tcPr/>
                </a:tc>
                <a:tc hMerge="1">
                  <a:txBody>
                    <a:bodyPr/>
                    <a:lstStyle/>
                    <a:p>
                      <a:pPr algn="ctr"/>
                      <a:endParaRPr lang="en-US"/>
                    </a:p>
                  </a:txBody>
                  <a:tcPr>
                    <a:solidFill>
                      <a:schemeClr val="bg1">
                        <a:lumMod val="85000"/>
                      </a:schemeClr>
                    </a:solidFill>
                  </a:tcPr>
                </a:tc>
                <a:extLst>
                  <a:ext uri="{0D108BD9-81ED-4DB2-BD59-A6C34878D82A}">
                    <a16:rowId xmlns:a16="http://schemas.microsoft.com/office/drawing/2014/main" val="3131139613"/>
                  </a:ext>
                </a:extLst>
              </a:tr>
              <a:tr h="29040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lt1"/>
                          </a:solidFill>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bg1"/>
                          </a:solidFill>
                        </a:rPr>
                        <a:t>EOC</a:t>
                      </a:r>
                    </a:p>
                  </a:txBody>
                  <a:tcPr/>
                </a:tc>
                <a:tc>
                  <a:txBody>
                    <a:bodyPr/>
                    <a:lstStyle/>
                    <a:p>
                      <a:pPr algn="ctr"/>
                      <a:r>
                        <a:rPr lang="en-US">
                          <a:solidFill>
                            <a:schemeClr val="bg1"/>
                          </a:solidFill>
                        </a:rPr>
                        <a:t>3-8</a:t>
                      </a:r>
                    </a:p>
                  </a:txBody>
                  <a:tcPr/>
                </a:tc>
                <a:extLst>
                  <a:ext uri="{0D108BD9-81ED-4DB2-BD59-A6C34878D82A}">
                    <a16:rowId xmlns:a16="http://schemas.microsoft.com/office/drawing/2014/main" val="3613235447"/>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rPr>
                        <a:t>Early Results in Centralized Report System (CRS)​ </a:t>
                      </a:r>
                      <a:endParaRPr lang="en-US" sz="1800" kern="1200">
                        <a:solidFill>
                          <a:schemeClr val="bg1"/>
                        </a:solidFill>
                        <a:latin typeface="+mn-lt"/>
                        <a:ea typeface="+mn-ea"/>
                        <a:cs typeface="+mn-cs"/>
                      </a:endParaRPr>
                    </a:p>
                  </a:txBody>
                  <a:tcPr/>
                </a:tc>
                <a:tc>
                  <a:txBody>
                    <a:bodyPr/>
                    <a:lstStyle/>
                    <a:p>
                      <a:pPr algn="ctr"/>
                      <a:r>
                        <a:rPr lang="en-US">
                          <a:solidFill>
                            <a:schemeClr val="bg1"/>
                          </a:solidFill>
                        </a:rPr>
                        <a:t>5/22</a:t>
                      </a:r>
                    </a:p>
                  </a:txBody>
                  <a:tcPr/>
                </a:tc>
                <a:tc>
                  <a:txBody>
                    <a:bodyPr/>
                    <a:lstStyle/>
                    <a:p>
                      <a:pPr algn="ctr"/>
                      <a:r>
                        <a:rPr lang="en-US">
                          <a:solidFill>
                            <a:schemeClr val="bg1"/>
                          </a:solidFill>
                        </a:rPr>
                        <a:t>5/30</a:t>
                      </a:r>
                    </a:p>
                  </a:txBody>
                  <a:tcPr/>
                </a:tc>
                <a:extLst>
                  <a:ext uri="{0D108BD9-81ED-4DB2-BD59-A6C34878D82A}">
                    <a16:rowId xmlns:a16="http://schemas.microsoft.com/office/drawing/2014/main" val="1893537706"/>
                  </a:ext>
                </a:extLst>
              </a:tr>
              <a:tr h="290407">
                <a:tc>
                  <a:txBody>
                    <a:bodyPr/>
                    <a:lstStyle/>
                    <a:p>
                      <a:pPr algn="l"/>
                      <a:r>
                        <a:rPr lang="en-US" sz="1800" kern="1200">
                          <a:solidFill>
                            <a:schemeClr val="bg1"/>
                          </a:solidFill>
                        </a:rPr>
                        <a:t>Preliminary Assessment Results (data files &amp; standard reports)​</a:t>
                      </a:r>
                      <a:endParaRPr lang="en-US" sz="1800" kern="1200">
                        <a:solidFill>
                          <a:schemeClr val="bg1"/>
                        </a:solidFill>
                        <a:latin typeface="+mn-lt"/>
                        <a:ea typeface="+mn-ea"/>
                        <a:cs typeface="+mn-cs"/>
                      </a:endParaRPr>
                    </a:p>
                  </a:txBody>
                  <a:tcPr/>
                </a:tc>
                <a:tc>
                  <a:txBody>
                    <a:bodyPr/>
                    <a:lstStyle/>
                    <a:p>
                      <a:pPr algn="ctr"/>
                      <a:r>
                        <a:rPr lang="en-US">
                          <a:solidFill>
                            <a:schemeClr val="bg1"/>
                          </a:solidFill>
                        </a:rPr>
                        <a:t>6/4</a:t>
                      </a:r>
                    </a:p>
                  </a:txBody>
                  <a:tcPr/>
                </a:tc>
                <a:tc>
                  <a:txBody>
                    <a:bodyPr/>
                    <a:lstStyle/>
                    <a:p>
                      <a:pPr algn="ctr"/>
                      <a:r>
                        <a:rPr lang="en-US">
                          <a:solidFill>
                            <a:schemeClr val="bg1"/>
                          </a:solidFill>
                        </a:rPr>
                        <a:t>6/11</a:t>
                      </a:r>
                    </a:p>
                  </a:txBody>
                  <a:tcPr/>
                </a:tc>
                <a:extLst>
                  <a:ext uri="{0D108BD9-81ED-4DB2-BD59-A6C34878D82A}">
                    <a16:rowId xmlns:a16="http://schemas.microsoft.com/office/drawing/2014/main" val="150455678"/>
                  </a:ext>
                </a:extLst>
              </a:tr>
              <a:tr h="290407">
                <a:tc>
                  <a:txBody>
                    <a:bodyPr/>
                    <a:lstStyle/>
                    <a:p>
                      <a:pPr algn="l"/>
                      <a:r>
                        <a:rPr lang="en-US" sz="1800" kern="1200">
                          <a:solidFill>
                            <a:schemeClr val="bg1"/>
                          </a:solidFill>
                        </a:rPr>
                        <a:t>Data Correction Window</a:t>
                      </a:r>
                      <a:endParaRPr lang="en-US" sz="1800" kern="1200">
                        <a:solidFill>
                          <a:schemeClr val="bg1"/>
                        </a:solidFill>
                        <a:latin typeface="+mn-lt"/>
                        <a:ea typeface="+mn-ea"/>
                        <a:cs typeface="+mn-cs"/>
                      </a:endParaRPr>
                    </a:p>
                  </a:txBody>
                  <a:tcPr/>
                </a:tc>
                <a:tc>
                  <a:txBody>
                    <a:bodyPr/>
                    <a:lstStyle/>
                    <a:p>
                      <a:pPr algn="ctr"/>
                      <a:r>
                        <a:rPr lang="en-US">
                          <a:solidFill>
                            <a:schemeClr val="bg1"/>
                          </a:solidFill>
                        </a:rPr>
                        <a:t>6/4 – 6/10</a:t>
                      </a:r>
                    </a:p>
                  </a:txBody>
                  <a:tcPr/>
                </a:tc>
                <a:tc>
                  <a:txBody>
                    <a:bodyPr/>
                    <a:lstStyle/>
                    <a:p>
                      <a:pPr algn="ctr"/>
                      <a:r>
                        <a:rPr lang="en-US">
                          <a:solidFill>
                            <a:schemeClr val="bg1"/>
                          </a:solidFill>
                        </a:rPr>
                        <a:t>6/11 – 6/17</a:t>
                      </a:r>
                    </a:p>
                  </a:txBody>
                  <a:tcPr/>
                </a:tc>
                <a:extLst>
                  <a:ext uri="{0D108BD9-81ED-4DB2-BD59-A6C34878D82A}">
                    <a16:rowId xmlns:a16="http://schemas.microsoft.com/office/drawing/2014/main" val="2741571935"/>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rPr>
                        <a:t>Final Assessment Results (data files &amp; standard reports)​</a:t>
                      </a:r>
                      <a:endParaRPr lang="en-US" sz="1800" kern="1200">
                        <a:solidFill>
                          <a:schemeClr val="bg1"/>
                        </a:solidFill>
                        <a:latin typeface="+mn-lt"/>
                        <a:ea typeface="+mn-ea"/>
                        <a:cs typeface="+mn-cs"/>
                      </a:endParaRPr>
                    </a:p>
                  </a:txBody>
                  <a:tcPr/>
                </a:tc>
                <a:tc>
                  <a:txBody>
                    <a:bodyPr/>
                    <a:lstStyle/>
                    <a:p>
                      <a:pPr algn="ctr"/>
                      <a:r>
                        <a:rPr lang="en-US">
                          <a:solidFill>
                            <a:schemeClr val="bg1"/>
                          </a:solidFill>
                        </a:rPr>
                        <a:t>7/10</a:t>
                      </a:r>
                    </a:p>
                  </a:txBody>
                  <a:tcPr/>
                </a:tc>
                <a:tc>
                  <a:txBody>
                    <a:bodyPr/>
                    <a:lstStyle/>
                    <a:p>
                      <a:pPr algn="ctr"/>
                      <a:r>
                        <a:rPr lang="en-US">
                          <a:solidFill>
                            <a:schemeClr val="bg1"/>
                          </a:solidFill>
                        </a:rPr>
                        <a:t>7/19</a:t>
                      </a:r>
                    </a:p>
                  </a:txBody>
                  <a:tcPr/>
                </a:tc>
                <a:extLst>
                  <a:ext uri="{0D108BD9-81ED-4DB2-BD59-A6C34878D82A}">
                    <a16:rowId xmlns:a16="http://schemas.microsoft.com/office/drawing/2014/main" val="3053759714"/>
                  </a:ext>
                </a:extLst>
              </a:tr>
              <a:tr h="29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rPr>
                        <a:t>Districts Receive Printed Report Cards and Labels</a:t>
                      </a:r>
                      <a:endParaRPr lang="en-US" sz="1800" kern="1200">
                        <a:solidFill>
                          <a:schemeClr val="bg1"/>
                        </a:solidFill>
                        <a:latin typeface="+mn-lt"/>
                        <a:ea typeface="+mn-ea"/>
                        <a:cs typeface="+mn-cs"/>
                      </a:endParaRPr>
                    </a:p>
                  </a:txBody>
                  <a:tcPr/>
                </a:tc>
                <a:tc gridSpan="2">
                  <a:txBody>
                    <a:bodyPr/>
                    <a:lstStyle/>
                    <a:p>
                      <a:pPr algn="ctr"/>
                      <a:r>
                        <a:rPr lang="en-US">
                          <a:solidFill>
                            <a:schemeClr val="bg1"/>
                          </a:solidFill>
                        </a:rPr>
                        <a:t>8/2 – 8/6</a:t>
                      </a:r>
                    </a:p>
                  </a:txBody>
                  <a:tcPr/>
                </a:tc>
                <a:tc hMerge="1">
                  <a:txBody>
                    <a:bodyPr/>
                    <a:lstStyle/>
                    <a:p>
                      <a:pPr algn="ctr"/>
                      <a:endParaRPr lang="en-US"/>
                    </a:p>
                  </a:txBody>
                  <a:tcPr/>
                </a:tc>
                <a:extLst>
                  <a:ext uri="{0D108BD9-81ED-4DB2-BD59-A6C34878D82A}">
                    <a16:rowId xmlns:a16="http://schemas.microsoft.com/office/drawing/2014/main" val="4030134416"/>
                  </a:ext>
                </a:extLst>
              </a:tr>
            </a:tbl>
          </a:graphicData>
        </a:graphic>
      </p:graphicFrame>
      <p:pic>
        <p:nvPicPr>
          <p:cNvPr id="6" name="Graphic 5" descr="Bar chart with solid fill">
            <a:extLst>
              <a:ext uri="{FF2B5EF4-FFF2-40B4-BE49-F238E27FC236}">
                <a16:creationId xmlns:a16="http://schemas.microsoft.com/office/drawing/2014/main" id="{2573C5BB-2F7C-4713-89B6-DB3F5C66A0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43" y="2681684"/>
            <a:ext cx="914400" cy="914400"/>
          </a:xfrm>
          <a:prstGeom prst="rect">
            <a:avLst/>
          </a:prstGeom>
        </p:spPr>
      </p:pic>
    </p:spTree>
    <p:extLst>
      <p:ext uri="{BB962C8B-B14F-4D97-AF65-F5344CB8AC3E}">
        <p14:creationId xmlns:p14="http://schemas.microsoft.com/office/powerpoint/2010/main" val="425478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D445-BC17-3772-2CFC-83A71C56BC1B}"/>
              </a:ext>
            </a:extLst>
          </p:cNvPr>
          <p:cNvSpPr>
            <a:spLocks noGrp="1"/>
          </p:cNvSpPr>
          <p:nvPr>
            <p:ph type="title"/>
          </p:nvPr>
        </p:nvSpPr>
        <p:spPr/>
        <p:txBody>
          <a:bodyPr>
            <a:normAutofit/>
          </a:bodyPr>
          <a:lstStyle/>
          <a:p>
            <a:r>
              <a:rPr lang="en-US">
                <a:cs typeface="Calibri"/>
              </a:rPr>
              <a:t>Standard Reports </a:t>
            </a:r>
            <a:endParaRPr lang="en-US"/>
          </a:p>
        </p:txBody>
      </p:sp>
      <p:sp>
        <p:nvSpPr>
          <p:cNvPr id="8" name="Content Placeholder 7">
            <a:extLst>
              <a:ext uri="{FF2B5EF4-FFF2-40B4-BE49-F238E27FC236}">
                <a16:creationId xmlns:a16="http://schemas.microsoft.com/office/drawing/2014/main" id="{17418398-3E8D-1CD0-D7DB-8DCF78E48BF9}"/>
              </a:ext>
            </a:extLst>
          </p:cNvPr>
          <p:cNvSpPr>
            <a:spLocks noGrp="1"/>
          </p:cNvSpPr>
          <p:nvPr>
            <p:ph idx="13"/>
          </p:nvPr>
        </p:nvSpPr>
        <p:spPr>
          <a:xfrm>
            <a:off x="6450417" y="1881393"/>
            <a:ext cx="5383620" cy="4351338"/>
          </a:xfrm>
        </p:spPr>
        <p:txBody>
          <a:bodyPr/>
          <a:lstStyle/>
          <a:p>
            <a:r>
              <a:rPr lang="en-US"/>
              <a:t>CRS provides student level performance information, like the Student Roster deliverable.</a:t>
            </a:r>
          </a:p>
          <a:p>
            <a:r>
              <a:rPr lang="en-US"/>
              <a:t>Item Analysis reports have been updated for Spring 2024.</a:t>
            </a:r>
          </a:p>
        </p:txBody>
      </p:sp>
      <p:sp>
        <p:nvSpPr>
          <p:cNvPr id="3" name="Slide Number Placeholder 2">
            <a:extLst>
              <a:ext uri="{FF2B5EF4-FFF2-40B4-BE49-F238E27FC236}">
                <a16:creationId xmlns:a16="http://schemas.microsoft.com/office/drawing/2014/main" id="{DB68CCF5-8D4C-70A4-47B3-C6E9EE582681}"/>
              </a:ext>
            </a:extLst>
          </p:cNvPr>
          <p:cNvSpPr>
            <a:spLocks noGrp="1"/>
          </p:cNvSpPr>
          <p:nvPr>
            <p:ph type="sldNum" sz="quarter" idx="4"/>
          </p:nvPr>
        </p:nvSpPr>
        <p:spPr/>
        <p:txBody>
          <a:bodyPr/>
          <a:lstStyle/>
          <a:p>
            <a:fld id="{69C126A4-BD19-47E2-8A0E-0DE1B9D8C925}" type="slidenum">
              <a:rPr lang="en-US" smtClean="0"/>
              <a:pPr/>
              <a:t>25</a:t>
            </a:fld>
            <a:endParaRPr lang="en-US"/>
          </a:p>
        </p:txBody>
      </p:sp>
      <p:graphicFrame>
        <p:nvGraphicFramePr>
          <p:cNvPr id="4" name="Table 3">
            <a:extLst>
              <a:ext uri="{FF2B5EF4-FFF2-40B4-BE49-F238E27FC236}">
                <a16:creationId xmlns:a16="http://schemas.microsoft.com/office/drawing/2014/main" id="{00022C44-EF6F-5B47-28A9-2217DE15256B}"/>
              </a:ext>
            </a:extLst>
          </p:cNvPr>
          <p:cNvGraphicFramePr>
            <a:graphicFrameLocks noGrp="1"/>
          </p:cNvGraphicFramePr>
          <p:nvPr>
            <p:extLst>
              <p:ext uri="{D42A27DB-BD31-4B8C-83A1-F6EECF244321}">
                <p14:modId xmlns:p14="http://schemas.microsoft.com/office/powerpoint/2010/main" val="2829838397"/>
              </p:ext>
            </p:extLst>
          </p:nvPr>
        </p:nvGraphicFramePr>
        <p:xfrm>
          <a:off x="1394740" y="1350982"/>
          <a:ext cx="3698451" cy="4156036"/>
        </p:xfrm>
        <a:graphic>
          <a:graphicData uri="http://schemas.openxmlformats.org/drawingml/2006/table">
            <a:tbl>
              <a:tblPr firstRow="1" bandRow="1">
                <a:tableStyleId>{5C22544A-7EE6-4342-B048-85BDC9FD1C3A}</a:tableStyleId>
              </a:tblPr>
              <a:tblGrid>
                <a:gridCol w="1223492">
                  <a:extLst>
                    <a:ext uri="{9D8B030D-6E8A-4147-A177-3AD203B41FA5}">
                      <a16:colId xmlns:a16="http://schemas.microsoft.com/office/drawing/2014/main" val="3413849776"/>
                    </a:ext>
                  </a:extLst>
                </a:gridCol>
                <a:gridCol w="1175950">
                  <a:extLst>
                    <a:ext uri="{9D8B030D-6E8A-4147-A177-3AD203B41FA5}">
                      <a16:colId xmlns:a16="http://schemas.microsoft.com/office/drawing/2014/main" val="1736440316"/>
                    </a:ext>
                  </a:extLst>
                </a:gridCol>
                <a:gridCol w="1299009">
                  <a:extLst>
                    <a:ext uri="{9D8B030D-6E8A-4147-A177-3AD203B41FA5}">
                      <a16:colId xmlns:a16="http://schemas.microsoft.com/office/drawing/2014/main" val="3312107184"/>
                    </a:ext>
                  </a:extLst>
                </a:gridCol>
              </a:tblGrid>
              <a:tr h="371707">
                <a:tc gridSpan="3">
                  <a:txBody>
                    <a:bodyPr/>
                    <a:lstStyle/>
                    <a:p>
                      <a:pPr lvl="0" algn="ctr">
                        <a:buNone/>
                      </a:pPr>
                      <a:r>
                        <a:rPr lang="en-US"/>
                        <a:t>Spring EOC/3-8</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2381351"/>
                  </a:ext>
                </a:extLst>
              </a:tr>
              <a:tr h="759661">
                <a:tc>
                  <a:txBody>
                    <a:bodyPr/>
                    <a:lstStyle/>
                    <a:p>
                      <a:pPr lvl="0">
                        <a:buNone/>
                      </a:pPr>
                      <a:endParaRPr lang="en-US"/>
                    </a:p>
                  </a:txBody>
                  <a:tcPr/>
                </a:tc>
                <a:tc>
                  <a:txBody>
                    <a:bodyPr/>
                    <a:lstStyle/>
                    <a:p>
                      <a:pPr lvl="0" algn="ctr">
                        <a:buNone/>
                      </a:pPr>
                      <a:r>
                        <a:rPr lang="en-US" sz="1600"/>
                        <a:t>Preliminary File Delivery</a:t>
                      </a:r>
                    </a:p>
                  </a:txBody>
                  <a:tcPr/>
                </a:tc>
                <a:tc>
                  <a:txBody>
                    <a:bodyPr/>
                    <a:lstStyle/>
                    <a:p>
                      <a:pPr lvl="0" algn="ctr">
                        <a:buNone/>
                      </a:pPr>
                      <a:r>
                        <a:rPr lang="en-US" sz="1600"/>
                        <a:t>Final File Delivery</a:t>
                      </a:r>
                    </a:p>
                    <a:p>
                      <a:pPr lvl="0" algn="ctr">
                        <a:buNone/>
                      </a:pPr>
                      <a:endParaRPr lang="en-US" sz="1600"/>
                    </a:p>
                  </a:txBody>
                  <a:tcPr/>
                </a:tc>
                <a:extLst>
                  <a:ext uri="{0D108BD9-81ED-4DB2-BD59-A6C34878D82A}">
                    <a16:rowId xmlns:a16="http://schemas.microsoft.com/office/drawing/2014/main" val="1716868597"/>
                  </a:ext>
                </a:extLst>
              </a:tr>
              <a:tr h="561113">
                <a:tc>
                  <a:txBody>
                    <a:bodyPr/>
                    <a:lstStyle/>
                    <a:p>
                      <a:pPr lvl="0">
                        <a:buNone/>
                      </a:pPr>
                      <a:r>
                        <a:rPr lang="en-US" sz="1400"/>
                        <a:t>Student Rosters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a:solidFill>
                          <a:srgbClr val="FF0000"/>
                        </a:solidFill>
                      </a:endParaRPr>
                    </a:p>
                  </a:txBody>
                  <a:tcPr/>
                </a:tc>
                <a:tc>
                  <a:txBody>
                    <a:bodyPr/>
                    <a:lstStyle/>
                    <a:p>
                      <a:pPr lvl="0" algn="ctr">
                        <a:buNone/>
                      </a:pPr>
                      <a:r>
                        <a:rPr lang="en-US" sz="2800" b="0" i="0" u="none" strike="noStrike" noProof="0">
                          <a:solidFill>
                            <a:srgbClr val="000000"/>
                          </a:solidFill>
                          <a:latin typeface="Calibri"/>
                        </a:rPr>
                        <a:t>x</a:t>
                      </a:r>
                      <a:endParaRPr lang="en-US"/>
                    </a:p>
                  </a:txBody>
                  <a:tcPr/>
                </a:tc>
                <a:extLst>
                  <a:ext uri="{0D108BD9-81ED-4DB2-BD59-A6C34878D82A}">
                    <a16:rowId xmlns:a16="http://schemas.microsoft.com/office/drawing/2014/main" val="1622446382"/>
                  </a:ext>
                </a:extLst>
              </a:tr>
              <a:tr h="561113">
                <a:tc>
                  <a:txBody>
                    <a:bodyPr/>
                    <a:lstStyle/>
                    <a:p>
                      <a:pPr lvl="0">
                        <a:buNone/>
                      </a:pPr>
                      <a:r>
                        <a:rPr lang="en-US" sz="1400"/>
                        <a:t>Summary Reports</a:t>
                      </a:r>
                    </a:p>
                  </a:txBody>
                  <a:tcPr/>
                </a:tc>
                <a:tc>
                  <a:txBody>
                    <a:bodyPr/>
                    <a:lstStyle/>
                    <a:p>
                      <a:pPr lvl="0" algn="ctr">
                        <a:buNone/>
                      </a:pPr>
                      <a:r>
                        <a:rPr lang="en-US" sz="2800" b="0" i="0" u="none" strike="noStrike" noProof="0">
                          <a:solidFill>
                            <a:srgbClr val="000000"/>
                          </a:solidFill>
                          <a:latin typeface="Calibri"/>
                        </a:rPr>
                        <a:t>x</a:t>
                      </a:r>
                      <a:endParaRPr lang="en-US"/>
                    </a:p>
                  </a:txBody>
                  <a:tcPr/>
                </a:tc>
                <a:tc>
                  <a:txBody>
                    <a:bodyPr/>
                    <a:lstStyle/>
                    <a:p>
                      <a:pPr lvl="0" algn="ctr">
                        <a:buNone/>
                      </a:pPr>
                      <a:r>
                        <a:rPr lang="en-US" sz="2800" b="0" i="0" u="none" strike="noStrike" noProof="0">
                          <a:solidFill>
                            <a:srgbClr val="000000"/>
                          </a:solidFill>
                          <a:latin typeface="Calibri"/>
                        </a:rPr>
                        <a:t>x</a:t>
                      </a:r>
                      <a:endParaRPr lang="en-US"/>
                    </a:p>
                  </a:txBody>
                  <a:tcPr/>
                </a:tc>
                <a:extLst>
                  <a:ext uri="{0D108BD9-81ED-4DB2-BD59-A6C34878D82A}">
                    <a16:rowId xmlns:a16="http://schemas.microsoft.com/office/drawing/2014/main" val="795599296"/>
                  </a:ext>
                </a:extLst>
              </a:tr>
              <a:tr h="492053">
                <a:tc>
                  <a:txBody>
                    <a:bodyPr/>
                    <a:lstStyle/>
                    <a:p>
                      <a:pPr lvl="0">
                        <a:buNone/>
                      </a:pPr>
                      <a:r>
                        <a:rPr lang="en-US" sz="1400"/>
                        <a:t>Enhanced Item Analysis</a:t>
                      </a:r>
                    </a:p>
                  </a:txBody>
                  <a:tcPr/>
                </a:tc>
                <a:tc>
                  <a:txBody>
                    <a:bodyPr/>
                    <a:lstStyle/>
                    <a:p>
                      <a:pPr algn="ctr"/>
                      <a:endParaRPr lang="en-US"/>
                    </a:p>
                  </a:txBody>
                  <a:tcPr/>
                </a:tc>
                <a:tc>
                  <a:txBody>
                    <a:bodyPr/>
                    <a:lstStyle/>
                    <a:p>
                      <a:pPr lvl="0" algn="ctr">
                        <a:buNone/>
                      </a:pPr>
                      <a:r>
                        <a:rPr lang="en-US" sz="2800" b="0" i="0" u="none" strike="noStrike" noProof="0">
                          <a:solidFill>
                            <a:srgbClr val="000000"/>
                          </a:solidFill>
                          <a:latin typeface="Calibri"/>
                        </a:rPr>
                        <a:t>x</a:t>
                      </a:r>
                      <a:endParaRPr lang="en-US"/>
                    </a:p>
                  </a:txBody>
                  <a:tcPr/>
                </a:tc>
                <a:extLst>
                  <a:ext uri="{0D108BD9-81ED-4DB2-BD59-A6C34878D82A}">
                    <a16:rowId xmlns:a16="http://schemas.microsoft.com/office/drawing/2014/main" val="2143784649"/>
                  </a:ext>
                </a:extLst>
              </a:tr>
              <a:tr h="483421">
                <a:tc>
                  <a:txBody>
                    <a:bodyPr/>
                    <a:lstStyle/>
                    <a:p>
                      <a:pPr lvl="0">
                        <a:buNone/>
                      </a:pPr>
                      <a:r>
                        <a:rPr lang="en-US" sz="1400"/>
                        <a:t>ECR Student Responses</a:t>
                      </a:r>
                    </a:p>
                  </a:txBody>
                  <a:tcPr/>
                </a:tc>
                <a:tc>
                  <a:txBody>
                    <a:bodyPr/>
                    <a:lstStyle/>
                    <a:p>
                      <a:pPr algn="ctr"/>
                      <a:endParaRPr lang="en-US"/>
                    </a:p>
                  </a:txBody>
                  <a:tcPr/>
                </a:tc>
                <a:tc>
                  <a:txBody>
                    <a:bodyPr/>
                    <a:lstStyle/>
                    <a:p>
                      <a:pPr lvl="0" algn="ctr">
                        <a:buNone/>
                      </a:pPr>
                      <a:r>
                        <a:rPr lang="en-US" sz="2800" b="0" i="0" u="none" strike="noStrike" noProof="0">
                          <a:solidFill>
                            <a:srgbClr val="000000"/>
                          </a:solidFill>
                          <a:latin typeface="Calibri"/>
                        </a:rPr>
                        <a:t>x</a:t>
                      </a:r>
                      <a:endParaRPr lang="en-US"/>
                    </a:p>
                  </a:txBody>
                  <a:tcPr/>
                </a:tc>
                <a:extLst>
                  <a:ext uri="{0D108BD9-81ED-4DB2-BD59-A6C34878D82A}">
                    <a16:rowId xmlns:a16="http://schemas.microsoft.com/office/drawing/2014/main" val="277093035"/>
                  </a:ext>
                </a:extLst>
              </a:tr>
              <a:tr h="802823">
                <a:tc>
                  <a:txBody>
                    <a:bodyPr/>
                    <a:lstStyle/>
                    <a:p>
                      <a:pPr lvl="0">
                        <a:buNone/>
                      </a:pPr>
                      <a:r>
                        <a:rPr lang="en-US" sz="1400"/>
                        <a:t>Printed SRCs and Labels</a:t>
                      </a:r>
                    </a:p>
                  </a:txBody>
                  <a:tcPr/>
                </a:tc>
                <a:tc>
                  <a:txBody>
                    <a:bodyPr/>
                    <a:lstStyle/>
                    <a:p>
                      <a:pPr algn="ctr"/>
                      <a:endParaRPr lang="en-US"/>
                    </a:p>
                  </a:txBody>
                  <a:tcPr/>
                </a:tc>
                <a:tc>
                  <a:txBody>
                    <a:bodyPr/>
                    <a:lstStyle/>
                    <a:p>
                      <a:pPr lvl="0" algn="ctr">
                        <a:buNone/>
                      </a:pPr>
                      <a:r>
                        <a:rPr lang="en-US" sz="2800" b="0" i="0" u="none" strike="noStrike" noProof="0">
                          <a:solidFill>
                            <a:srgbClr val="000000"/>
                          </a:solidFill>
                          <a:latin typeface="Calibri"/>
                        </a:rPr>
                        <a:t>x</a:t>
                      </a:r>
                      <a:endParaRPr lang="en-US"/>
                    </a:p>
                  </a:txBody>
                  <a:tcPr/>
                </a:tc>
                <a:extLst>
                  <a:ext uri="{0D108BD9-81ED-4DB2-BD59-A6C34878D82A}">
                    <a16:rowId xmlns:a16="http://schemas.microsoft.com/office/drawing/2014/main" val="143645721"/>
                  </a:ext>
                </a:extLst>
              </a:tr>
            </a:tbl>
          </a:graphicData>
        </a:graphic>
      </p:graphicFrame>
      <p:sp>
        <p:nvSpPr>
          <p:cNvPr id="10" name="Explosion: 8 Points 9" descr="New icon">
            <a:extLst>
              <a:ext uri="{FF2B5EF4-FFF2-40B4-BE49-F238E27FC236}">
                <a16:creationId xmlns:a16="http://schemas.microsoft.com/office/drawing/2014/main" id="{6154D23B-867F-2AC3-AB7E-4F0E9CAA1F30}"/>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206388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EA4B-2C61-6D8B-9828-FAB3119CB4B8}"/>
              </a:ext>
            </a:extLst>
          </p:cNvPr>
          <p:cNvSpPr>
            <a:spLocks noGrp="1"/>
          </p:cNvSpPr>
          <p:nvPr>
            <p:ph type="title"/>
          </p:nvPr>
        </p:nvSpPr>
        <p:spPr>
          <a:xfrm>
            <a:off x="702855" y="153230"/>
            <a:ext cx="11121657" cy="751350"/>
          </a:xfrm>
        </p:spPr>
        <p:txBody>
          <a:bodyPr/>
          <a:lstStyle/>
          <a:p>
            <a:r>
              <a:rPr lang="en-US">
                <a:ea typeface="Calibri"/>
                <a:cs typeface="Calibri"/>
              </a:rPr>
              <a:t>Student Test Sessions</a:t>
            </a:r>
            <a:endParaRPr lang="en-US"/>
          </a:p>
        </p:txBody>
      </p:sp>
      <p:sp>
        <p:nvSpPr>
          <p:cNvPr id="3" name="Slide Number Placeholder 2">
            <a:extLst>
              <a:ext uri="{FF2B5EF4-FFF2-40B4-BE49-F238E27FC236}">
                <a16:creationId xmlns:a16="http://schemas.microsoft.com/office/drawing/2014/main" id="{1596DCA6-9454-1923-A690-D2CB3BB37CD9}"/>
              </a:ext>
            </a:extLst>
          </p:cNvPr>
          <p:cNvSpPr>
            <a:spLocks noGrp="1"/>
          </p:cNvSpPr>
          <p:nvPr>
            <p:ph type="sldNum" sz="quarter" idx="4"/>
          </p:nvPr>
        </p:nvSpPr>
        <p:spPr/>
        <p:txBody>
          <a:bodyPr/>
          <a:lstStyle/>
          <a:p>
            <a:fld id="{69C126A4-BD19-47E2-8A0E-0DE1B9D8C925}" type="slidenum">
              <a:rPr lang="en-US" smtClean="0"/>
              <a:pPr/>
              <a:t>26</a:t>
            </a:fld>
            <a:endParaRPr lang="en-US"/>
          </a:p>
        </p:txBody>
      </p:sp>
      <p:graphicFrame>
        <p:nvGraphicFramePr>
          <p:cNvPr id="4" name="Diagram 3">
            <a:extLst>
              <a:ext uri="{FF2B5EF4-FFF2-40B4-BE49-F238E27FC236}">
                <a16:creationId xmlns:a16="http://schemas.microsoft.com/office/drawing/2014/main" id="{442324EC-E8F3-AA0E-F7EE-5E38D82DFC2E}"/>
              </a:ext>
            </a:extLst>
          </p:cNvPr>
          <p:cNvGraphicFramePr/>
          <p:nvPr>
            <p:extLst>
              <p:ext uri="{D42A27DB-BD31-4B8C-83A1-F6EECF244321}">
                <p14:modId xmlns:p14="http://schemas.microsoft.com/office/powerpoint/2010/main" val="107721992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6">
            <a:extLst>
              <a:ext uri="{FF2B5EF4-FFF2-40B4-BE49-F238E27FC236}">
                <a16:creationId xmlns:a16="http://schemas.microsoft.com/office/drawing/2014/main" id="{473AB207-85EE-2943-C9E9-403ED769F830}"/>
              </a:ext>
            </a:extLst>
          </p:cNvPr>
          <p:cNvGraphicFramePr>
            <a:graphicFrameLocks noGrp="1"/>
          </p:cNvGraphicFramePr>
          <p:nvPr>
            <p:extLst>
              <p:ext uri="{D42A27DB-BD31-4B8C-83A1-F6EECF244321}">
                <p14:modId xmlns:p14="http://schemas.microsoft.com/office/powerpoint/2010/main" val="3020269276"/>
              </p:ext>
            </p:extLst>
          </p:nvPr>
        </p:nvGraphicFramePr>
        <p:xfrm>
          <a:off x="613271" y="904580"/>
          <a:ext cx="10875874" cy="5087751"/>
        </p:xfrm>
        <a:graphic>
          <a:graphicData uri="http://schemas.openxmlformats.org/drawingml/2006/table">
            <a:tbl>
              <a:tblPr firstRow="1" bandRow="1">
                <a:tableStyleId>{5C22544A-7EE6-4342-B048-85BDC9FD1C3A}</a:tableStyleId>
              </a:tblPr>
              <a:tblGrid>
                <a:gridCol w="5437937">
                  <a:extLst>
                    <a:ext uri="{9D8B030D-6E8A-4147-A177-3AD203B41FA5}">
                      <a16:colId xmlns:a16="http://schemas.microsoft.com/office/drawing/2014/main" val="1565695514"/>
                    </a:ext>
                  </a:extLst>
                </a:gridCol>
                <a:gridCol w="5437937">
                  <a:extLst>
                    <a:ext uri="{9D8B030D-6E8A-4147-A177-3AD203B41FA5}">
                      <a16:colId xmlns:a16="http://schemas.microsoft.com/office/drawing/2014/main" val="1292233298"/>
                    </a:ext>
                  </a:extLst>
                </a:gridCol>
              </a:tblGrid>
              <a:tr h="420511">
                <a:tc>
                  <a:txBody>
                    <a:bodyPr/>
                    <a:lstStyle/>
                    <a:p>
                      <a:pPr algn="ctr"/>
                      <a:r>
                        <a:rPr lang="en-US"/>
                        <a:t>Proctored Test Sessions</a:t>
                      </a:r>
                    </a:p>
                  </a:txBody>
                  <a:tcPr/>
                </a:tc>
                <a:tc>
                  <a:txBody>
                    <a:bodyPr/>
                    <a:lstStyle/>
                    <a:p>
                      <a:pPr algn="ctr"/>
                      <a:r>
                        <a:rPr lang="en-US"/>
                        <a:t>Unproctored Test Sessions</a:t>
                      </a:r>
                    </a:p>
                  </a:txBody>
                  <a:tcPr/>
                </a:tc>
                <a:extLst>
                  <a:ext uri="{0D108BD9-81ED-4DB2-BD59-A6C34878D82A}">
                    <a16:rowId xmlns:a16="http://schemas.microsoft.com/office/drawing/2014/main" val="2620920303"/>
                  </a:ext>
                </a:extLst>
              </a:tr>
              <a:tr h="4027160">
                <a:tc>
                  <a:txBody>
                    <a:bodyPr/>
                    <a:lstStyle/>
                    <a:p>
                      <a:pPr marL="342900" indent="-342900">
                        <a:buAutoNum type="arabicPeriod"/>
                      </a:pPr>
                      <a:r>
                        <a:rPr lang="en-US" sz="1800" b="0" i="0" kern="1200">
                          <a:solidFill>
                            <a:schemeClr val="dk1"/>
                          </a:solidFill>
                          <a:effectLst/>
                          <a:latin typeface="+mn-lt"/>
                          <a:ea typeface="+mn-ea"/>
                          <a:cs typeface="+mn-cs"/>
                        </a:rPr>
                        <a:t>The test administrator selects tests and starts a test session in the Test Administrator Site.</a:t>
                      </a:r>
                    </a:p>
                    <a:p>
                      <a:pPr marL="0" indent="0">
                        <a:buNone/>
                      </a:pPr>
                      <a:endParaRPr lang="en-US" sz="1800" b="0" i="0" kern="1200">
                        <a:solidFill>
                          <a:schemeClr val="dk1"/>
                        </a:solidFill>
                        <a:effectLst/>
                        <a:latin typeface="+mn-lt"/>
                        <a:ea typeface="+mn-ea"/>
                        <a:cs typeface="+mn-cs"/>
                      </a:endParaRPr>
                    </a:p>
                    <a:p>
                      <a:pPr marL="342900" indent="-342900">
                        <a:buAutoNum type="arabicPeriod" startAt="2"/>
                      </a:pPr>
                      <a:r>
                        <a:rPr lang="en-US" sz="1800" b="0" i="0" kern="1200">
                          <a:solidFill>
                            <a:schemeClr val="dk1"/>
                          </a:solidFill>
                          <a:effectLst/>
                          <a:latin typeface="+mn-lt"/>
                          <a:ea typeface="+mn-ea"/>
                          <a:cs typeface="+mn-cs"/>
                        </a:rPr>
                        <a:t>Students sign in to the Student Testing Site with the provided session ID and request approval for tests.</a:t>
                      </a:r>
                    </a:p>
                    <a:p>
                      <a:pPr marL="0" indent="0">
                        <a:buNone/>
                      </a:pPr>
                      <a:endParaRPr lang="en-US" sz="1800" b="0" i="0" kern="1200">
                        <a:solidFill>
                          <a:schemeClr val="dk1"/>
                        </a:solidFill>
                        <a:effectLst/>
                        <a:latin typeface="+mn-lt"/>
                        <a:ea typeface="+mn-ea"/>
                        <a:cs typeface="+mn-cs"/>
                      </a:endParaRPr>
                    </a:p>
                    <a:p>
                      <a:pPr marL="342900" indent="-342900">
                        <a:buAutoNum type="arabicPeriod" startAt="3"/>
                      </a:pPr>
                      <a:r>
                        <a:rPr lang="en-US" sz="1800" b="0" i="0" kern="1200">
                          <a:solidFill>
                            <a:schemeClr val="dk1"/>
                          </a:solidFill>
                          <a:effectLst/>
                          <a:latin typeface="+mn-lt"/>
                          <a:ea typeface="+mn-ea"/>
                          <a:cs typeface="+mn-cs"/>
                        </a:rPr>
                        <a:t>The test administrator reviews students’ requests and approves them for testing.</a:t>
                      </a:r>
                    </a:p>
                    <a:p>
                      <a:pPr marL="0" indent="0">
                        <a:buNone/>
                      </a:pPr>
                      <a:endParaRPr lang="en-US" sz="1800" b="0" i="0" kern="1200">
                        <a:solidFill>
                          <a:schemeClr val="dk1"/>
                        </a:solidFill>
                        <a:effectLst/>
                        <a:latin typeface="+mn-lt"/>
                        <a:ea typeface="+mn-ea"/>
                        <a:cs typeface="+mn-cs"/>
                      </a:endParaRPr>
                    </a:p>
                    <a:p>
                      <a:pPr marL="342900" indent="-342900">
                        <a:buAutoNum type="arabicPeriod" startAt="4"/>
                      </a:pPr>
                      <a:r>
                        <a:rPr lang="en-US" sz="1800" b="0" i="0" kern="1200">
                          <a:solidFill>
                            <a:schemeClr val="dk1"/>
                          </a:solidFill>
                          <a:effectLst/>
                          <a:latin typeface="+mn-lt"/>
                          <a:ea typeface="+mn-ea"/>
                          <a:cs typeface="+mn-cs"/>
                        </a:rPr>
                        <a:t>Students complete and submit their tests.</a:t>
                      </a:r>
                    </a:p>
                    <a:p>
                      <a:pPr marL="0" indent="0">
                        <a:buNone/>
                      </a:pPr>
                      <a:endParaRPr lang="en-US" sz="1800" b="0" i="0" kern="1200">
                        <a:solidFill>
                          <a:schemeClr val="dk1"/>
                        </a:solidFill>
                        <a:effectLst/>
                        <a:latin typeface="+mn-lt"/>
                        <a:ea typeface="+mn-ea"/>
                        <a:cs typeface="+mn-cs"/>
                      </a:endParaRPr>
                    </a:p>
                    <a:p>
                      <a:r>
                        <a:rPr lang="en-US" sz="1800" b="0" i="0" kern="1200">
                          <a:solidFill>
                            <a:schemeClr val="dk1"/>
                          </a:solidFill>
                          <a:effectLst/>
                          <a:latin typeface="+mn-lt"/>
                          <a:ea typeface="+mn-ea"/>
                          <a:cs typeface="+mn-cs"/>
                        </a:rPr>
                        <a:t>5.  The test administrator stops the test session and logs out. </a:t>
                      </a:r>
                    </a:p>
                  </a:txBody>
                  <a:tcPr/>
                </a:tc>
                <a:tc>
                  <a:txBody>
                    <a:bodyPr/>
                    <a:lstStyle/>
                    <a:p>
                      <a:pPr marL="342900" indent="-342900">
                        <a:buAutoNum type="arabicPeriod"/>
                      </a:pPr>
                      <a:r>
                        <a:rPr lang="en-US" sz="1800" b="0" i="0" kern="1200">
                          <a:solidFill>
                            <a:schemeClr val="dk1"/>
                          </a:solidFill>
                          <a:effectLst/>
                          <a:latin typeface="+mn-lt"/>
                          <a:ea typeface="+mn-ea"/>
                          <a:cs typeface="+mn-cs"/>
                        </a:rPr>
                        <a:t>The test administrator selects the tests to be administered and schedules a test session in the Test Administrator Site.</a:t>
                      </a:r>
                    </a:p>
                    <a:p>
                      <a:pPr marL="0" indent="0">
                        <a:buNone/>
                      </a:pPr>
                      <a:endParaRPr lang="en-US" sz="1800" b="0" i="0" kern="1200">
                        <a:solidFill>
                          <a:schemeClr val="dk1"/>
                        </a:solidFill>
                        <a:effectLst/>
                        <a:latin typeface="+mn-lt"/>
                        <a:ea typeface="+mn-ea"/>
                        <a:cs typeface="+mn-cs"/>
                      </a:endParaRPr>
                    </a:p>
                    <a:p>
                      <a:pPr marL="342900" indent="-342900">
                        <a:buAutoNum type="arabicPeriod" startAt="2"/>
                      </a:pPr>
                      <a:r>
                        <a:rPr lang="en-US" sz="1800" b="0" i="0" kern="1200">
                          <a:solidFill>
                            <a:schemeClr val="dk1"/>
                          </a:solidFill>
                          <a:effectLst/>
                          <a:latin typeface="+mn-lt"/>
                          <a:ea typeface="+mn-ea"/>
                          <a:cs typeface="+mn-cs"/>
                        </a:rPr>
                        <a:t>The test administrator provides the session ID to the students.</a:t>
                      </a:r>
                    </a:p>
                    <a:p>
                      <a:pPr marL="0" indent="0">
                        <a:buNone/>
                      </a:pPr>
                      <a:endParaRPr lang="en-US" sz="1800" b="0" i="0" kern="1200">
                        <a:solidFill>
                          <a:schemeClr val="dk1"/>
                        </a:solidFill>
                        <a:effectLst/>
                        <a:latin typeface="+mn-lt"/>
                        <a:ea typeface="+mn-ea"/>
                        <a:cs typeface="+mn-cs"/>
                      </a:endParaRPr>
                    </a:p>
                    <a:p>
                      <a:pPr marL="342900" indent="-342900">
                        <a:buAutoNum type="arabicPeriod" startAt="3"/>
                      </a:pPr>
                      <a:r>
                        <a:rPr lang="en-US" sz="1800" b="0" i="0" kern="1200">
                          <a:solidFill>
                            <a:schemeClr val="dk1"/>
                          </a:solidFill>
                          <a:effectLst/>
                          <a:latin typeface="+mn-lt"/>
                          <a:ea typeface="+mn-ea"/>
                          <a:cs typeface="+mn-cs"/>
                        </a:rPr>
                        <a:t>Students sign in to the Student Interface using their first name, TSDS ID, and session ID.</a:t>
                      </a:r>
                    </a:p>
                    <a:p>
                      <a:pPr marL="0" indent="0">
                        <a:buNone/>
                      </a:pPr>
                      <a:endParaRPr lang="en-US" sz="1800" b="0" i="0" kern="1200">
                        <a:solidFill>
                          <a:schemeClr val="dk1"/>
                        </a:solidFill>
                        <a:effectLst/>
                        <a:latin typeface="+mn-lt"/>
                        <a:ea typeface="+mn-ea"/>
                        <a:cs typeface="+mn-cs"/>
                      </a:endParaRPr>
                    </a:p>
                    <a:p>
                      <a:r>
                        <a:rPr lang="en-US" sz="1800" b="0" i="0" kern="1200">
                          <a:solidFill>
                            <a:schemeClr val="dk1"/>
                          </a:solidFill>
                          <a:effectLst/>
                          <a:latin typeface="+mn-lt"/>
                          <a:ea typeface="+mn-ea"/>
                          <a:cs typeface="+mn-cs"/>
                        </a:rPr>
                        <a:t>4.  Students complete and submit their tests.</a:t>
                      </a:r>
                    </a:p>
                    <a:p>
                      <a:endParaRPr lang="en-US"/>
                    </a:p>
                  </a:txBody>
                  <a:tcPr/>
                </a:tc>
                <a:extLst>
                  <a:ext uri="{0D108BD9-81ED-4DB2-BD59-A6C34878D82A}">
                    <a16:rowId xmlns:a16="http://schemas.microsoft.com/office/drawing/2014/main" val="2847962684"/>
                  </a:ext>
                </a:extLst>
              </a:tr>
              <a:tr h="618891">
                <a:tc gridSpan="2">
                  <a:txBody>
                    <a:bodyPr/>
                    <a:lstStyle/>
                    <a:p>
                      <a:r>
                        <a:rPr lang="en-US"/>
                        <a:t>Reminder – </a:t>
                      </a:r>
                      <a:r>
                        <a:rPr lang="en-US" sz="1800" b="0" i="0" kern="1200">
                          <a:solidFill>
                            <a:schemeClr val="dk1"/>
                          </a:solidFill>
                          <a:effectLst/>
                          <a:latin typeface="+mn-lt"/>
                          <a:ea typeface="+mn-ea"/>
                          <a:cs typeface="+mn-cs"/>
                        </a:rPr>
                        <a:t>The Teacher role can create sessions for Interim assessments, and Texas Formative Assessment Resource (TFAR) assessments.</a:t>
                      </a:r>
                    </a:p>
                  </a:txBody>
                  <a:tcPr/>
                </a:tc>
                <a:tc hMerge="1">
                  <a:txBody>
                    <a:bodyPr/>
                    <a:lstStyle/>
                    <a:p>
                      <a:endParaRPr lang="en-US"/>
                    </a:p>
                  </a:txBody>
                  <a:tcPr/>
                </a:tc>
                <a:extLst>
                  <a:ext uri="{0D108BD9-81ED-4DB2-BD59-A6C34878D82A}">
                    <a16:rowId xmlns:a16="http://schemas.microsoft.com/office/drawing/2014/main" val="3110392365"/>
                  </a:ext>
                </a:extLst>
              </a:tr>
            </a:tbl>
          </a:graphicData>
        </a:graphic>
      </p:graphicFrame>
    </p:spTree>
    <p:extLst>
      <p:ext uri="{BB962C8B-B14F-4D97-AF65-F5344CB8AC3E}">
        <p14:creationId xmlns:p14="http://schemas.microsoft.com/office/powerpoint/2010/main" val="312103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6F413BC8-1ACC-DC6F-69B7-402B0A6A612C}"/>
              </a:ext>
            </a:extLst>
          </p:cNvPr>
          <p:cNvPicPr>
            <a:picLocks noChangeAspect="1"/>
          </p:cNvPicPr>
          <p:nvPr/>
        </p:nvPicPr>
        <p:blipFill>
          <a:blip r:embed="rId2"/>
          <a:stretch>
            <a:fillRect/>
          </a:stretch>
        </p:blipFill>
        <p:spPr>
          <a:xfrm>
            <a:off x="6096000" y="2834482"/>
            <a:ext cx="5623931" cy="2017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t>TIDE Enhancements—EOC Previously Passed</a:t>
            </a:r>
          </a:p>
        </p:txBody>
      </p:sp>
      <p:sp>
        <p:nvSpPr>
          <p:cNvPr id="4" name="Content Placeholder 3">
            <a:extLst>
              <a:ext uri="{FF2B5EF4-FFF2-40B4-BE49-F238E27FC236}">
                <a16:creationId xmlns:a16="http://schemas.microsoft.com/office/drawing/2014/main" id="{0D85BC09-0CEC-C329-D380-64CF22A53152}"/>
              </a:ext>
            </a:extLst>
          </p:cNvPr>
          <p:cNvSpPr>
            <a:spLocks noGrp="1"/>
          </p:cNvSpPr>
          <p:nvPr>
            <p:ph idx="1"/>
          </p:nvPr>
        </p:nvSpPr>
        <p:spPr>
          <a:xfrm>
            <a:off x="712380" y="1056481"/>
            <a:ext cx="5908495" cy="4351338"/>
          </a:xfrm>
        </p:spPr>
        <p:txBody>
          <a:bodyPr lIns="91440" tIns="45720" rIns="91440" bIns="45720" anchor="t"/>
          <a:lstStyle/>
          <a:p>
            <a:pPr>
              <a:buClr>
                <a:srgbClr val="F05F38"/>
              </a:buClr>
            </a:pPr>
            <a:r>
              <a:rPr lang="en-US">
                <a:cs typeface="Calibri"/>
              </a:rPr>
              <a:t>EOC Previously Passed – Cambium will load EOC passing information in TIDE.  This will prevent students from participating in EOC(s) in TDS.</a:t>
            </a:r>
          </a:p>
          <a:p>
            <a:pPr>
              <a:buClr>
                <a:srgbClr val="F05F38"/>
              </a:buClr>
            </a:pPr>
            <a:endParaRPr lang="en-US">
              <a:cs typeface="Calibri"/>
            </a:endParaRPr>
          </a:p>
          <a:p>
            <a:pPr>
              <a:buClr>
                <a:srgbClr val="F05F38"/>
              </a:buClr>
            </a:pPr>
            <a:r>
              <a:rPr lang="en-US">
                <a:cs typeface="Calibri"/>
              </a:rPr>
              <a:t>Cambium updated the EOC – Previously Passed field on January 24</a:t>
            </a:r>
            <a:r>
              <a:rPr lang="en-US" baseline="30000">
                <a:cs typeface="Calibri"/>
              </a:rPr>
              <a:t>th</a:t>
            </a:r>
            <a:r>
              <a:rPr lang="en-US">
                <a:cs typeface="Calibri"/>
              </a:rPr>
              <a:t> to reflect Dec. EOC testing information.</a:t>
            </a:r>
          </a:p>
          <a:p>
            <a:endParaRPr lang="en-US">
              <a:cs typeface="Calibri"/>
            </a:endParaRPr>
          </a:p>
        </p:txBody>
      </p:sp>
      <p:sp>
        <p:nvSpPr>
          <p:cNvPr id="12" name="Slide Number Placeholder 11">
            <a:extLst>
              <a:ext uri="{FF2B5EF4-FFF2-40B4-BE49-F238E27FC236}">
                <a16:creationId xmlns:a16="http://schemas.microsoft.com/office/drawing/2014/main" id="{E2C32F71-E7E4-64AF-69E3-96CA27BC4A2C}"/>
              </a:ext>
            </a:extLst>
          </p:cNvPr>
          <p:cNvSpPr>
            <a:spLocks noGrp="1"/>
          </p:cNvSpPr>
          <p:nvPr>
            <p:ph type="sldNum" sz="quarter" idx="4"/>
          </p:nvPr>
        </p:nvSpPr>
        <p:spPr/>
        <p:txBody>
          <a:bodyPr/>
          <a:lstStyle/>
          <a:p>
            <a:fld id="{69C126A4-BD19-47E2-8A0E-0DE1B9D8C925}" type="slidenum">
              <a:rPr lang="en-US" dirty="0" smtClean="0"/>
              <a:pPr/>
              <a:t>27</a:t>
            </a:fld>
            <a:endParaRPr lang="en-US"/>
          </a:p>
        </p:txBody>
      </p:sp>
      <p:sp>
        <p:nvSpPr>
          <p:cNvPr id="7" name="Explosion: 8 Points 6" descr="New icon">
            <a:extLst>
              <a:ext uri="{FF2B5EF4-FFF2-40B4-BE49-F238E27FC236}">
                <a16:creationId xmlns:a16="http://schemas.microsoft.com/office/drawing/2014/main" id="{677506C1-9ADE-AE6C-A12D-52E5E8CE080D}"/>
              </a:ext>
            </a:extLst>
          </p:cNvPr>
          <p:cNvSpPr/>
          <p:nvPr/>
        </p:nvSpPr>
        <p:spPr>
          <a:xfrm>
            <a:off x="9354707" y="585202"/>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678753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t>TIDE Enhancements—Above Grade-Level</a:t>
            </a:r>
          </a:p>
        </p:txBody>
      </p:sp>
      <p:sp>
        <p:nvSpPr>
          <p:cNvPr id="4" name="Content Placeholder 3">
            <a:extLst>
              <a:ext uri="{FF2B5EF4-FFF2-40B4-BE49-F238E27FC236}">
                <a16:creationId xmlns:a16="http://schemas.microsoft.com/office/drawing/2014/main" id="{0D85BC09-0CEC-C329-D380-64CF22A53152}"/>
              </a:ext>
            </a:extLst>
          </p:cNvPr>
          <p:cNvSpPr>
            <a:spLocks noGrp="1"/>
          </p:cNvSpPr>
          <p:nvPr>
            <p:ph idx="1"/>
          </p:nvPr>
        </p:nvSpPr>
        <p:spPr>
          <a:xfrm>
            <a:off x="712380" y="1056481"/>
            <a:ext cx="5908495" cy="4351338"/>
          </a:xfrm>
        </p:spPr>
        <p:txBody>
          <a:bodyPr lIns="91440" tIns="45720" rIns="91440" bIns="45720" anchor="t"/>
          <a:lstStyle/>
          <a:p>
            <a:pPr>
              <a:buClr>
                <a:srgbClr val="F05F38"/>
              </a:buClr>
            </a:pPr>
            <a:r>
              <a:rPr lang="en-US"/>
              <a:t>Above Grade-Level</a:t>
            </a:r>
          </a:p>
          <a:p>
            <a:pPr lvl="1">
              <a:buClr>
                <a:srgbClr val="F05F38"/>
              </a:buClr>
            </a:pPr>
            <a:r>
              <a:rPr lang="en-US">
                <a:cs typeface="Calibri"/>
              </a:rPr>
              <a:t>When selected – students will be unable to participate in the assigned grade level test in TDS.  Students will only see the applicable Above Grade-Level assessment.</a:t>
            </a:r>
          </a:p>
          <a:p>
            <a:pPr lvl="1">
              <a:buClr>
                <a:srgbClr val="F05F38"/>
              </a:buClr>
            </a:pPr>
            <a:endParaRPr lang="en-US">
              <a:cs typeface="Calibri"/>
            </a:endParaRPr>
          </a:p>
          <a:p>
            <a:pPr lvl="1">
              <a:buClr>
                <a:srgbClr val="F05F38"/>
              </a:buClr>
            </a:pPr>
            <a:r>
              <a:rPr lang="en-US">
                <a:cs typeface="Calibri"/>
              </a:rPr>
              <a:t>Same for EOC.  Example: 8th grader taking Algebra.  If EOC Eligibility flag is set, the student will only see the Algebra assessment.</a:t>
            </a:r>
          </a:p>
          <a:p>
            <a:pPr lvl="1">
              <a:buClr>
                <a:srgbClr val="0070C0"/>
              </a:buClr>
              <a:buChar char="ü"/>
            </a:pPr>
            <a:endParaRPr lang="en-US">
              <a:cs typeface="Calibri"/>
            </a:endParaRPr>
          </a:p>
          <a:p>
            <a:pPr lvl="1">
              <a:buClr>
                <a:srgbClr val="0070C0"/>
              </a:buClr>
              <a:buChar char="ü"/>
            </a:pPr>
            <a:endParaRPr lang="en-US">
              <a:cs typeface="Calibri"/>
            </a:endParaRPr>
          </a:p>
          <a:p>
            <a:pPr marL="0" indent="0">
              <a:buNone/>
            </a:pPr>
            <a:endParaRPr lang="en-US">
              <a:cs typeface="Calibri"/>
            </a:endParaRPr>
          </a:p>
          <a:p>
            <a:endParaRPr lang="en-US">
              <a:cs typeface="Calibri"/>
            </a:endParaRPr>
          </a:p>
        </p:txBody>
      </p:sp>
      <p:sp>
        <p:nvSpPr>
          <p:cNvPr id="12" name="Slide Number Placeholder 11">
            <a:extLst>
              <a:ext uri="{FF2B5EF4-FFF2-40B4-BE49-F238E27FC236}">
                <a16:creationId xmlns:a16="http://schemas.microsoft.com/office/drawing/2014/main" id="{E2C32F71-E7E4-64AF-69E3-96CA27BC4A2C}"/>
              </a:ext>
            </a:extLst>
          </p:cNvPr>
          <p:cNvSpPr>
            <a:spLocks noGrp="1"/>
          </p:cNvSpPr>
          <p:nvPr>
            <p:ph type="sldNum" sz="quarter" idx="4"/>
          </p:nvPr>
        </p:nvSpPr>
        <p:spPr/>
        <p:txBody>
          <a:bodyPr/>
          <a:lstStyle/>
          <a:p>
            <a:fld id="{69C126A4-BD19-47E2-8A0E-0DE1B9D8C925}" type="slidenum">
              <a:rPr lang="en-US" dirty="0" smtClean="0"/>
              <a:pPr/>
              <a:t>28</a:t>
            </a:fld>
            <a:endParaRPr lang="en-US"/>
          </a:p>
        </p:txBody>
      </p:sp>
      <p:pic>
        <p:nvPicPr>
          <p:cNvPr id="2" name="Picture 1" descr="A screenshot of a computer&#10;&#10;Description automatically generated">
            <a:extLst>
              <a:ext uri="{FF2B5EF4-FFF2-40B4-BE49-F238E27FC236}">
                <a16:creationId xmlns:a16="http://schemas.microsoft.com/office/drawing/2014/main" id="{D96C52B7-CEC3-006B-6F25-9208E403318A}"/>
              </a:ext>
            </a:extLst>
          </p:cNvPr>
          <p:cNvPicPr>
            <a:picLocks noChangeAspect="1"/>
          </p:cNvPicPr>
          <p:nvPr/>
        </p:nvPicPr>
        <p:blipFill>
          <a:blip r:embed="rId2"/>
          <a:stretch>
            <a:fillRect/>
          </a:stretch>
        </p:blipFill>
        <p:spPr>
          <a:xfrm>
            <a:off x="6443546" y="2360925"/>
            <a:ext cx="5373029" cy="1634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Explosion: 8 Points 5" descr="New icon">
            <a:extLst>
              <a:ext uri="{FF2B5EF4-FFF2-40B4-BE49-F238E27FC236}">
                <a16:creationId xmlns:a16="http://schemas.microsoft.com/office/drawing/2014/main" id="{957B873F-2671-728E-A225-0A0D9C2C7FB6}"/>
              </a:ext>
            </a:extLst>
          </p:cNvPr>
          <p:cNvSpPr/>
          <p:nvPr/>
        </p:nvSpPr>
        <p:spPr>
          <a:xfrm>
            <a:off x="9354707" y="585202"/>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83828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40BC6F58-ACDD-6CFE-0D26-8AAAC10CD30B}"/>
              </a:ext>
            </a:extLst>
          </p:cNvPr>
          <p:cNvPicPr>
            <a:picLocks noChangeAspect="1"/>
          </p:cNvPicPr>
          <p:nvPr/>
        </p:nvPicPr>
        <p:blipFill>
          <a:blip r:embed="rId2"/>
          <a:stretch>
            <a:fillRect/>
          </a:stretch>
        </p:blipFill>
        <p:spPr>
          <a:xfrm>
            <a:off x="537150" y="2164107"/>
            <a:ext cx="5554738" cy="217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screenshot of a computer&#10;&#10;Description automatically generated">
            <a:extLst>
              <a:ext uri="{FF2B5EF4-FFF2-40B4-BE49-F238E27FC236}">
                <a16:creationId xmlns:a16="http://schemas.microsoft.com/office/drawing/2014/main" id="{F52C3416-61FE-79D3-26E8-A889B83BE8CE}"/>
              </a:ext>
            </a:extLst>
          </p:cNvPr>
          <p:cNvPicPr>
            <a:picLocks noChangeAspect="1"/>
          </p:cNvPicPr>
          <p:nvPr/>
        </p:nvPicPr>
        <p:blipFill>
          <a:blip r:embed="rId3"/>
          <a:stretch>
            <a:fillRect/>
          </a:stretch>
        </p:blipFill>
        <p:spPr>
          <a:xfrm>
            <a:off x="3315257" y="3480018"/>
            <a:ext cx="5095875" cy="157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t>TIDE Enhancements—Student History</a:t>
            </a:r>
          </a:p>
        </p:txBody>
      </p:sp>
      <p:sp>
        <p:nvSpPr>
          <p:cNvPr id="4" name="Content Placeholder 3">
            <a:extLst>
              <a:ext uri="{FF2B5EF4-FFF2-40B4-BE49-F238E27FC236}">
                <a16:creationId xmlns:a16="http://schemas.microsoft.com/office/drawing/2014/main" id="{0D85BC09-0CEC-C329-D380-64CF22A53152}"/>
              </a:ext>
            </a:extLst>
          </p:cNvPr>
          <p:cNvSpPr>
            <a:spLocks noGrp="1"/>
          </p:cNvSpPr>
          <p:nvPr>
            <p:ph idx="1"/>
          </p:nvPr>
        </p:nvSpPr>
        <p:spPr>
          <a:xfrm>
            <a:off x="712380" y="1056481"/>
            <a:ext cx="5908495" cy="4351338"/>
          </a:xfrm>
        </p:spPr>
        <p:txBody>
          <a:bodyPr lIns="91440" tIns="45720" rIns="91440" bIns="45720" anchor="t"/>
          <a:lstStyle/>
          <a:p>
            <a:pPr>
              <a:buClr>
                <a:srgbClr val="F05F38"/>
              </a:buClr>
            </a:pPr>
            <a:r>
              <a:rPr lang="en-US"/>
              <a:t>Appropriate roles can now view student changes made in TIDE.</a:t>
            </a:r>
          </a:p>
          <a:p>
            <a:pPr marL="0" indent="0">
              <a:buNone/>
            </a:pPr>
            <a:endParaRPr lang="en-US"/>
          </a:p>
          <a:p>
            <a:endParaRPr lang="en-US"/>
          </a:p>
        </p:txBody>
      </p:sp>
      <p:sp>
        <p:nvSpPr>
          <p:cNvPr id="12" name="Slide Number Placeholder 11">
            <a:extLst>
              <a:ext uri="{FF2B5EF4-FFF2-40B4-BE49-F238E27FC236}">
                <a16:creationId xmlns:a16="http://schemas.microsoft.com/office/drawing/2014/main" id="{E2C32F71-E7E4-64AF-69E3-96CA27BC4A2C}"/>
              </a:ext>
            </a:extLst>
          </p:cNvPr>
          <p:cNvSpPr>
            <a:spLocks noGrp="1"/>
          </p:cNvSpPr>
          <p:nvPr>
            <p:ph type="sldNum" sz="quarter" idx="4"/>
          </p:nvPr>
        </p:nvSpPr>
        <p:spPr/>
        <p:txBody>
          <a:bodyPr/>
          <a:lstStyle/>
          <a:p>
            <a:fld id="{69C126A4-BD19-47E2-8A0E-0DE1B9D8C925}" type="slidenum">
              <a:rPr lang="en-US" dirty="0" smtClean="0"/>
              <a:pPr/>
              <a:t>29</a:t>
            </a:fld>
            <a:endParaRPr lang="en-US"/>
          </a:p>
        </p:txBody>
      </p:sp>
      <p:grpSp>
        <p:nvGrpSpPr>
          <p:cNvPr id="9" name="Group 8">
            <a:extLst>
              <a:ext uri="{FF2B5EF4-FFF2-40B4-BE49-F238E27FC236}">
                <a16:creationId xmlns:a16="http://schemas.microsoft.com/office/drawing/2014/main" id="{D56E5778-D684-2C50-1111-156B0CFEC6A1}"/>
              </a:ext>
            </a:extLst>
          </p:cNvPr>
          <p:cNvGrpSpPr/>
          <p:nvPr/>
        </p:nvGrpSpPr>
        <p:grpSpPr>
          <a:xfrm>
            <a:off x="6610814" y="2100856"/>
            <a:ext cx="5205760" cy="1020775"/>
            <a:chOff x="5412058" y="2918612"/>
            <a:chExt cx="5205760" cy="1020775"/>
          </a:xfrm>
        </p:grpSpPr>
        <p:pic>
          <p:nvPicPr>
            <p:cNvPr id="2" name="Picture 1" descr="A green rectangle with black text&#10;&#10;Description automatically generated">
              <a:extLst>
                <a:ext uri="{FF2B5EF4-FFF2-40B4-BE49-F238E27FC236}">
                  <a16:creationId xmlns:a16="http://schemas.microsoft.com/office/drawing/2014/main" id="{D4A88DF9-0CF2-2FF4-A2B6-82C9074ABC8F}"/>
                </a:ext>
              </a:extLst>
            </p:cNvPr>
            <p:cNvPicPr>
              <a:picLocks noChangeAspect="1"/>
            </p:cNvPicPr>
            <p:nvPr/>
          </p:nvPicPr>
          <p:blipFill>
            <a:blip r:embed="rId4"/>
            <a:stretch>
              <a:fillRect/>
            </a:stretch>
          </p:blipFill>
          <p:spPr>
            <a:xfrm>
              <a:off x="5412058" y="2918612"/>
              <a:ext cx="5205760" cy="102077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74B7A455-1116-7D5C-EA8C-6C6ED770BDF3}"/>
                </a:ext>
              </a:extLst>
            </p:cNvPr>
            <p:cNvSpPr/>
            <p:nvPr/>
          </p:nvSpPr>
          <p:spPr>
            <a:xfrm>
              <a:off x="7331926" y="3289609"/>
              <a:ext cx="1440364" cy="604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Graphical user interface, text, application, email&#10;&#10;Description automatically generated">
            <a:extLst>
              <a:ext uri="{FF2B5EF4-FFF2-40B4-BE49-F238E27FC236}">
                <a16:creationId xmlns:a16="http://schemas.microsoft.com/office/drawing/2014/main" id="{AA01E19E-EFB0-20E0-549E-93A77D4EFAD5}"/>
              </a:ext>
            </a:extLst>
          </p:cNvPr>
          <p:cNvPicPr>
            <a:picLocks noChangeAspect="1"/>
          </p:cNvPicPr>
          <p:nvPr/>
        </p:nvPicPr>
        <p:blipFill>
          <a:blip r:embed="rId5"/>
          <a:stretch>
            <a:fillRect/>
          </a:stretch>
        </p:blipFill>
        <p:spPr>
          <a:xfrm>
            <a:off x="6737085" y="4163307"/>
            <a:ext cx="5095875" cy="1238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Explosion: 8 Points 12" descr="New icon">
            <a:extLst>
              <a:ext uri="{FF2B5EF4-FFF2-40B4-BE49-F238E27FC236}">
                <a16:creationId xmlns:a16="http://schemas.microsoft.com/office/drawing/2014/main" id="{ADD6953A-EB82-F4C6-C0EE-ED47979E2ACC}"/>
              </a:ext>
            </a:extLst>
          </p:cNvPr>
          <p:cNvSpPr/>
          <p:nvPr/>
        </p:nvSpPr>
        <p:spPr>
          <a:xfrm>
            <a:off x="9354707" y="585202"/>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185490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FE13-003A-42CE-7624-8959E624A8E5}"/>
              </a:ext>
            </a:extLst>
          </p:cNvPr>
          <p:cNvSpPr>
            <a:spLocks noGrp="1"/>
          </p:cNvSpPr>
          <p:nvPr>
            <p:ph type="title" idx="4294967295"/>
          </p:nvPr>
        </p:nvSpPr>
        <p:spPr>
          <a:xfrm>
            <a:off x="114300" y="0"/>
            <a:ext cx="11342687" cy="962025"/>
          </a:xfrm>
        </p:spPr>
        <p:txBody>
          <a:bodyPr>
            <a:normAutofit/>
          </a:bodyPr>
          <a:lstStyle/>
          <a:p>
            <a:r>
              <a:rPr lang="en-US">
                <a:solidFill>
                  <a:srgbClr val="0D6CB8"/>
                </a:solidFill>
                <a:latin typeface="Calibri (Headings)"/>
                <a:ea typeface="Calibri"/>
              </a:rPr>
              <a:t>December EOC</a:t>
            </a:r>
          </a:p>
        </p:txBody>
      </p:sp>
      <p:graphicFrame>
        <p:nvGraphicFramePr>
          <p:cNvPr id="7" name="Content Placeholder 6">
            <a:extLst>
              <a:ext uri="{FF2B5EF4-FFF2-40B4-BE49-F238E27FC236}">
                <a16:creationId xmlns:a16="http://schemas.microsoft.com/office/drawing/2014/main" id="{233044F1-AE6D-590C-BDF5-FF2C99309B07}"/>
              </a:ext>
            </a:extLst>
          </p:cNvPr>
          <p:cNvGraphicFramePr>
            <a:graphicFrameLocks noGrp="1"/>
          </p:cNvGraphicFramePr>
          <p:nvPr>
            <p:ph idx="4294967295"/>
            <p:extLst>
              <p:ext uri="{D42A27DB-BD31-4B8C-83A1-F6EECF244321}">
                <p14:modId xmlns:p14="http://schemas.microsoft.com/office/powerpoint/2010/main" val="3258329383"/>
              </p:ext>
            </p:extLst>
          </p:nvPr>
        </p:nvGraphicFramePr>
        <p:xfrm>
          <a:off x="462700" y="1311275"/>
          <a:ext cx="7935913"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8E68234-E849-E7D5-EA41-761D6271D3FF}"/>
              </a:ext>
            </a:extLst>
          </p:cNvPr>
          <p:cNvSpPr txBox="1"/>
          <p:nvPr/>
        </p:nvSpPr>
        <p:spPr>
          <a:xfrm>
            <a:off x="8609958" y="1311275"/>
            <a:ext cx="3246420" cy="369332"/>
          </a:xfrm>
          <a:prstGeom prst="rect">
            <a:avLst/>
          </a:prstGeom>
          <a:solidFill>
            <a:schemeClr val="accent1">
              <a:lumMod val="20000"/>
              <a:lumOff val="80000"/>
            </a:schemeClr>
          </a:solidFill>
          <a:ln w="28575">
            <a:solidFill>
              <a:srgbClr val="0D6CB8"/>
            </a:solidFill>
            <a:prstDash val="dash"/>
          </a:ln>
        </p:spPr>
        <p:txBody>
          <a:bodyPr wrap="square" rtlCol="0">
            <a:spAutoFit/>
          </a:bodyPr>
          <a:lstStyle/>
          <a:p>
            <a:pPr algn="ctr"/>
            <a:r>
              <a:rPr lang="en-US" b="1"/>
              <a:t>December Administration </a:t>
            </a:r>
          </a:p>
        </p:txBody>
      </p:sp>
      <p:sp>
        <p:nvSpPr>
          <p:cNvPr id="12" name="TextBox 11">
            <a:extLst>
              <a:ext uri="{FF2B5EF4-FFF2-40B4-BE49-F238E27FC236}">
                <a16:creationId xmlns:a16="http://schemas.microsoft.com/office/drawing/2014/main" id="{64EE76B6-AE55-8BA2-71D7-52DF89E430C2}"/>
              </a:ext>
            </a:extLst>
          </p:cNvPr>
          <p:cNvSpPr txBox="1"/>
          <p:nvPr/>
        </p:nvSpPr>
        <p:spPr>
          <a:xfrm>
            <a:off x="8609957" y="1836757"/>
            <a:ext cx="3246420" cy="3693319"/>
          </a:xfrm>
          <a:prstGeom prst="rect">
            <a:avLst/>
          </a:prstGeom>
          <a:solidFill>
            <a:schemeClr val="accent1">
              <a:lumMod val="20000"/>
              <a:lumOff val="80000"/>
            </a:schemeClr>
          </a:solidFill>
          <a:ln w="28575">
            <a:solidFill>
              <a:srgbClr val="0D6CB8"/>
            </a:solidFill>
            <a:prstDash val="dash"/>
          </a:ln>
        </p:spPr>
        <p:txBody>
          <a:bodyPr wrap="square" rtlCol="0">
            <a:spAutoFit/>
          </a:bodyPr>
          <a:lstStyle/>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&lt; 1% tests administered on paper </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Includes Paper by Request and Special Administration </a:t>
            </a:r>
          </a:p>
          <a:p>
            <a:pPr marL="285750" indent="-285750">
              <a:buFont typeface="Arial" panose="020B0604020202020204" pitchFamily="34" charset="0"/>
              <a:buChar char="•"/>
            </a:pPr>
            <a:endParaRPr lang="en-US" b="1"/>
          </a:p>
          <a:p>
            <a:endParaRPr lang="en-US" b="1"/>
          </a:p>
          <a:p>
            <a:pPr marL="285750" indent="-285750">
              <a:buFont typeface="Arial" panose="020B0604020202020204" pitchFamily="34" charset="0"/>
              <a:buChar char="•"/>
            </a:pPr>
            <a:endParaRPr lang="en-US" b="1"/>
          </a:p>
          <a:p>
            <a:pPr marL="285750" indent="-285750">
              <a:buFont typeface="Arial" panose="020B0604020202020204" pitchFamily="34" charset="0"/>
              <a:buChar char="•"/>
            </a:pPr>
            <a:endParaRPr lang="en-US" b="1"/>
          </a:p>
          <a:p>
            <a:r>
              <a:rPr lang="en-US" b="1"/>
              <a:t>Great collaboration between districts, regional staff, TEA, and vendors</a:t>
            </a:r>
          </a:p>
        </p:txBody>
      </p:sp>
      <p:pic>
        <p:nvPicPr>
          <p:cNvPr id="5" name="Graphic 4" descr="Cheers with solid fill">
            <a:extLst>
              <a:ext uri="{FF2B5EF4-FFF2-40B4-BE49-F238E27FC236}">
                <a16:creationId xmlns:a16="http://schemas.microsoft.com/office/drawing/2014/main" id="{FFE69172-0F12-3845-0CD0-AA9BE83CD2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0295" y="3703279"/>
            <a:ext cx="914400" cy="914400"/>
          </a:xfrm>
          <a:prstGeom prst="rect">
            <a:avLst/>
          </a:prstGeom>
        </p:spPr>
      </p:pic>
    </p:spTree>
    <p:extLst>
      <p:ext uri="{BB962C8B-B14F-4D97-AF65-F5344CB8AC3E}">
        <p14:creationId xmlns:p14="http://schemas.microsoft.com/office/powerpoint/2010/main" val="3488538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E587-9FD3-B0D3-FA59-9416F99E5DFF}"/>
              </a:ext>
            </a:extLst>
          </p:cNvPr>
          <p:cNvSpPr>
            <a:spLocks noGrp="1"/>
          </p:cNvSpPr>
          <p:nvPr>
            <p:ph type="title"/>
          </p:nvPr>
        </p:nvSpPr>
        <p:spPr>
          <a:xfrm>
            <a:off x="361106" y="193381"/>
            <a:ext cx="11469786" cy="553998"/>
          </a:xfrm>
        </p:spPr>
        <p:txBody>
          <a:bodyPr wrap="square" lIns="0" tIns="0" rIns="0" bIns="0" anchor="t">
            <a:spAutoFit/>
          </a:bodyPr>
          <a:lstStyle/>
          <a:p>
            <a:r>
              <a:rPr lang="en-US">
                <a:latin typeface="Calibri (Headings)"/>
              </a:rPr>
              <a:t>TDS Enhancement: Tool Strip</a:t>
            </a:r>
          </a:p>
        </p:txBody>
      </p:sp>
      <p:pic>
        <p:nvPicPr>
          <p:cNvPr id="5" name="Picture 4">
            <a:extLst>
              <a:ext uri="{FF2B5EF4-FFF2-40B4-BE49-F238E27FC236}">
                <a16:creationId xmlns:a16="http://schemas.microsoft.com/office/drawing/2014/main" id="{3EA58B00-071A-AF4A-B6AE-86914D7F4A37}"/>
              </a:ext>
            </a:extLst>
          </p:cNvPr>
          <p:cNvPicPr>
            <a:picLocks noChangeAspect="1"/>
          </p:cNvPicPr>
          <p:nvPr/>
        </p:nvPicPr>
        <p:blipFill>
          <a:blip r:embed="rId2"/>
          <a:stretch>
            <a:fillRect/>
          </a:stretch>
        </p:blipFill>
        <p:spPr>
          <a:xfrm>
            <a:off x="914400" y="3556000"/>
            <a:ext cx="10363200" cy="2252028"/>
          </a:xfrm>
          <a:prstGeom prst="rect">
            <a:avLst/>
          </a:prstGeom>
          <a:solidFill>
            <a:schemeClr val="tx1"/>
          </a:solidFill>
          <a:ln w="28575">
            <a:solidFill>
              <a:schemeClr val="tx1"/>
            </a:solidFill>
          </a:ln>
        </p:spPr>
      </p:pic>
      <p:sp>
        <p:nvSpPr>
          <p:cNvPr id="6" name="Oval 5">
            <a:extLst>
              <a:ext uri="{FF2B5EF4-FFF2-40B4-BE49-F238E27FC236}">
                <a16:creationId xmlns:a16="http://schemas.microsoft.com/office/drawing/2014/main" id="{1CBD3EF9-909E-C124-2DCA-65FA4DD0D49B}"/>
              </a:ext>
            </a:extLst>
          </p:cNvPr>
          <p:cNvSpPr/>
          <p:nvPr/>
        </p:nvSpPr>
        <p:spPr>
          <a:xfrm>
            <a:off x="9258300" y="3263900"/>
            <a:ext cx="2108200" cy="195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9A1687-4AED-CCE3-414A-674F0269BD97}"/>
              </a:ext>
            </a:extLst>
          </p:cNvPr>
          <p:cNvSpPr txBox="1"/>
          <p:nvPr/>
        </p:nvSpPr>
        <p:spPr>
          <a:xfrm>
            <a:off x="914400" y="1515379"/>
            <a:ext cx="10414000" cy="1384995"/>
          </a:xfrm>
          <a:prstGeom prst="rect">
            <a:avLst/>
          </a:prstGeom>
          <a:noFill/>
        </p:spPr>
        <p:txBody>
          <a:bodyPr wrap="square" rtlCol="0">
            <a:spAutoFit/>
          </a:bodyPr>
          <a:lstStyle/>
          <a:p>
            <a:r>
              <a:rPr lang="en-US" sz="2800">
                <a:solidFill>
                  <a:srgbClr val="0D6CB8"/>
                </a:solidFill>
              </a:rPr>
              <a:t>Students with ASL videos or TTS enabled can now access those tools outside the drop-down menu. Icons have been added to the options line for ease of use.  </a:t>
            </a:r>
          </a:p>
        </p:txBody>
      </p:sp>
      <p:sp>
        <p:nvSpPr>
          <p:cNvPr id="4" name="Explosion: 8 Points 3" descr="New icon">
            <a:extLst>
              <a:ext uri="{FF2B5EF4-FFF2-40B4-BE49-F238E27FC236}">
                <a16:creationId xmlns:a16="http://schemas.microsoft.com/office/drawing/2014/main" id="{C89BF533-4EE0-92F8-11EC-4C3213E7D4EB}"/>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3587581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t>TDS Enhancements—Pop-up Reminder Window</a:t>
            </a:r>
            <a:endParaRPr lang="en-US">
              <a:ea typeface="Calibri"/>
              <a:cs typeface="Calibri"/>
            </a:endParaRPr>
          </a:p>
        </p:txBody>
      </p:sp>
      <p:sp>
        <p:nvSpPr>
          <p:cNvPr id="13" name="Content Placeholder 12">
            <a:extLst>
              <a:ext uri="{FF2B5EF4-FFF2-40B4-BE49-F238E27FC236}">
                <a16:creationId xmlns:a16="http://schemas.microsoft.com/office/drawing/2014/main" id="{701DBBB1-C575-0EBC-1030-DF5EC3873AFB}"/>
              </a:ext>
            </a:extLst>
          </p:cNvPr>
          <p:cNvSpPr>
            <a:spLocks noGrp="1"/>
          </p:cNvSpPr>
          <p:nvPr>
            <p:ph idx="1"/>
          </p:nvPr>
        </p:nvSpPr>
        <p:spPr>
          <a:xfrm>
            <a:off x="712380" y="1164783"/>
            <a:ext cx="10874420" cy="1692771"/>
          </a:xfrm>
        </p:spPr>
        <p:txBody>
          <a:bodyPr lIns="91440" tIns="45720" rIns="91440" bIns="45720" anchor="t"/>
          <a:lstStyle/>
          <a:p>
            <a:pPr marL="457200" indent="-457200">
              <a:buClr>
                <a:srgbClr val="F05F38"/>
              </a:buClr>
              <a:buFont typeface="Wingdings" panose="05000000000000000000" pitchFamily="2" charset="2"/>
              <a:buChar char="§"/>
            </a:pPr>
            <a:r>
              <a:rPr lang="en-US" sz="2600" u="none">
                <a:solidFill>
                  <a:srgbClr val="0D6CB8"/>
                </a:solidFill>
                <a:ea typeface="+mn-lt"/>
                <a:cs typeface="+mn-lt"/>
              </a:rPr>
              <a:t>To assist districts in adding the appropriate tests to test sessions within the Test Administrator Interface of TDS, we have added a pop-up window.</a:t>
            </a:r>
            <a:endParaRPr lang="en-US" u="none">
              <a:solidFill>
                <a:srgbClr val="0D6CB8"/>
              </a:solidFill>
              <a:ea typeface="Calibri"/>
            </a:endParaRPr>
          </a:p>
          <a:p>
            <a:pPr marL="457200" indent="-457200">
              <a:buClr>
                <a:srgbClr val="F05F38"/>
              </a:buClr>
              <a:buFont typeface="Wingdings" panose="05000000000000000000" pitchFamily="2" charset="2"/>
              <a:buChar char="§"/>
            </a:pPr>
            <a:r>
              <a:rPr lang="en-US" sz="2600" u="none">
                <a:solidFill>
                  <a:srgbClr val="0D6CB8"/>
                </a:solidFill>
                <a:ea typeface="Calibri"/>
                <a:cs typeface="Calibri"/>
              </a:rPr>
              <a:t>When creating a test session, a pop-up window will appear when a practice test or a STAAR Interim Assessment is selected.</a:t>
            </a:r>
          </a:p>
        </p:txBody>
      </p:sp>
      <p:sp>
        <p:nvSpPr>
          <p:cNvPr id="19" name="Content Placeholder 12">
            <a:extLst>
              <a:ext uri="{FF2B5EF4-FFF2-40B4-BE49-F238E27FC236}">
                <a16:creationId xmlns:a16="http://schemas.microsoft.com/office/drawing/2014/main" id="{C8E5F9DB-2A37-7E72-54DF-A79B8E264CFC}"/>
              </a:ext>
            </a:extLst>
          </p:cNvPr>
          <p:cNvSpPr txBox="1">
            <a:spLocks/>
          </p:cNvSpPr>
          <p:nvPr/>
        </p:nvSpPr>
        <p:spPr>
          <a:xfrm>
            <a:off x="712380" y="2993910"/>
            <a:ext cx="2943606" cy="29877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solidFill>
                  <a:srgbClr val="0D6CB8"/>
                </a:solidFill>
                <a:ea typeface="Calibri"/>
                <a:cs typeface="Calibri"/>
              </a:rPr>
              <a:t>The pop-up window will ask the user to confirm that he or she did not want to create an operational test session.  </a:t>
            </a:r>
          </a:p>
        </p:txBody>
      </p:sp>
      <p:grpSp>
        <p:nvGrpSpPr>
          <p:cNvPr id="2" name="Group 1">
            <a:extLst>
              <a:ext uri="{FF2B5EF4-FFF2-40B4-BE49-F238E27FC236}">
                <a16:creationId xmlns:a16="http://schemas.microsoft.com/office/drawing/2014/main" id="{4D22413C-29EF-2E3B-E99B-9F691BF7BF89}"/>
              </a:ext>
            </a:extLst>
          </p:cNvPr>
          <p:cNvGrpSpPr/>
          <p:nvPr/>
        </p:nvGrpSpPr>
        <p:grpSpPr>
          <a:xfrm>
            <a:off x="3433009" y="2894099"/>
            <a:ext cx="8520866" cy="3087570"/>
            <a:chOff x="3433009" y="2894099"/>
            <a:chExt cx="8520866" cy="3087570"/>
          </a:xfrm>
        </p:grpSpPr>
        <p:pic>
          <p:nvPicPr>
            <p:cNvPr id="16" name="Picture 15" descr="A screenshot of a test&#10;&#10;Description automatically generated">
              <a:extLst>
                <a:ext uri="{FF2B5EF4-FFF2-40B4-BE49-F238E27FC236}">
                  <a16:creationId xmlns:a16="http://schemas.microsoft.com/office/drawing/2014/main" id="{67193A7F-F843-BAB5-49BE-864FB57225FB}"/>
                </a:ext>
              </a:extLst>
            </p:cNvPr>
            <p:cNvPicPr>
              <a:picLocks noChangeAspect="1"/>
            </p:cNvPicPr>
            <p:nvPr/>
          </p:nvPicPr>
          <p:blipFill>
            <a:blip r:embed="rId2"/>
            <a:stretch>
              <a:fillRect/>
            </a:stretch>
          </p:blipFill>
          <p:spPr>
            <a:xfrm>
              <a:off x="4518360" y="2894099"/>
              <a:ext cx="7435515" cy="3087570"/>
            </a:xfrm>
            <a:prstGeom prst="rect">
              <a:avLst/>
            </a:prstGeom>
          </p:spPr>
        </p:pic>
        <p:cxnSp>
          <p:nvCxnSpPr>
            <p:cNvPr id="21" name="Straight Arrow Connector 20">
              <a:extLst>
                <a:ext uri="{FF2B5EF4-FFF2-40B4-BE49-F238E27FC236}">
                  <a16:creationId xmlns:a16="http://schemas.microsoft.com/office/drawing/2014/main" id="{3D3624ED-0D2F-F4BC-C12B-63938A3A8442}"/>
                </a:ext>
              </a:extLst>
            </p:cNvPr>
            <p:cNvCxnSpPr/>
            <p:nvPr/>
          </p:nvCxnSpPr>
          <p:spPr>
            <a:xfrm>
              <a:off x="3433009" y="3523247"/>
              <a:ext cx="2578770" cy="663743"/>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grpSp>
      <p:sp>
        <p:nvSpPr>
          <p:cNvPr id="5" name="Explosion: 8 Points 4" descr="New icon">
            <a:extLst>
              <a:ext uri="{FF2B5EF4-FFF2-40B4-BE49-F238E27FC236}">
                <a16:creationId xmlns:a16="http://schemas.microsoft.com/office/drawing/2014/main" id="{6DB5D163-C57E-3B56-9C53-ACBB64170D4B}"/>
              </a:ext>
            </a:extLst>
          </p:cNvPr>
          <p:cNvSpPr/>
          <p:nvPr/>
        </p:nvSpPr>
        <p:spPr>
          <a:xfrm>
            <a:off x="9467471" y="0"/>
            <a:ext cx="2648329" cy="1299248"/>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400949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latin typeface="+mj-lt"/>
              </a:rPr>
              <a:t>TDS Enhancements—Text-to-Speech</a:t>
            </a:r>
          </a:p>
        </p:txBody>
      </p:sp>
      <p:cxnSp>
        <p:nvCxnSpPr>
          <p:cNvPr id="6" name="Straight Arrow Connector 5">
            <a:extLst>
              <a:ext uri="{FF2B5EF4-FFF2-40B4-BE49-F238E27FC236}">
                <a16:creationId xmlns:a16="http://schemas.microsoft.com/office/drawing/2014/main" id="{B9EE3D9E-A92F-82D3-9B03-02AFA6FC2958}"/>
              </a:ext>
            </a:extLst>
          </p:cNvPr>
          <p:cNvCxnSpPr/>
          <p:nvPr/>
        </p:nvCxnSpPr>
        <p:spPr>
          <a:xfrm>
            <a:off x="7634177" y="1678214"/>
            <a:ext cx="0" cy="724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2FE0165-177A-B9DE-6479-5EF08027FC8D}"/>
              </a:ext>
            </a:extLst>
          </p:cNvPr>
          <p:cNvGrpSpPr/>
          <p:nvPr/>
        </p:nvGrpSpPr>
        <p:grpSpPr>
          <a:xfrm>
            <a:off x="310055" y="848038"/>
            <a:ext cx="8707820" cy="5155275"/>
            <a:chOff x="310055" y="848038"/>
            <a:chExt cx="8707820" cy="5155275"/>
          </a:xfrm>
        </p:grpSpPr>
        <p:pic>
          <p:nvPicPr>
            <p:cNvPr id="5" name="Picture 4" descr="A screenshot of a test&#10;&#10;Description automatically generated">
              <a:extLst>
                <a:ext uri="{FF2B5EF4-FFF2-40B4-BE49-F238E27FC236}">
                  <a16:creationId xmlns:a16="http://schemas.microsoft.com/office/drawing/2014/main" id="{069F6A81-E187-5393-9439-CE760F214009}"/>
                </a:ext>
              </a:extLst>
            </p:cNvPr>
            <p:cNvPicPr>
              <a:picLocks noChangeAspect="1"/>
            </p:cNvPicPr>
            <p:nvPr/>
          </p:nvPicPr>
          <p:blipFill>
            <a:blip r:embed="rId2"/>
            <a:stretch>
              <a:fillRect/>
            </a:stretch>
          </p:blipFill>
          <p:spPr>
            <a:xfrm>
              <a:off x="310055" y="907237"/>
              <a:ext cx="8707820" cy="5096076"/>
            </a:xfrm>
            <a:prstGeom prst="rect">
              <a:avLst/>
            </a:prstGeom>
          </p:spPr>
        </p:pic>
        <p:sp>
          <p:nvSpPr>
            <p:cNvPr id="10" name="Frame 9">
              <a:extLst>
                <a:ext uri="{FF2B5EF4-FFF2-40B4-BE49-F238E27FC236}">
                  <a16:creationId xmlns:a16="http://schemas.microsoft.com/office/drawing/2014/main" id="{40CF6A62-9213-789C-FA5D-6909DA331697}"/>
                </a:ext>
              </a:extLst>
            </p:cNvPr>
            <p:cNvSpPr/>
            <p:nvPr/>
          </p:nvSpPr>
          <p:spPr>
            <a:xfrm>
              <a:off x="6746471" y="848038"/>
              <a:ext cx="1958234" cy="685659"/>
            </a:xfrm>
            <a:prstGeom prst="frame">
              <a:avLst>
                <a:gd name="adj1" fmla="val 11085"/>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Content Placeholder 3">
            <a:extLst>
              <a:ext uri="{FF2B5EF4-FFF2-40B4-BE49-F238E27FC236}">
                <a16:creationId xmlns:a16="http://schemas.microsoft.com/office/drawing/2014/main" id="{0D85BC09-0CEC-C329-D380-64CF22A53152}"/>
              </a:ext>
            </a:extLst>
          </p:cNvPr>
          <p:cNvSpPr>
            <a:spLocks noGrp="1"/>
          </p:cNvSpPr>
          <p:nvPr>
            <p:ph idx="1"/>
          </p:nvPr>
        </p:nvSpPr>
        <p:spPr>
          <a:xfrm>
            <a:off x="7771376" y="2467940"/>
            <a:ext cx="4126380" cy="1297209"/>
          </a:xfrm>
          <a:solidFill>
            <a:schemeClr val="accent1">
              <a:lumMod val="40000"/>
              <a:lumOff val="60000"/>
            </a:schemeClr>
          </a:solidFill>
          <a:ln w="28575">
            <a:solidFill>
              <a:schemeClr val="tx1"/>
            </a:solidFill>
            <a:prstDash val="dash"/>
          </a:ln>
        </p:spPr>
        <p:txBody>
          <a:bodyPr lIns="91440" tIns="45720" rIns="91440" bIns="45720" anchor="t"/>
          <a:lstStyle/>
          <a:p>
            <a:pPr>
              <a:buClr>
                <a:srgbClr val="0070C0"/>
              </a:buClr>
              <a:buFont typeface="Wingdings" pitchFamily="2" charset="2"/>
              <a:buChar char="ü"/>
            </a:pPr>
            <a:r>
              <a:rPr lang="en-US">
                <a:solidFill>
                  <a:schemeClr val="tx1"/>
                </a:solidFill>
              </a:rPr>
              <a:t>Pre-test instruction pages can now be read to students who have TTS.</a:t>
            </a:r>
          </a:p>
          <a:p>
            <a:endParaRPr lang="en-US">
              <a:ea typeface="Calibri" panose="020F0502020204030204"/>
              <a:cs typeface="Calibri" panose="020F0502020204030204"/>
            </a:endParaRPr>
          </a:p>
        </p:txBody>
      </p:sp>
      <p:cxnSp>
        <p:nvCxnSpPr>
          <p:cNvPr id="7" name="Straight Arrow Connector 6">
            <a:extLst>
              <a:ext uri="{FF2B5EF4-FFF2-40B4-BE49-F238E27FC236}">
                <a16:creationId xmlns:a16="http://schemas.microsoft.com/office/drawing/2014/main" id="{2110FA7C-2CA6-2C3C-7C25-451C746D2253}"/>
              </a:ext>
            </a:extLst>
          </p:cNvPr>
          <p:cNvCxnSpPr/>
          <p:nvPr/>
        </p:nvCxnSpPr>
        <p:spPr>
          <a:xfrm flipH="1" flipV="1">
            <a:off x="7856621" y="1590174"/>
            <a:ext cx="1862888" cy="860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xplosion: 8 Points 8" descr="New icon">
            <a:extLst>
              <a:ext uri="{FF2B5EF4-FFF2-40B4-BE49-F238E27FC236}">
                <a16:creationId xmlns:a16="http://schemas.microsoft.com/office/drawing/2014/main" id="{952EDE73-5CDD-A9F5-7825-042E24CC81C5}"/>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1739679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42F66-C0A5-14B3-DC83-D07A265CCB0E}"/>
              </a:ext>
            </a:extLst>
          </p:cNvPr>
          <p:cNvSpPr>
            <a:spLocks noGrp="1"/>
          </p:cNvSpPr>
          <p:nvPr>
            <p:ph type="title"/>
          </p:nvPr>
        </p:nvSpPr>
        <p:spPr/>
        <p:txBody>
          <a:bodyPr>
            <a:normAutofit/>
          </a:bodyPr>
          <a:lstStyle/>
          <a:p>
            <a:r>
              <a:rPr lang="en-US">
                <a:latin typeface="+mj-lt"/>
              </a:rPr>
              <a:t>TDS Enhancements—"Are you still there?"</a:t>
            </a:r>
          </a:p>
        </p:txBody>
      </p:sp>
      <p:sp>
        <p:nvSpPr>
          <p:cNvPr id="4" name="Content Placeholder 3">
            <a:extLst>
              <a:ext uri="{FF2B5EF4-FFF2-40B4-BE49-F238E27FC236}">
                <a16:creationId xmlns:a16="http://schemas.microsoft.com/office/drawing/2014/main" id="{0D85BC09-0CEC-C329-D380-64CF22A53152}"/>
              </a:ext>
            </a:extLst>
          </p:cNvPr>
          <p:cNvSpPr>
            <a:spLocks noGrp="1"/>
          </p:cNvSpPr>
          <p:nvPr>
            <p:ph idx="1"/>
          </p:nvPr>
        </p:nvSpPr>
        <p:spPr>
          <a:xfrm>
            <a:off x="712380" y="1056481"/>
            <a:ext cx="7141731" cy="1938992"/>
          </a:xfrm>
        </p:spPr>
        <p:txBody>
          <a:bodyPr lIns="91440" tIns="45720" rIns="91440" bIns="45720" anchor="t"/>
          <a:lstStyle/>
          <a:p>
            <a:pPr marL="457200" indent="-457200">
              <a:buClr>
                <a:srgbClr val="F05F38"/>
              </a:buClr>
              <a:buFont typeface="Wingdings" panose="05000000000000000000" pitchFamily="2" charset="2"/>
              <a:buChar char="§"/>
            </a:pPr>
            <a:r>
              <a:rPr lang="en-US">
                <a:solidFill>
                  <a:srgbClr val="0D6CB8"/>
                </a:solidFill>
                <a:latin typeface="+mn-lt"/>
              </a:rPr>
              <a:t>New 'Warning' message</a:t>
            </a:r>
            <a:endParaRPr lang="en-US">
              <a:solidFill>
                <a:srgbClr val="0D6CB8"/>
              </a:solidFill>
              <a:latin typeface="+mn-lt"/>
              <a:cs typeface="Calibri"/>
            </a:endParaRPr>
          </a:p>
          <a:p>
            <a:pPr marL="742950" lvl="1" indent="-285750">
              <a:buClr>
                <a:srgbClr val="F05F38"/>
              </a:buClr>
              <a:buFont typeface="Wingdings" panose="05000000000000000000" pitchFamily="2" charset="2"/>
              <a:buChar char="§"/>
            </a:pPr>
            <a:r>
              <a:rPr lang="en-US">
                <a:solidFill>
                  <a:srgbClr val="0D6CB8"/>
                </a:solidFill>
                <a:cs typeface="Calibri"/>
              </a:rPr>
              <a:t>Message will appear after 5 minutes of inactivity.</a:t>
            </a:r>
          </a:p>
          <a:p>
            <a:pPr marL="742950" lvl="1" indent="-285750">
              <a:buClr>
                <a:srgbClr val="F05F38"/>
              </a:buClr>
              <a:buFont typeface="Wingdings" panose="05000000000000000000" pitchFamily="2" charset="2"/>
              <a:buChar char="§"/>
            </a:pPr>
            <a:r>
              <a:rPr lang="en-US">
                <a:solidFill>
                  <a:srgbClr val="0D6CB8"/>
                </a:solidFill>
                <a:cs typeface="Calibri"/>
              </a:rPr>
              <a:t>Student will be logged out after 20 minutes of inactivity.</a:t>
            </a:r>
          </a:p>
          <a:p>
            <a:pPr marL="0" indent="0">
              <a:buNone/>
            </a:pPr>
            <a:endParaRPr lang="en-US">
              <a:cs typeface="Calibri"/>
            </a:endParaRPr>
          </a:p>
          <a:p>
            <a:endParaRPr lang="en-US">
              <a:cs typeface="Calibri"/>
            </a:endParaRPr>
          </a:p>
        </p:txBody>
      </p:sp>
      <p:pic>
        <p:nvPicPr>
          <p:cNvPr id="2" name="Picture 1" descr="A white rectangular frame with black text&#10;&#10;Description automatically generated">
            <a:extLst>
              <a:ext uri="{FF2B5EF4-FFF2-40B4-BE49-F238E27FC236}">
                <a16:creationId xmlns:a16="http://schemas.microsoft.com/office/drawing/2014/main" id="{7CCE594E-2D59-860B-2745-F50928F26265}"/>
              </a:ext>
            </a:extLst>
          </p:cNvPr>
          <p:cNvPicPr>
            <a:picLocks noChangeAspect="1"/>
          </p:cNvPicPr>
          <p:nvPr/>
        </p:nvPicPr>
        <p:blipFill>
          <a:blip r:embed="rId2"/>
          <a:stretch>
            <a:fillRect/>
          </a:stretch>
        </p:blipFill>
        <p:spPr>
          <a:xfrm>
            <a:off x="1558567" y="2747099"/>
            <a:ext cx="8914932" cy="2060645"/>
          </a:xfrm>
          <a:prstGeom prst="rect">
            <a:avLst/>
          </a:prstGeom>
          <a:solidFill>
            <a:srgbClr val="FFFFFF">
              <a:shade val="85000"/>
            </a:srgbClr>
          </a:solidFill>
          <a:ln w="28575" cap="sq">
            <a:solidFill>
              <a:srgbClr val="F05F3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Explosion: 8 Points 5" descr="New icon">
            <a:extLst>
              <a:ext uri="{FF2B5EF4-FFF2-40B4-BE49-F238E27FC236}">
                <a16:creationId xmlns:a16="http://schemas.microsoft.com/office/drawing/2014/main" id="{89B35C49-AACB-ABAE-FB66-BD745944BF90}"/>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Reminder</a:t>
            </a:r>
            <a:endParaRPr lang="en-US" sz="2400" b="1">
              <a:ea typeface="Calibri"/>
              <a:cs typeface="Calibri"/>
            </a:endParaRPr>
          </a:p>
        </p:txBody>
      </p:sp>
    </p:spTree>
    <p:extLst>
      <p:ext uri="{BB962C8B-B14F-4D97-AF65-F5344CB8AC3E}">
        <p14:creationId xmlns:p14="http://schemas.microsoft.com/office/powerpoint/2010/main" val="1627904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2972" y="304800"/>
            <a:ext cx="3935095" cy="574040"/>
          </a:xfrm>
          <a:prstGeom prst="rect">
            <a:avLst/>
          </a:prstGeom>
        </p:spPr>
        <p:txBody>
          <a:bodyPr vert="horz" wrap="square" lIns="0" tIns="12700" rIns="0" bIns="0" rtlCol="0">
            <a:spAutoFit/>
          </a:bodyPr>
          <a:lstStyle/>
          <a:p>
            <a:pPr marL="12700">
              <a:lnSpc>
                <a:spcPct val="100000"/>
              </a:lnSpc>
              <a:spcBef>
                <a:spcPts val="100"/>
              </a:spcBef>
            </a:pPr>
            <a:r>
              <a:rPr lang="en-US">
                <a:latin typeface="Calibri (Headings)"/>
              </a:rPr>
              <a:t>Online</a:t>
            </a:r>
            <a:r>
              <a:rPr lang="en-US" spc="-95">
                <a:latin typeface="Calibri (Headings)"/>
              </a:rPr>
              <a:t> </a:t>
            </a:r>
            <a:r>
              <a:rPr lang="en-US">
                <a:latin typeface="Calibri (Headings)"/>
              </a:rPr>
              <a:t>Practice</a:t>
            </a:r>
            <a:r>
              <a:rPr lang="en-US" spc="15">
                <a:latin typeface="Calibri (Headings)"/>
              </a:rPr>
              <a:t> </a:t>
            </a:r>
            <a:r>
              <a:rPr lang="en-US" spc="-55">
                <a:latin typeface="Calibri (Headings)"/>
              </a:rPr>
              <a:t>Tests</a:t>
            </a:r>
          </a:p>
        </p:txBody>
      </p:sp>
      <p:sp>
        <p:nvSpPr>
          <p:cNvPr id="3" name="object 3"/>
          <p:cNvSpPr txBox="1"/>
          <p:nvPr/>
        </p:nvSpPr>
        <p:spPr>
          <a:xfrm>
            <a:off x="5151756" y="1199991"/>
            <a:ext cx="6760209" cy="4125616"/>
          </a:xfrm>
          <a:prstGeom prst="rect">
            <a:avLst/>
          </a:prstGeom>
        </p:spPr>
        <p:txBody>
          <a:bodyPr vert="horz" wrap="square" lIns="0" tIns="55244" rIns="0" bIns="0" rtlCol="0">
            <a:spAutoFit/>
          </a:bodyPr>
          <a:lstStyle/>
          <a:p>
            <a:pPr marL="241300" marR="200025" lvl="0" indent="-228600" defTabSz="914400" eaLnBrk="1" fontAlgn="auto" latinLnBrk="0" hangingPunct="1">
              <a:lnSpc>
                <a:spcPct val="90000"/>
              </a:lnSpc>
              <a:spcBef>
                <a:spcPts val="434"/>
              </a:spcBef>
              <a:spcAft>
                <a:spcPts val="0"/>
              </a:spcAft>
              <a:buClr>
                <a:srgbClr val="F05F38"/>
              </a:buClr>
              <a:buSzTx/>
              <a:buFont typeface="Wingdings"/>
              <a:buChar char=""/>
              <a:tabLst>
                <a:tab pos="241300" algn="l"/>
              </a:tabLst>
              <a:defRPr/>
            </a:pPr>
            <a:r>
              <a:rPr kumimoji="0" lang="en-US" sz="2400" b="0" i="0" u="none" strike="noStrike" kern="0" cap="none" spc="0" normalizeH="0" baseline="0" noProof="0">
                <a:ln>
                  <a:noFill/>
                </a:ln>
                <a:solidFill>
                  <a:srgbClr val="0D6CB8"/>
                </a:solidFill>
                <a:effectLst/>
                <a:uLnTx/>
                <a:uFillTx/>
                <a:cs typeface="Calibri"/>
              </a:rPr>
              <a:t>Designed</a:t>
            </a:r>
            <a:r>
              <a:rPr kumimoji="0" lang="en-US" sz="2400" b="0" i="0" u="none" strike="noStrike" kern="0" cap="none" spc="-1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to</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10" normalizeH="0" baseline="0" noProof="0">
                <a:ln>
                  <a:noFill/>
                </a:ln>
                <a:solidFill>
                  <a:srgbClr val="0D6CB8"/>
                </a:solidFill>
                <a:effectLst/>
                <a:uLnTx/>
                <a:uFillTx/>
                <a:cs typeface="Calibri"/>
              </a:rPr>
              <a:t>familiarize</a:t>
            </a:r>
            <a:r>
              <a:rPr kumimoji="0" lang="en-US" sz="2400" b="0" i="0" u="none" strike="noStrike" kern="0" cap="none" spc="-15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students</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with</a:t>
            </a:r>
            <a:r>
              <a:rPr kumimoji="0" lang="en-US" sz="2400" b="0" i="0" u="none" strike="noStrike" kern="0" cap="none" spc="-40" normalizeH="0" baseline="0" noProof="0">
                <a:ln>
                  <a:noFill/>
                </a:ln>
                <a:solidFill>
                  <a:srgbClr val="0D6CB8"/>
                </a:solidFill>
                <a:effectLst/>
                <a:uLnTx/>
                <a:uFillTx/>
                <a:cs typeface="Calibri"/>
              </a:rPr>
              <a:t> the </a:t>
            </a:r>
            <a:r>
              <a:rPr kumimoji="0" lang="en-US" sz="2400" b="0" i="0" u="none" strike="noStrike" kern="0" cap="none" spc="-10" normalizeH="0" baseline="0" noProof="0">
                <a:ln>
                  <a:noFill/>
                </a:ln>
                <a:solidFill>
                  <a:srgbClr val="0D6CB8"/>
                </a:solidFill>
                <a:effectLst/>
                <a:uLnTx/>
                <a:uFillTx/>
                <a:cs typeface="Calibri"/>
              </a:rPr>
              <a:t>online </a:t>
            </a:r>
            <a:r>
              <a:rPr kumimoji="0" lang="en-US" sz="2400" b="0" i="0" u="none" strike="noStrike" kern="0" cap="none" spc="0" normalizeH="0" baseline="0" noProof="0">
                <a:ln>
                  <a:noFill/>
                </a:ln>
                <a:solidFill>
                  <a:srgbClr val="0D6CB8"/>
                </a:solidFill>
                <a:effectLst/>
                <a:uLnTx/>
                <a:uFillTx/>
                <a:cs typeface="Calibri"/>
              </a:rPr>
              <a:t>testing</a:t>
            </a:r>
            <a:r>
              <a:rPr kumimoji="0" lang="en-US" sz="2400" b="0" i="0" u="none" strike="noStrike" kern="0" cap="none" spc="-11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environment,</a:t>
            </a:r>
            <a:r>
              <a:rPr kumimoji="0" lang="en-US" sz="2400" b="0" i="0" u="none" strike="noStrike" kern="0" cap="none" spc="-8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available</a:t>
            </a:r>
            <a:r>
              <a:rPr kumimoji="0" lang="en-US" sz="2400" b="0" i="0" u="none" strike="noStrike" kern="0" cap="none" spc="-12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tools,</a:t>
            </a:r>
            <a:r>
              <a:rPr kumimoji="0" lang="en-US" sz="2400" b="0" i="0" u="none" strike="noStrike" kern="0" cap="none" spc="-120" normalizeH="0" baseline="0" noProof="0">
                <a:ln>
                  <a:noFill/>
                </a:ln>
                <a:solidFill>
                  <a:srgbClr val="0D6CB8"/>
                </a:solidFill>
                <a:effectLst/>
                <a:uLnTx/>
                <a:uFillTx/>
                <a:cs typeface="Calibri"/>
              </a:rPr>
              <a:t> </a:t>
            </a:r>
            <a:r>
              <a:rPr kumimoji="0" lang="en-US" sz="2400" b="0" i="0" u="none" strike="noStrike" kern="0" cap="none" spc="-25" normalizeH="0" baseline="0" noProof="0">
                <a:ln>
                  <a:noFill/>
                </a:ln>
                <a:solidFill>
                  <a:srgbClr val="0D6CB8"/>
                </a:solidFill>
                <a:effectLst/>
                <a:uLnTx/>
                <a:uFillTx/>
                <a:cs typeface="Calibri"/>
              </a:rPr>
              <a:t>and </a:t>
            </a:r>
            <a:r>
              <a:rPr kumimoji="0" lang="en-US" sz="2400" b="0" i="0" u="none" strike="noStrike" kern="0" cap="none" spc="0" normalizeH="0" baseline="0" noProof="0">
                <a:ln>
                  <a:noFill/>
                </a:ln>
                <a:solidFill>
                  <a:srgbClr val="0D6CB8"/>
                </a:solidFill>
                <a:effectLst/>
                <a:uLnTx/>
                <a:uFillTx/>
                <a:cs typeface="Calibri"/>
              </a:rPr>
              <a:t>various</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question types</a:t>
            </a:r>
            <a:r>
              <a:rPr kumimoji="0" lang="en-US" sz="2400" b="0" i="0" u="none" strike="noStrike" kern="0" cap="none" spc="-10" normalizeH="0" baseline="0" noProof="0">
                <a:ln>
                  <a:noFill/>
                </a:ln>
                <a:solidFill>
                  <a:srgbClr val="0D6CB8"/>
                </a:solidFill>
                <a:effectLst/>
                <a:uLnTx/>
                <a:uFillTx/>
                <a:cs typeface="Calibri"/>
              </a:rPr>
              <a:t>.</a:t>
            </a:r>
            <a:endParaRPr kumimoji="0" lang="en-US" sz="2400" b="0" i="0" u="none" strike="noStrike" kern="0" cap="none" spc="0" normalizeH="0" baseline="0" noProof="0">
              <a:ln>
                <a:noFill/>
              </a:ln>
              <a:solidFill>
                <a:srgbClr val="0D6CB8"/>
              </a:solidFill>
              <a:effectLst/>
              <a:uLnTx/>
              <a:uFillTx/>
              <a:cs typeface="Calibri"/>
            </a:endParaRPr>
          </a:p>
          <a:p>
            <a:pPr marL="0" marR="0" lvl="0" indent="0" defTabSz="914400" eaLnBrk="1" fontAlgn="auto" latinLnBrk="0" hangingPunct="1">
              <a:lnSpc>
                <a:spcPct val="100000"/>
              </a:lnSpc>
              <a:spcBef>
                <a:spcPts val="45"/>
              </a:spcBef>
              <a:spcAft>
                <a:spcPts val="0"/>
              </a:spcAft>
              <a:buClr>
                <a:srgbClr val="F05F38"/>
              </a:buClr>
              <a:buSzTx/>
              <a:buFont typeface="Wingdings"/>
              <a:buChar char=""/>
              <a:tabLst/>
              <a:defRPr/>
            </a:pPr>
            <a:endParaRPr kumimoji="0" lang="en-US" sz="2000" b="0" i="0" u="none" strike="noStrike" kern="0" cap="none" spc="0" normalizeH="0" baseline="0" noProof="0">
              <a:ln>
                <a:noFill/>
              </a:ln>
              <a:solidFill>
                <a:srgbClr val="0D6CB8"/>
              </a:solidFill>
              <a:effectLst/>
              <a:uLnTx/>
              <a:uFillTx/>
              <a:cs typeface="Calibri"/>
            </a:endParaRPr>
          </a:p>
          <a:p>
            <a:pPr marL="241300" marR="5080" lvl="0" indent="-228600" defTabSz="914400" eaLnBrk="1" fontAlgn="auto" latinLnBrk="0" hangingPunct="1">
              <a:lnSpc>
                <a:spcPts val="3050"/>
              </a:lnSpc>
              <a:spcBef>
                <a:spcPts val="0"/>
              </a:spcBef>
              <a:spcAft>
                <a:spcPts val="0"/>
              </a:spcAft>
              <a:buClr>
                <a:srgbClr val="F05F38"/>
              </a:buClr>
              <a:buSzTx/>
              <a:buFont typeface="Wingdings"/>
              <a:buChar char=""/>
              <a:tabLst>
                <a:tab pos="241300" algn="l"/>
              </a:tabLst>
              <a:defRPr/>
            </a:pPr>
            <a:r>
              <a:rPr kumimoji="0" lang="en-US" sz="2400" b="0" i="0" u="none" strike="noStrike" kern="0" cap="none" spc="0" normalizeH="0" baseline="0" noProof="0">
                <a:ln>
                  <a:noFill/>
                </a:ln>
                <a:solidFill>
                  <a:srgbClr val="0D6CB8"/>
                </a:solidFill>
                <a:effectLst/>
                <a:uLnTx/>
                <a:uFillTx/>
                <a:cs typeface="Calibri"/>
              </a:rPr>
              <a:t>Students</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may</a:t>
            </a:r>
            <a:r>
              <a:rPr kumimoji="0" lang="en-US" sz="2400" b="0" i="0" u="none" strike="noStrike" kern="0" cap="none" spc="-8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sign</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in</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with</a:t>
            </a:r>
            <a:r>
              <a:rPr kumimoji="0" lang="en-US" sz="2400" b="0" i="0" u="none" strike="noStrike" kern="0" cap="none" spc="-3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their</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credentials</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35" normalizeH="0" baseline="0" noProof="0">
                <a:ln>
                  <a:noFill/>
                </a:ln>
                <a:solidFill>
                  <a:srgbClr val="0D6CB8"/>
                </a:solidFill>
                <a:effectLst/>
                <a:uLnTx/>
                <a:uFillTx/>
                <a:cs typeface="Calibri"/>
              </a:rPr>
              <a:t>to </a:t>
            </a:r>
            <a:r>
              <a:rPr kumimoji="0" lang="en-US" sz="2400" b="0" i="0" u="none" strike="noStrike" kern="0" cap="none" spc="0" normalizeH="0" baseline="0" noProof="0">
                <a:ln>
                  <a:noFill/>
                </a:ln>
                <a:solidFill>
                  <a:srgbClr val="0D6CB8"/>
                </a:solidFill>
                <a:effectLst/>
                <a:uLnTx/>
                <a:uFillTx/>
                <a:cs typeface="Calibri"/>
              </a:rPr>
              <a:t>set</a:t>
            </a:r>
            <a:r>
              <a:rPr kumimoji="0" lang="en-US" sz="2400" b="0" i="0" u="none" strike="noStrike" kern="0" cap="none" spc="-7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up</a:t>
            </a:r>
            <a:r>
              <a:rPr kumimoji="0" lang="en-US" sz="2400" b="0" i="0" u="none" strike="noStrike" kern="0" cap="none" spc="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their</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current</a:t>
            </a:r>
            <a:r>
              <a:rPr kumimoji="0" lang="en-US" sz="2400" b="0" i="0" u="none" strike="noStrike" kern="0" cap="none" spc="-60"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test</a:t>
            </a:r>
            <a:r>
              <a:rPr kumimoji="0" lang="en-US" sz="2400" b="0" i="0" u="none" strike="noStrike" kern="0" cap="none" spc="-15" normalizeH="0" baseline="0" noProof="0">
                <a:ln>
                  <a:noFill/>
                </a:ln>
                <a:solidFill>
                  <a:srgbClr val="0D6CB8"/>
                </a:solidFill>
                <a:effectLst/>
                <a:uLnTx/>
                <a:uFillTx/>
                <a:cs typeface="Calibri"/>
              </a:rPr>
              <a:t> </a:t>
            </a:r>
            <a:r>
              <a:rPr kumimoji="0" lang="en-US" sz="2400" b="0" i="0" u="none" strike="noStrike" kern="0" cap="none" spc="-10" normalizeH="0" baseline="0" noProof="0">
                <a:ln>
                  <a:noFill/>
                </a:ln>
                <a:solidFill>
                  <a:srgbClr val="0D6CB8"/>
                </a:solidFill>
                <a:effectLst/>
                <a:uLnTx/>
                <a:uFillTx/>
                <a:cs typeface="Calibri"/>
              </a:rPr>
              <a:t>attributes.</a:t>
            </a:r>
            <a:endParaRPr kumimoji="0" lang="en-US" sz="2400" b="0" i="0" u="none" strike="noStrike" kern="0" cap="none" spc="0" normalizeH="0" baseline="0" noProof="0">
              <a:ln>
                <a:noFill/>
              </a:ln>
              <a:solidFill>
                <a:srgbClr val="0D6CB8"/>
              </a:solidFill>
              <a:effectLst/>
              <a:uLnTx/>
              <a:uFillTx/>
              <a:cs typeface="Calibri"/>
            </a:endParaRPr>
          </a:p>
          <a:p>
            <a:pPr marL="0" marR="0" lvl="0" indent="0" defTabSz="914400" eaLnBrk="1" fontAlgn="auto" latinLnBrk="0" hangingPunct="1">
              <a:lnSpc>
                <a:spcPct val="100000"/>
              </a:lnSpc>
              <a:spcBef>
                <a:spcPts val="15"/>
              </a:spcBef>
              <a:spcAft>
                <a:spcPts val="0"/>
              </a:spcAft>
              <a:buClr>
                <a:srgbClr val="F05F38"/>
              </a:buClr>
              <a:buSzTx/>
              <a:buFont typeface="Wingdings"/>
              <a:buChar char=""/>
              <a:tabLst/>
              <a:defRPr/>
            </a:pPr>
            <a:endParaRPr kumimoji="0" lang="en-US" sz="2000" b="0" i="0" u="none" strike="noStrike" kern="0" cap="none" spc="0" normalizeH="0" baseline="0" noProof="0">
              <a:ln>
                <a:noFill/>
              </a:ln>
              <a:solidFill>
                <a:srgbClr val="0D6CB8"/>
              </a:solidFill>
              <a:effectLst/>
              <a:uLnTx/>
              <a:uFillTx/>
              <a:cs typeface="Calibri"/>
            </a:endParaRPr>
          </a:p>
          <a:p>
            <a:pPr marL="241300" marR="173990" lvl="0" indent="-228600" defTabSz="914400" eaLnBrk="1" fontAlgn="auto" latinLnBrk="0" hangingPunct="1">
              <a:lnSpc>
                <a:spcPct val="90000"/>
              </a:lnSpc>
              <a:spcBef>
                <a:spcPts val="0"/>
              </a:spcBef>
              <a:spcAft>
                <a:spcPts val="0"/>
              </a:spcAft>
              <a:buClr>
                <a:srgbClr val="F05F38"/>
              </a:buClr>
              <a:buSzTx/>
              <a:buFont typeface="Wingdings"/>
              <a:buChar char=""/>
              <a:tabLst>
                <a:tab pos="241300" algn="l"/>
              </a:tabLst>
              <a:defRPr/>
            </a:pPr>
            <a:r>
              <a:rPr lang="en-US" sz="2400" kern="0">
                <a:solidFill>
                  <a:srgbClr val="0D6CB8"/>
                </a:solidFill>
                <a:cs typeface="Calibri"/>
              </a:rPr>
              <a:t>I</a:t>
            </a:r>
            <a:r>
              <a:rPr kumimoji="0" lang="en-US" sz="2400" b="0" i="0" u="none" strike="noStrike" kern="0" cap="none" spc="0" normalizeH="0" baseline="0" noProof="0" err="1">
                <a:ln>
                  <a:noFill/>
                </a:ln>
                <a:solidFill>
                  <a:srgbClr val="0D6CB8"/>
                </a:solidFill>
                <a:effectLst/>
                <a:uLnTx/>
                <a:uFillTx/>
                <a:cs typeface="Calibri"/>
              </a:rPr>
              <a:t>ncludes</a:t>
            </a:r>
            <a:r>
              <a:rPr kumimoji="0" lang="en-US" sz="2400" b="0" i="0" u="none" strike="noStrike" kern="0" cap="none" spc="20" normalizeH="0" baseline="0" noProof="0">
                <a:ln>
                  <a:noFill/>
                </a:ln>
                <a:solidFill>
                  <a:srgbClr val="0D6CB8"/>
                </a:solidFill>
                <a:effectLst/>
                <a:uLnTx/>
                <a:uFillTx/>
                <a:cs typeface="Calibri"/>
              </a:rPr>
              <a:t> </a:t>
            </a:r>
            <a:r>
              <a:rPr kumimoji="0" lang="en-US" sz="2400" b="0" i="0" u="none" strike="noStrike" kern="0" cap="none" spc="-30" normalizeH="0" baseline="0" noProof="0">
                <a:ln>
                  <a:noFill/>
                </a:ln>
                <a:solidFill>
                  <a:srgbClr val="0D6CB8"/>
                </a:solidFill>
                <a:effectLst/>
                <a:uLnTx/>
                <a:uFillTx/>
                <a:cs typeface="Calibri"/>
              </a:rPr>
              <a:t>STAAR</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redesign</a:t>
            </a:r>
            <a:r>
              <a:rPr kumimoji="0" lang="en-US" sz="2400" b="0" i="0" u="none" strike="noStrike" kern="0" cap="none" spc="-4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practice</a:t>
            </a:r>
            <a:r>
              <a:rPr kumimoji="0" lang="en-US" sz="2400" b="0" i="0" u="none" strike="noStrike" kern="0" cap="none" spc="-114" normalizeH="0" baseline="0" noProof="0">
                <a:ln>
                  <a:noFill/>
                </a:ln>
                <a:solidFill>
                  <a:srgbClr val="0D6CB8"/>
                </a:solidFill>
                <a:effectLst/>
                <a:uLnTx/>
                <a:uFillTx/>
                <a:cs typeface="Calibri"/>
              </a:rPr>
              <a:t> </a:t>
            </a:r>
            <a:r>
              <a:rPr kumimoji="0" lang="en-US" sz="2400" b="0" i="0" u="none" strike="noStrike" kern="0" cap="none" spc="-10" normalizeH="0" baseline="0" noProof="0">
                <a:ln>
                  <a:noFill/>
                </a:ln>
                <a:solidFill>
                  <a:srgbClr val="0D6CB8"/>
                </a:solidFill>
                <a:effectLst/>
                <a:uLnTx/>
                <a:uFillTx/>
                <a:cs typeface="Calibri"/>
              </a:rPr>
              <a:t>tests and </a:t>
            </a:r>
            <a:r>
              <a:rPr kumimoji="0" lang="en-US" sz="2400" b="0" i="0" u="none" strike="noStrike" kern="0" cap="none" spc="0" normalizeH="0" baseline="0" noProof="0">
                <a:ln>
                  <a:noFill/>
                </a:ln>
                <a:solidFill>
                  <a:srgbClr val="0D6CB8"/>
                </a:solidFill>
                <a:effectLst/>
                <a:uLnTx/>
                <a:uFillTx/>
                <a:cs typeface="Calibri"/>
              </a:rPr>
              <a:t>2023</a:t>
            </a:r>
            <a:r>
              <a:rPr kumimoji="0" lang="en-US" sz="2400" b="0" i="0" u="none" strike="noStrike" kern="0" cap="none" spc="25" normalizeH="0" baseline="0" noProof="0">
                <a:ln>
                  <a:noFill/>
                </a:ln>
                <a:solidFill>
                  <a:srgbClr val="0D6CB8"/>
                </a:solidFill>
                <a:effectLst/>
                <a:uLnTx/>
                <a:uFillTx/>
                <a:cs typeface="Calibri"/>
              </a:rPr>
              <a:t> </a:t>
            </a:r>
            <a:r>
              <a:rPr kumimoji="0" lang="en-US" sz="2400" b="0" i="0" u="none" strike="noStrike" kern="0" cap="none" spc="-30" normalizeH="0" baseline="0" noProof="0">
                <a:ln>
                  <a:noFill/>
                </a:ln>
                <a:solidFill>
                  <a:srgbClr val="0D6CB8"/>
                </a:solidFill>
                <a:effectLst/>
                <a:uLnTx/>
                <a:uFillTx/>
                <a:cs typeface="Calibri"/>
              </a:rPr>
              <a:t>STAAR</a:t>
            </a:r>
            <a:r>
              <a:rPr kumimoji="0" lang="en-US" sz="2400" b="0" i="0" u="none" strike="noStrike" kern="0" cap="none" spc="-5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released</a:t>
            </a:r>
            <a:r>
              <a:rPr kumimoji="0" lang="en-US" sz="2400" b="0" i="0" u="none" strike="noStrike" kern="0" cap="none" spc="-105" normalizeH="0" baseline="0" noProof="0">
                <a:ln>
                  <a:noFill/>
                </a:ln>
                <a:solidFill>
                  <a:srgbClr val="0D6CB8"/>
                </a:solidFill>
                <a:effectLst/>
                <a:uLnTx/>
                <a:uFillTx/>
                <a:cs typeface="Calibri"/>
              </a:rPr>
              <a:t> </a:t>
            </a:r>
            <a:r>
              <a:rPr kumimoji="0" lang="en-US" sz="2400" b="0" i="0" u="none" strike="noStrike" kern="0" cap="none" spc="0" normalizeH="0" baseline="0" noProof="0">
                <a:ln>
                  <a:noFill/>
                </a:ln>
                <a:solidFill>
                  <a:srgbClr val="0D6CB8"/>
                </a:solidFill>
                <a:effectLst/>
                <a:uLnTx/>
                <a:uFillTx/>
                <a:cs typeface="Calibri"/>
              </a:rPr>
              <a:t>tests</a:t>
            </a:r>
            <a:r>
              <a:rPr lang="en-US" sz="2400" kern="0">
                <a:solidFill>
                  <a:srgbClr val="0D6CB8"/>
                </a:solidFill>
                <a:cs typeface="Calibri"/>
              </a:rPr>
              <a:t>. </a:t>
            </a:r>
          </a:p>
          <a:p>
            <a:pPr marL="12700" marR="173990" lvl="0" defTabSz="914400" eaLnBrk="1" fontAlgn="auto" latinLnBrk="0" hangingPunct="1">
              <a:lnSpc>
                <a:spcPct val="90000"/>
              </a:lnSpc>
              <a:spcBef>
                <a:spcPts val="0"/>
              </a:spcBef>
              <a:spcAft>
                <a:spcPts val="0"/>
              </a:spcAft>
              <a:buClr>
                <a:srgbClr val="F05F38"/>
              </a:buClr>
              <a:buSzTx/>
              <a:tabLst>
                <a:tab pos="241300" algn="l"/>
              </a:tabLst>
              <a:defRPr/>
            </a:pPr>
            <a:endParaRPr kumimoji="0" lang="en-US" sz="2400" b="0" i="0" u="none" strike="noStrike" kern="0" cap="none" spc="-10" normalizeH="0" baseline="0" noProof="0">
              <a:ln>
                <a:noFill/>
              </a:ln>
              <a:solidFill>
                <a:srgbClr val="0D6CB8"/>
              </a:solidFill>
              <a:effectLst/>
              <a:uLnTx/>
              <a:uFillTx/>
              <a:cs typeface="Calibri"/>
            </a:endParaRPr>
          </a:p>
          <a:p>
            <a:pPr marL="241300" marR="173990" lvl="0" indent="-228600" defTabSz="914400" eaLnBrk="1" fontAlgn="auto" latinLnBrk="0" hangingPunct="1">
              <a:lnSpc>
                <a:spcPct val="90000"/>
              </a:lnSpc>
              <a:spcBef>
                <a:spcPts val="0"/>
              </a:spcBef>
              <a:spcAft>
                <a:spcPts val="0"/>
              </a:spcAft>
              <a:buClr>
                <a:srgbClr val="F05F38"/>
              </a:buClr>
              <a:buSzTx/>
              <a:buFont typeface="Wingdings"/>
              <a:buChar char=""/>
              <a:tabLst>
                <a:tab pos="241300" algn="l"/>
              </a:tabLst>
              <a:defRPr/>
            </a:pPr>
            <a:r>
              <a:rPr lang="en-US" sz="2400" kern="0" spc="-10">
                <a:solidFill>
                  <a:srgbClr val="0D6CB8"/>
                </a:solidFill>
                <a:cs typeface="Calibri"/>
              </a:rPr>
              <a:t>Test permissive</a:t>
            </a:r>
            <a:r>
              <a:rPr kumimoji="0" lang="en-US" sz="2400" b="0" i="0" u="none" strike="noStrike" kern="0" cap="none" spc="-10" normalizeH="0" baseline="0" noProof="0">
                <a:ln>
                  <a:noFill/>
                </a:ln>
                <a:solidFill>
                  <a:srgbClr val="0D6CB8"/>
                </a:solidFill>
                <a:effectLst/>
                <a:uLnTx/>
                <a:uFillTx/>
                <a:cs typeface="Calibri"/>
              </a:rPr>
              <a:t> </a:t>
            </a:r>
            <a:r>
              <a:rPr lang="en-US" sz="2400" kern="0" spc="-10">
                <a:solidFill>
                  <a:srgbClr val="0D6CB8"/>
                </a:solidFill>
                <a:cs typeface="Calibri"/>
              </a:rPr>
              <a:t>m</a:t>
            </a:r>
            <a:r>
              <a:rPr kumimoji="0" lang="en-US" sz="2400" b="0" i="0" u="none" strike="noStrike" kern="0" cap="none" spc="-10" normalizeH="0" baseline="0" noProof="0">
                <a:ln>
                  <a:noFill/>
                </a:ln>
                <a:solidFill>
                  <a:srgbClr val="0D6CB8"/>
                </a:solidFill>
                <a:effectLst/>
                <a:uLnTx/>
                <a:uFillTx/>
                <a:cs typeface="Calibri"/>
              </a:rPr>
              <a:t>ode- ensure your operating system and the platform work</a:t>
            </a:r>
            <a:r>
              <a:rPr lang="en-US" sz="2400" kern="0" spc="-10">
                <a:solidFill>
                  <a:srgbClr val="0D6CB8"/>
                </a:solidFill>
                <a:cs typeface="Calibri"/>
              </a:rPr>
              <a:t> together. </a:t>
            </a:r>
            <a:endParaRPr kumimoji="0" lang="en-US" sz="2400" b="0" i="0" u="none" strike="noStrike" kern="0" cap="none" spc="0" normalizeH="0" baseline="0" noProof="0">
              <a:ln>
                <a:noFill/>
              </a:ln>
              <a:solidFill>
                <a:srgbClr val="0D6CB8"/>
              </a:solidFill>
              <a:effectLst/>
              <a:uLnTx/>
              <a:uFillTx/>
              <a:cs typeface="Calibri"/>
            </a:endParaRPr>
          </a:p>
        </p:txBody>
      </p:sp>
      <p:pic>
        <p:nvPicPr>
          <p:cNvPr id="4" name="object 4">
            <a:extLst>
              <a:ext uri="{C183D7F6-B498-43B3-948B-1728B52AA6E4}">
                <adec:decorative xmlns:adec="http://schemas.microsoft.com/office/drawing/2017/decorative" val="1"/>
              </a:ext>
            </a:extLst>
          </p:cNvPr>
          <p:cNvPicPr/>
          <p:nvPr/>
        </p:nvPicPr>
        <p:blipFill>
          <a:blip r:embed="rId2" cstate="print"/>
          <a:stretch>
            <a:fillRect/>
          </a:stretch>
        </p:blipFill>
        <p:spPr>
          <a:xfrm>
            <a:off x="712972" y="1298580"/>
            <a:ext cx="4222737" cy="4260837"/>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34</a:t>
            </a:fld>
            <a:endParaRPr kumimoji="0" sz="1200" b="0" i="0" u="none" strike="noStrike" kern="0" cap="none" spc="-25" normalizeH="0" baseline="0" noProof="0">
              <a:ln>
                <a:noFill/>
              </a:ln>
              <a:solidFill>
                <a:srgbClr val="7E7E7E"/>
              </a:solidFill>
              <a:effectLst/>
              <a:uLnTx/>
              <a:uFillTx/>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8 Points 6">
            <a:extLst>
              <a:ext uri="{FF2B5EF4-FFF2-40B4-BE49-F238E27FC236}">
                <a16:creationId xmlns:a16="http://schemas.microsoft.com/office/drawing/2014/main" id="{6232763A-F530-08EB-9153-E87FFAB3A782}"/>
              </a:ext>
            </a:extLst>
          </p:cNvPr>
          <p:cNvSpPr/>
          <p:nvPr/>
        </p:nvSpPr>
        <p:spPr>
          <a:xfrm>
            <a:off x="6485860" y="0"/>
            <a:ext cx="5034627" cy="2105247"/>
          </a:xfrm>
          <a:prstGeom prst="irregularSeal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85AD0-3926-E724-13D7-ABD4D2CC4BBB}"/>
              </a:ext>
            </a:extLst>
          </p:cNvPr>
          <p:cNvSpPr>
            <a:spLocks noGrp="1"/>
          </p:cNvSpPr>
          <p:nvPr>
            <p:ph type="title"/>
          </p:nvPr>
        </p:nvSpPr>
        <p:spPr/>
        <p:txBody>
          <a:bodyPr wrap="square" lIns="0" tIns="0" rIns="0" bIns="0" anchor="t">
            <a:spAutoFit/>
          </a:bodyPr>
          <a:lstStyle/>
          <a:p>
            <a:r>
              <a:rPr lang="en-US">
                <a:ea typeface="Calibri"/>
              </a:rPr>
              <a:t>DCCR – Reporting </a:t>
            </a:r>
            <a:endParaRPr lang="en-US"/>
          </a:p>
        </p:txBody>
      </p:sp>
      <p:pic>
        <p:nvPicPr>
          <p:cNvPr id="4" name="Picture 3" descr="A screenshot of a report&#10;&#10;Description automatically generated">
            <a:extLst>
              <a:ext uri="{FF2B5EF4-FFF2-40B4-BE49-F238E27FC236}">
                <a16:creationId xmlns:a16="http://schemas.microsoft.com/office/drawing/2014/main" id="{72C7BD31-23F2-BA4B-FE2E-4DA21DB2C66F}"/>
              </a:ext>
            </a:extLst>
          </p:cNvPr>
          <p:cNvPicPr>
            <a:picLocks noChangeAspect="1"/>
          </p:cNvPicPr>
          <p:nvPr/>
        </p:nvPicPr>
        <p:blipFill>
          <a:blip r:embed="rId2"/>
          <a:stretch>
            <a:fillRect/>
          </a:stretch>
        </p:blipFill>
        <p:spPr>
          <a:xfrm>
            <a:off x="671513" y="1328738"/>
            <a:ext cx="3914775" cy="3971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screenshot of a computer&#10;&#10;Description automatically generated">
            <a:extLst>
              <a:ext uri="{FF2B5EF4-FFF2-40B4-BE49-F238E27FC236}">
                <a16:creationId xmlns:a16="http://schemas.microsoft.com/office/drawing/2014/main" id="{21348A2D-CB5E-80D6-B6D1-2DACB11D0579}"/>
              </a:ext>
            </a:extLst>
          </p:cNvPr>
          <p:cNvPicPr>
            <a:picLocks noChangeAspect="1"/>
          </p:cNvPicPr>
          <p:nvPr/>
        </p:nvPicPr>
        <p:blipFill>
          <a:blip r:embed="rId3"/>
          <a:stretch>
            <a:fillRect/>
          </a:stretch>
        </p:blipFill>
        <p:spPr>
          <a:xfrm>
            <a:off x="4019826" y="3186181"/>
            <a:ext cx="5930348" cy="2727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a:extLst>
              <a:ext uri="{FF2B5EF4-FFF2-40B4-BE49-F238E27FC236}">
                <a16:creationId xmlns:a16="http://schemas.microsoft.com/office/drawing/2014/main" id="{E6776759-50B4-C382-13F0-EA7792E732E0}"/>
              </a:ext>
            </a:extLst>
          </p:cNvPr>
          <p:cNvCxnSpPr>
            <a:cxnSpLocks/>
          </p:cNvCxnSpPr>
          <p:nvPr/>
        </p:nvCxnSpPr>
        <p:spPr>
          <a:xfrm flipH="1">
            <a:off x="2733675" y="2105247"/>
            <a:ext cx="2284893" cy="13237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8D29AD-7792-BC18-029E-51065B7A03EA}"/>
              </a:ext>
            </a:extLst>
          </p:cNvPr>
          <p:cNvCxnSpPr>
            <a:cxnSpLocks/>
          </p:cNvCxnSpPr>
          <p:nvPr/>
        </p:nvCxnSpPr>
        <p:spPr>
          <a:xfrm flipH="1">
            <a:off x="7182582" y="2963825"/>
            <a:ext cx="1231316" cy="701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E5CC61-5888-646E-CB3D-94ED20235D11}"/>
              </a:ext>
            </a:extLst>
          </p:cNvPr>
          <p:cNvSpPr txBox="1"/>
          <p:nvPr/>
        </p:nvSpPr>
        <p:spPr>
          <a:xfrm>
            <a:off x="7712515" y="694495"/>
            <a:ext cx="2795586" cy="584775"/>
          </a:xfrm>
          <a:prstGeom prst="rect">
            <a:avLst/>
          </a:prstGeom>
          <a:noFill/>
        </p:spPr>
        <p:txBody>
          <a:bodyPr wrap="square" rtlCol="0">
            <a:spAutoFit/>
          </a:bodyPr>
          <a:lstStyle/>
          <a:p>
            <a:r>
              <a:rPr lang="en-US" sz="3200">
                <a:solidFill>
                  <a:schemeClr val="bg1"/>
                </a:solidFill>
              </a:rPr>
              <a:t>Available Now</a:t>
            </a:r>
          </a:p>
        </p:txBody>
      </p:sp>
      <p:sp>
        <p:nvSpPr>
          <p:cNvPr id="13" name="TextBox 12">
            <a:extLst>
              <a:ext uri="{FF2B5EF4-FFF2-40B4-BE49-F238E27FC236}">
                <a16:creationId xmlns:a16="http://schemas.microsoft.com/office/drawing/2014/main" id="{D633353C-E1FB-5470-BE46-58B3E757CB02}"/>
              </a:ext>
            </a:extLst>
          </p:cNvPr>
          <p:cNvSpPr txBox="1"/>
          <p:nvPr/>
        </p:nvSpPr>
        <p:spPr>
          <a:xfrm>
            <a:off x="5257800" y="1847850"/>
            <a:ext cx="2543175" cy="892552"/>
          </a:xfrm>
          <a:prstGeom prst="rect">
            <a:avLst/>
          </a:prstGeom>
          <a:noFill/>
        </p:spPr>
        <p:txBody>
          <a:bodyPr wrap="square" rtlCol="0">
            <a:spAutoFit/>
          </a:bodyPr>
          <a:lstStyle/>
          <a:p>
            <a:r>
              <a:rPr lang="en-US" sz="2600">
                <a:solidFill>
                  <a:srgbClr val="0D6CB8"/>
                </a:solidFill>
                <a:latin typeface="Calibri"/>
                <a:ea typeface="+mn-lt"/>
                <a:cs typeface="+mn-lt"/>
              </a:rPr>
              <a:t>Reporting section in the DCCR</a:t>
            </a:r>
          </a:p>
        </p:txBody>
      </p:sp>
      <p:sp>
        <p:nvSpPr>
          <p:cNvPr id="14" name="TextBox 13">
            <a:extLst>
              <a:ext uri="{FF2B5EF4-FFF2-40B4-BE49-F238E27FC236}">
                <a16:creationId xmlns:a16="http://schemas.microsoft.com/office/drawing/2014/main" id="{D1EDD042-FE45-C143-B4DA-34345BD8CE36}"/>
              </a:ext>
            </a:extLst>
          </p:cNvPr>
          <p:cNvSpPr txBox="1"/>
          <p:nvPr/>
        </p:nvSpPr>
        <p:spPr>
          <a:xfrm>
            <a:off x="8845801" y="2322548"/>
            <a:ext cx="2543175" cy="892552"/>
          </a:xfrm>
          <a:prstGeom prst="rect">
            <a:avLst/>
          </a:prstGeom>
          <a:noFill/>
        </p:spPr>
        <p:txBody>
          <a:bodyPr wrap="square" rtlCol="0">
            <a:spAutoFit/>
          </a:bodyPr>
          <a:lstStyle/>
          <a:p>
            <a:r>
              <a:rPr lang="en-US" sz="2600">
                <a:solidFill>
                  <a:srgbClr val="0D6CB8"/>
                </a:solidFill>
                <a:latin typeface="Calibri"/>
                <a:ea typeface="+mn-lt"/>
                <a:cs typeface="+mn-lt"/>
              </a:rPr>
              <a:t>Interpretive Guides</a:t>
            </a:r>
          </a:p>
        </p:txBody>
      </p:sp>
    </p:spTree>
    <p:extLst>
      <p:ext uri="{BB962C8B-B14F-4D97-AF65-F5344CB8AC3E}">
        <p14:creationId xmlns:p14="http://schemas.microsoft.com/office/powerpoint/2010/main" val="2228700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B746F-0B27-2524-AF0E-BFC398C33770}"/>
              </a:ext>
            </a:extLst>
          </p:cNvPr>
          <p:cNvSpPr>
            <a:spLocks noGrp="1"/>
          </p:cNvSpPr>
          <p:nvPr>
            <p:ph type="title"/>
          </p:nvPr>
        </p:nvSpPr>
        <p:spPr>
          <a:xfrm>
            <a:off x="361106" y="193381"/>
            <a:ext cx="11469786" cy="553998"/>
          </a:xfrm>
        </p:spPr>
        <p:txBody>
          <a:bodyPr wrap="square" lIns="0" tIns="0" rIns="0" bIns="0" anchor="t">
            <a:spAutoFit/>
          </a:bodyPr>
          <a:lstStyle/>
          <a:p>
            <a:r>
              <a:rPr lang="en-US">
                <a:latin typeface="+mj-lt"/>
                <a:ea typeface="Calibri"/>
              </a:rPr>
              <a:t>Google Spanish Voice Pack</a:t>
            </a:r>
          </a:p>
        </p:txBody>
      </p:sp>
      <p:sp>
        <p:nvSpPr>
          <p:cNvPr id="3" name="Text Placeholder 2">
            <a:extLst>
              <a:ext uri="{FF2B5EF4-FFF2-40B4-BE49-F238E27FC236}">
                <a16:creationId xmlns:a16="http://schemas.microsoft.com/office/drawing/2014/main" id="{D106CAA9-94D3-79C8-02D3-B2D938D20D2C}"/>
              </a:ext>
            </a:extLst>
          </p:cNvPr>
          <p:cNvSpPr>
            <a:spLocks noGrp="1"/>
          </p:cNvSpPr>
          <p:nvPr>
            <p:ph type="body" idx="1"/>
          </p:nvPr>
        </p:nvSpPr>
        <p:spPr>
          <a:xfrm>
            <a:off x="361106" y="1610431"/>
            <a:ext cx="11152773" cy="4308872"/>
          </a:xfrm>
          <a:ln w="12700">
            <a:noFill/>
          </a:ln>
        </p:spPr>
        <p:txBody>
          <a:bodyPr wrap="square" lIns="0" tIns="0" rIns="0" bIns="0" anchor="t">
            <a:spAutoFit/>
          </a:bodyPr>
          <a:lstStyle/>
          <a:p>
            <a:pPr marL="457200" indent="-457200" algn="l">
              <a:buClr>
                <a:srgbClr val="F05F38"/>
              </a:buClr>
              <a:buFont typeface="Wingdings" panose="05000000000000000000" pitchFamily="2" charset="2"/>
              <a:buChar char="§"/>
            </a:pPr>
            <a:r>
              <a:rPr lang="en-US" u="none"/>
              <a:t>With the release of Google’s Chrome OS version 121, the Spanish voice pack, which is used for text-to-speech (TTS) functionality, will be available for the spring STAAR administration. </a:t>
            </a:r>
          </a:p>
          <a:p>
            <a:pPr algn="l">
              <a:buClr>
                <a:srgbClr val="F05F38"/>
              </a:buClr>
            </a:pPr>
            <a:endParaRPr lang="en-US" u="none"/>
          </a:p>
          <a:p>
            <a:pPr marL="457200" indent="-457200" algn="l">
              <a:buClr>
                <a:srgbClr val="F05F38"/>
              </a:buClr>
              <a:buFont typeface="Wingdings" panose="05000000000000000000" pitchFamily="2" charset="2"/>
              <a:buChar char="§"/>
            </a:pPr>
            <a:r>
              <a:rPr lang="en-US" u="none"/>
              <a:t>Students who use Chromebooks for testing and who need Spanish TTS should have their devices updated to Chrome OS version 121. </a:t>
            </a:r>
          </a:p>
          <a:p>
            <a:pPr algn="l"/>
            <a:endParaRPr lang="en-US" u="none"/>
          </a:p>
          <a:p>
            <a:pPr algn="l"/>
            <a:r>
              <a:rPr lang="en-US" u="none"/>
              <a:t>For devices that cannot be updated, district staff may continue to manually install the Spanish voice pack with the instructions provided in the communication sent on January 17, 2024.</a:t>
            </a:r>
            <a:endParaRPr lang="en-US" u="none">
              <a:solidFill>
                <a:srgbClr val="0D6CB8"/>
              </a:solidFill>
              <a:latin typeface="+mn-lt"/>
            </a:endParaRPr>
          </a:p>
        </p:txBody>
      </p:sp>
      <p:sp>
        <p:nvSpPr>
          <p:cNvPr id="4" name="Explosion: 8 Points 3" descr="New icon">
            <a:extLst>
              <a:ext uri="{FF2B5EF4-FFF2-40B4-BE49-F238E27FC236}">
                <a16:creationId xmlns:a16="http://schemas.microsoft.com/office/drawing/2014/main" id="{4FAB7A5C-25EB-634F-9D77-E4AED6A62274}"/>
              </a:ext>
            </a:extLst>
          </p:cNvPr>
          <p:cNvSpPr/>
          <p:nvPr/>
        </p:nvSpPr>
        <p:spPr>
          <a:xfrm>
            <a:off x="9316492" y="0"/>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Update</a:t>
            </a:r>
            <a:endParaRPr lang="en-US" sz="2400" b="1">
              <a:ea typeface="Calibri"/>
              <a:cs typeface="Calibri"/>
            </a:endParaRPr>
          </a:p>
        </p:txBody>
      </p:sp>
    </p:spTree>
    <p:extLst>
      <p:ext uri="{BB962C8B-B14F-4D97-AF65-F5344CB8AC3E}">
        <p14:creationId xmlns:p14="http://schemas.microsoft.com/office/powerpoint/2010/main" val="242110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7"/>
          <p:cNvSpPr txBox="1">
            <a:spLocks noGrp="1"/>
          </p:cNvSpPr>
          <p:nvPr>
            <p:ph type="title"/>
          </p:nvPr>
        </p:nvSpPr>
        <p:spPr>
          <a:xfrm>
            <a:off x="0" y="1219200"/>
            <a:ext cx="12192000" cy="861774"/>
          </a:xfrm>
          <a:prstGeom prst="rect">
            <a:avLst/>
          </a:prstGeom>
          <a:solidFill>
            <a:srgbClr val="F05F38"/>
          </a:solidFill>
        </p:spPr>
        <p:txBody>
          <a:bodyPr vert="horz" wrap="square" lIns="0" tIns="104140" rIns="0" bIns="0" rtlCol="0">
            <a:spAutoFit/>
          </a:bodyPr>
          <a:lstStyle/>
          <a:p>
            <a:pPr marL="12700" marR="5080" algn="ctr">
              <a:lnSpc>
                <a:spcPts val="5850"/>
              </a:lnSpc>
              <a:spcBef>
                <a:spcPts val="820"/>
              </a:spcBef>
            </a:pPr>
            <a:r>
              <a:rPr lang="en-US" sz="5400">
                <a:solidFill>
                  <a:schemeClr val="bg1"/>
                </a:solidFill>
                <a:latin typeface="+mj-lt"/>
              </a:rPr>
              <a:t>Accommodations Reminder</a:t>
            </a:r>
          </a:p>
        </p:txBody>
      </p:sp>
    </p:spTree>
    <p:extLst>
      <p:ext uri="{BB962C8B-B14F-4D97-AF65-F5344CB8AC3E}">
        <p14:creationId xmlns:p14="http://schemas.microsoft.com/office/powerpoint/2010/main" val="2057023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0A40-D9E3-80AA-B996-62348661DB03}"/>
              </a:ext>
            </a:extLst>
          </p:cNvPr>
          <p:cNvSpPr>
            <a:spLocks noGrp="1"/>
          </p:cNvSpPr>
          <p:nvPr>
            <p:ph type="title"/>
          </p:nvPr>
        </p:nvSpPr>
        <p:spPr/>
        <p:txBody>
          <a:bodyPr/>
          <a:lstStyle/>
          <a:p>
            <a:r>
              <a:rPr lang="en-US">
                <a:latin typeface="Calibri (Headings)"/>
              </a:rPr>
              <a:t>Accessibility Materials</a:t>
            </a:r>
          </a:p>
        </p:txBody>
      </p:sp>
      <p:sp>
        <p:nvSpPr>
          <p:cNvPr id="5" name="Explosion: 8 Points 4" descr="New icon">
            <a:extLst>
              <a:ext uri="{FF2B5EF4-FFF2-40B4-BE49-F238E27FC236}">
                <a16:creationId xmlns:a16="http://schemas.microsoft.com/office/drawing/2014/main" id="{6D8D779F-E482-4C4D-4BA2-617C0A8E3653}"/>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Update</a:t>
            </a:r>
            <a:endParaRPr lang="en-US" sz="2400" b="1">
              <a:ea typeface="Calibri"/>
              <a:cs typeface="Calibri"/>
            </a:endParaRPr>
          </a:p>
        </p:txBody>
      </p:sp>
      <p:sp>
        <p:nvSpPr>
          <p:cNvPr id="7" name="TextBox 6">
            <a:extLst>
              <a:ext uri="{FF2B5EF4-FFF2-40B4-BE49-F238E27FC236}">
                <a16:creationId xmlns:a16="http://schemas.microsoft.com/office/drawing/2014/main" id="{D5567970-2815-6A9A-BB83-DA009421A2A7}"/>
              </a:ext>
            </a:extLst>
          </p:cNvPr>
          <p:cNvSpPr txBox="1"/>
          <p:nvPr/>
        </p:nvSpPr>
        <p:spPr>
          <a:xfrm>
            <a:off x="346929" y="1721661"/>
            <a:ext cx="11435114" cy="2569934"/>
          </a:xfrm>
          <a:prstGeom prst="rect">
            <a:avLst/>
          </a:prstGeom>
          <a:solidFill>
            <a:schemeClr val="accent1"/>
          </a:solidFill>
        </p:spPr>
        <p:txBody>
          <a:bodyPr wrap="square">
            <a:spAutoFit/>
          </a:bodyPr>
          <a:lstStyle/>
          <a:p>
            <a:pPr marL="342900" indent="-342900">
              <a:buFont typeface="Arial" panose="020B0604020202020204" pitchFamily="34" charset="0"/>
              <a:buChar char="•"/>
            </a:pPr>
            <a:r>
              <a:rPr lang="en-US" sz="2300">
                <a:solidFill>
                  <a:schemeClr val="bg1"/>
                </a:solidFill>
              </a:rPr>
              <a:t>If a student has shown success with an accessibility feature (e.g., color overlays) during instruction, these materials should be made available at request during testing. Students cannot be required to use these supports, but they should have the option. </a:t>
            </a:r>
          </a:p>
          <a:p>
            <a:pPr marL="342900" indent="-342900">
              <a:buFont typeface="Arial" panose="020B0604020202020204" pitchFamily="34" charset="0"/>
              <a:buChar char="•"/>
            </a:pPr>
            <a:endParaRPr lang="en-US" sz="2300">
              <a:solidFill>
                <a:schemeClr val="bg1"/>
              </a:solidFill>
            </a:endParaRPr>
          </a:p>
          <a:p>
            <a:pPr marL="342900" indent="-342900">
              <a:buFont typeface="Arial" panose="020B0604020202020204" pitchFamily="34" charset="0"/>
              <a:buChar char="•"/>
            </a:pPr>
            <a:r>
              <a:rPr lang="en-US" sz="2300">
                <a:solidFill>
                  <a:schemeClr val="bg1"/>
                </a:solidFill>
              </a:rPr>
              <a:t>Because these accessibility materials are intended for students who routinely use them in the classroom, providing ALL students with these materials at the beginning of a testing session would not be appropriate and would likely cause more distraction than assistance. </a:t>
            </a:r>
          </a:p>
        </p:txBody>
      </p:sp>
      <p:sp>
        <p:nvSpPr>
          <p:cNvPr id="9" name="TextBox 8">
            <a:extLst>
              <a:ext uri="{FF2B5EF4-FFF2-40B4-BE49-F238E27FC236}">
                <a16:creationId xmlns:a16="http://schemas.microsoft.com/office/drawing/2014/main" id="{5D2B495A-80E4-6B48-7DB9-6F853921940F}"/>
              </a:ext>
            </a:extLst>
          </p:cNvPr>
          <p:cNvSpPr txBox="1"/>
          <p:nvPr/>
        </p:nvSpPr>
        <p:spPr>
          <a:xfrm>
            <a:off x="395061" y="4639006"/>
            <a:ext cx="11386982" cy="1015663"/>
          </a:xfrm>
          <a:prstGeom prst="rect">
            <a:avLst/>
          </a:prstGeom>
          <a:solidFill>
            <a:schemeClr val="accent1">
              <a:lumMod val="20000"/>
              <a:lumOff val="80000"/>
            </a:schemeClr>
          </a:solidFill>
          <a:ln w="19050">
            <a:solidFill>
              <a:schemeClr val="tx1"/>
            </a:solidFill>
            <a:prstDash val="dash"/>
          </a:ln>
        </p:spPr>
        <p:txBody>
          <a:bodyPr wrap="square">
            <a:spAutoFit/>
          </a:bodyPr>
          <a:lstStyle/>
          <a:p>
            <a:r>
              <a:rPr lang="en-US" sz="2000"/>
              <a:t>Note: Although these materials are meant for the students previously identified as having a specific need, any student may request an available accessibility resource during testing if the student believes it would benefit their ability to interact with the test.</a:t>
            </a:r>
          </a:p>
        </p:txBody>
      </p:sp>
    </p:spTree>
    <p:extLst>
      <p:ext uri="{BB962C8B-B14F-4D97-AF65-F5344CB8AC3E}">
        <p14:creationId xmlns:p14="http://schemas.microsoft.com/office/powerpoint/2010/main" val="359320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0A40-D9E3-80AA-B996-62348661DB03}"/>
              </a:ext>
            </a:extLst>
          </p:cNvPr>
          <p:cNvSpPr>
            <a:spLocks noGrp="1"/>
          </p:cNvSpPr>
          <p:nvPr>
            <p:ph type="title"/>
          </p:nvPr>
        </p:nvSpPr>
        <p:spPr/>
        <p:txBody>
          <a:bodyPr/>
          <a:lstStyle/>
          <a:p>
            <a:r>
              <a:rPr lang="en-US">
                <a:latin typeface="Calibri (Headings)"/>
              </a:rPr>
              <a:t>Testing Materials</a:t>
            </a:r>
          </a:p>
        </p:txBody>
      </p:sp>
      <p:sp>
        <p:nvSpPr>
          <p:cNvPr id="5" name="Explosion: 8 Points 4" descr="New icon">
            <a:extLst>
              <a:ext uri="{FF2B5EF4-FFF2-40B4-BE49-F238E27FC236}">
                <a16:creationId xmlns:a16="http://schemas.microsoft.com/office/drawing/2014/main" id="{6D8D779F-E482-4C4D-4BA2-617C0A8E3653}"/>
              </a:ext>
            </a:extLst>
          </p:cNvPr>
          <p:cNvSpPr/>
          <p:nvPr/>
        </p:nvSpPr>
        <p:spPr>
          <a:xfrm>
            <a:off x="9305546" y="56718"/>
            <a:ext cx="2600125" cy="1528280"/>
          </a:xfrm>
          <a:prstGeom prst="irregularSeal1">
            <a:avLst/>
          </a:prstGeom>
          <a:solidFill>
            <a:srgbClr val="F16038"/>
          </a:solidFill>
          <a:ln>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Update</a:t>
            </a:r>
            <a:endParaRPr lang="en-US" sz="2400" b="1">
              <a:ea typeface="Calibri"/>
              <a:cs typeface="Calibri"/>
            </a:endParaRPr>
          </a:p>
        </p:txBody>
      </p:sp>
      <p:sp>
        <p:nvSpPr>
          <p:cNvPr id="7" name="TextBox 6">
            <a:extLst>
              <a:ext uri="{FF2B5EF4-FFF2-40B4-BE49-F238E27FC236}">
                <a16:creationId xmlns:a16="http://schemas.microsoft.com/office/drawing/2014/main" id="{D5567970-2815-6A9A-BB83-DA009421A2A7}"/>
              </a:ext>
            </a:extLst>
          </p:cNvPr>
          <p:cNvSpPr txBox="1"/>
          <p:nvPr/>
        </p:nvSpPr>
        <p:spPr>
          <a:xfrm>
            <a:off x="346929" y="1721661"/>
            <a:ext cx="11435114" cy="1862048"/>
          </a:xfrm>
          <a:prstGeom prst="rect">
            <a:avLst/>
          </a:prstGeom>
          <a:solidFill>
            <a:schemeClr val="accent1"/>
          </a:solidFill>
        </p:spPr>
        <p:txBody>
          <a:bodyPr wrap="square">
            <a:spAutoFit/>
          </a:bodyPr>
          <a:lstStyle/>
          <a:p>
            <a:pPr marL="342900" indent="-342900">
              <a:buClr>
                <a:schemeClr val="bg1"/>
              </a:buClr>
              <a:buFont typeface="Arial" panose="020B0604020202020204" pitchFamily="34" charset="0"/>
              <a:buChar char="•"/>
            </a:pPr>
            <a:r>
              <a:rPr lang="en-US" sz="2300">
                <a:solidFill>
                  <a:schemeClr val="bg1"/>
                </a:solidFill>
              </a:rPr>
              <a:t>Testing materials, such as blank scratch paper, blank graph paper, paper reference materials, calculators, dictionaries, and writing/highlighting tools are allowed on specific STAAR assessments and are embedded in the online testing system.  However, handheld or paper versions of these materials (as appropriate) may be distributed to all students prior to the assessment or as requested during the assessment.</a:t>
            </a:r>
          </a:p>
        </p:txBody>
      </p:sp>
      <p:sp>
        <p:nvSpPr>
          <p:cNvPr id="9" name="TextBox 8">
            <a:extLst>
              <a:ext uri="{FF2B5EF4-FFF2-40B4-BE49-F238E27FC236}">
                <a16:creationId xmlns:a16="http://schemas.microsoft.com/office/drawing/2014/main" id="{5D2B495A-80E4-6B48-7DB9-6F853921940F}"/>
              </a:ext>
            </a:extLst>
          </p:cNvPr>
          <p:cNvSpPr txBox="1"/>
          <p:nvPr/>
        </p:nvSpPr>
        <p:spPr>
          <a:xfrm>
            <a:off x="346929" y="4785008"/>
            <a:ext cx="11386982" cy="400110"/>
          </a:xfrm>
          <a:prstGeom prst="rect">
            <a:avLst/>
          </a:prstGeom>
          <a:solidFill>
            <a:schemeClr val="accent1">
              <a:lumMod val="20000"/>
              <a:lumOff val="80000"/>
            </a:schemeClr>
          </a:solidFill>
          <a:ln w="19050">
            <a:solidFill>
              <a:schemeClr val="tx1"/>
            </a:solidFill>
            <a:prstDash val="dash"/>
          </a:ln>
        </p:spPr>
        <p:txBody>
          <a:bodyPr wrap="square">
            <a:spAutoFit/>
          </a:bodyPr>
          <a:lstStyle/>
          <a:p>
            <a:pPr algn="ctr"/>
            <a:r>
              <a:rPr lang="en-US" sz="2000"/>
              <a:t>New slide as of 2/15/2024</a:t>
            </a:r>
          </a:p>
        </p:txBody>
      </p:sp>
    </p:spTree>
    <p:extLst>
      <p:ext uri="{BB962C8B-B14F-4D97-AF65-F5344CB8AC3E}">
        <p14:creationId xmlns:p14="http://schemas.microsoft.com/office/powerpoint/2010/main" val="2527701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1D3F-4E92-27EF-98BE-4DD6AE14307B}"/>
              </a:ext>
            </a:extLst>
          </p:cNvPr>
          <p:cNvSpPr>
            <a:spLocks noGrp="1"/>
          </p:cNvSpPr>
          <p:nvPr>
            <p:ph type="title"/>
          </p:nvPr>
        </p:nvSpPr>
        <p:spPr/>
        <p:txBody>
          <a:bodyPr/>
          <a:lstStyle/>
          <a:p>
            <a:r>
              <a:rPr lang="en-US">
                <a:latin typeface="Calibri (Headings)"/>
              </a:rPr>
              <a:t>February 2024 Stand-Alone Field Test</a:t>
            </a:r>
          </a:p>
        </p:txBody>
      </p:sp>
      <p:sp>
        <p:nvSpPr>
          <p:cNvPr id="4" name="Content Placeholder 3">
            <a:extLst>
              <a:ext uri="{FF2B5EF4-FFF2-40B4-BE49-F238E27FC236}">
                <a16:creationId xmlns:a16="http://schemas.microsoft.com/office/drawing/2014/main" id="{950E1AF9-C34C-899C-D270-2910237DD8F1}"/>
              </a:ext>
            </a:extLst>
          </p:cNvPr>
          <p:cNvSpPr>
            <a:spLocks noGrp="1"/>
          </p:cNvSpPr>
          <p:nvPr>
            <p:ph idx="1"/>
          </p:nvPr>
        </p:nvSpPr>
        <p:spPr/>
        <p:txBody>
          <a:bodyPr/>
          <a:lstStyle/>
          <a:p>
            <a:r>
              <a:rPr lang="en-US" sz="4000"/>
              <a:t>Thank You</a:t>
            </a:r>
          </a:p>
          <a:p>
            <a:pPr lvl="1"/>
            <a:r>
              <a:rPr lang="en-US"/>
              <a:t>Your Students</a:t>
            </a:r>
          </a:p>
          <a:p>
            <a:pPr lvl="1"/>
            <a:r>
              <a:rPr lang="en-US"/>
              <a:t>Your Teachers</a:t>
            </a:r>
          </a:p>
          <a:p>
            <a:pPr lvl="1"/>
            <a:r>
              <a:rPr lang="en-US"/>
              <a:t>Your Campus Leadership</a:t>
            </a:r>
          </a:p>
          <a:p>
            <a:pPr lvl="1"/>
            <a:r>
              <a:rPr lang="en-US"/>
              <a:t>AND You!</a:t>
            </a:r>
          </a:p>
          <a:p>
            <a:pPr marL="457200" lvl="1" indent="0">
              <a:buNone/>
            </a:pPr>
            <a:endParaRPr lang="en-US"/>
          </a:p>
          <a:p>
            <a:pPr marL="457200" lvl="1" indent="0">
              <a:buNone/>
            </a:pPr>
            <a:endParaRPr lang="en-US"/>
          </a:p>
          <a:p>
            <a:pPr marL="457200" lvl="1" indent="0">
              <a:buNone/>
            </a:pPr>
            <a:r>
              <a:rPr lang="en-US"/>
              <a:t>Because of you – The February Stand-Alone Field Test was a success!</a:t>
            </a:r>
          </a:p>
        </p:txBody>
      </p:sp>
    </p:spTree>
    <p:extLst>
      <p:ext uri="{BB962C8B-B14F-4D97-AF65-F5344CB8AC3E}">
        <p14:creationId xmlns:p14="http://schemas.microsoft.com/office/powerpoint/2010/main" val="1748219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10866B-BF25-4046-B35C-CEAE91CD4D09}"/>
              </a:ext>
            </a:extLst>
          </p:cNvPr>
          <p:cNvSpPr>
            <a:spLocks noGrp="1"/>
          </p:cNvSpPr>
          <p:nvPr>
            <p:ph type="sldNum" sz="quarter" idx="4"/>
          </p:nvPr>
        </p:nvSpPr>
        <p:spPr/>
        <p:txBody>
          <a:bodyPr/>
          <a:lstStyle/>
          <a:p>
            <a:fld id="{69C126A4-BD19-47E2-8A0E-0DE1B9D8C925}" type="slidenum">
              <a:rPr lang="en-US" smtClean="0"/>
              <a:pPr/>
              <a:t>40</a:t>
            </a:fld>
            <a:endParaRPr lang="en-US"/>
          </a:p>
        </p:txBody>
      </p:sp>
      <p:graphicFrame>
        <p:nvGraphicFramePr>
          <p:cNvPr id="6" name="object 17">
            <a:extLst>
              <a:ext uri="{FF2B5EF4-FFF2-40B4-BE49-F238E27FC236}">
                <a16:creationId xmlns:a16="http://schemas.microsoft.com/office/drawing/2014/main" id="{C6822B12-ABDB-ED88-37F9-2B29BDE27DE1}"/>
              </a:ext>
            </a:extLst>
          </p:cNvPr>
          <p:cNvGraphicFramePr>
            <a:graphicFrameLocks noGrp="1"/>
          </p:cNvGraphicFramePr>
          <p:nvPr/>
        </p:nvGraphicFramePr>
        <p:xfrm>
          <a:off x="255758" y="245762"/>
          <a:ext cx="4408809" cy="2576713"/>
        </p:xfrm>
        <a:graphic>
          <a:graphicData uri="http://schemas.openxmlformats.org/drawingml/2006/table">
            <a:tbl>
              <a:tblPr firstRow="1" bandRow="1">
                <a:tableStyleId>{2D5ABB26-0587-4C30-8999-92F81FD0307C}</a:tableStyleId>
              </a:tblPr>
              <a:tblGrid>
                <a:gridCol w="4408809">
                  <a:extLst>
                    <a:ext uri="{9D8B030D-6E8A-4147-A177-3AD203B41FA5}">
                      <a16:colId xmlns:a16="http://schemas.microsoft.com/office/drawing/2014/main" val="20000"/>
                    </a:ext>
                  </a:extLst>
                </a:gridCol>
              </a:tblGrid>
              <a:tr h="395397">
                <a:tc>
                  <a:txBody>
                    <a:bodyPr/>
                    <a:lstStyle/>
                    <a:p>
                      <a:pPr marL="67945">
                        <a:lnSpc>
                          <a:spcPts val="1320"/>
                        </a:lnSpc>
                      </a:pPr>
                      <a:r>
                        <a:rPr sz="1400" b="1">
                          <a:latin typeface="Calibri"/>
                          <a:cs typeface="Calibri"/>
                        </a:rPr>
                        <a:t>RTI,</a:t>
                      </a:r>
                      <a:r>
                        <a:rPr sz="1400" b="1" spc="10">
                          <a:latin typeface="Calibri"/>
                          <a:cs typeface="Calibri"/>
                        </a:rPr>
                        <a:t> </a:t>
                      </a:r>
                      <a:r>
                        <a:rPr sz="1400" b="1">
                          <a:latin typeface="Calibri"/>
                          <a:cs typeface="Calibri"/>
                        </a:rPr>
                        <a:t>Student</a:t>
                      </a:r>
                      <a:r>
                        <a:rPr sz="1400" b="1" spc="-50">
                          <a:latin typeface="Calibri"/>
                          <a:cs typeface="Calibri"/>
                        </a:rPr>
                        <a:t> </a:t>
                      </a:r>
                      <a:r>
                        <a:rPr sz="1400" b="1" spc="-10">
                          <a:latin typeface="Calibri"/>
                          <a:cs typeface="Calibri"/>
                        </a:rPr>
                        <a:t>Assistance</a:t>
                      </a:r>
                      <a:r>
                        <a:rPr sz="1400" b="1" spc="-60">
                          <a:latin typeface="Calibri"/>
                          <a:cs typeface="Calibri"/>
                        </a:rPr>
                        <a:t> </a:t>
                      </a:r>
                      <a:r>
                        <a:rPr sz="1400" b="1">
                          <a:latin typeface="Calibri"/>
                          <a:cs typeface="Calibri"/>
                        </a:rPr>
                        <a:t>Team, or</a:t>
                      </a:r>
                      <a:r>
                        <a:rPr sz="1400" b="1" spc="15">
                          <a:latin typeface="Calibri"/>
                          <a:cs typeface="Calibri"/>
                        </a:rPr>
                        <a:t> </a:t>
                      </a:r>
                      <a:r>
                        <a:rPr sz="1400" b="1">
                          <a:latin typeface="Calibri"/>
                          <a:cs typeface="Calibri"/>
                        </a:rPr>
                        <a:t>other</a:t>
                      </a:r>
                      <a:r>
                        <a:rPr sz="1400" b="1" spc="-20">
                          <a:latin typeface="Calibri"/>
                          <a:cs typeface="Calibri"/>
                        </a:rPr>
                        <a:t> </a:t>
                      </a:r>
                      <a:r>
                        <a:rPr sz="1400" b="1" spc="-10">
                          <a:latin typeface="Calibri"/>
                          <a:cs typeface="Calibri"/>
                        </a:rPr>
                        <a:t>related</a:t>
                      </a:r>
                      <a:endParaRPr sz="1400">
                        <a:latin typeface="Calibri"/>
                        <a:cs typeface="Calibri"/>
                      </a:endParaRPr>
                    </a:p>
                    <a:p>
                      <a:pPr marL="68580">
                        <a:lnSpc>
                          <a:spcPct val="100000"/>
                        </a:lnSpc>
                      </a:pPr>
                      <a:r>
                        <a:rPr sz="1400" b="1">
                          <a:latin typeface="Calibri"/>
                          <a:cs typeface="Calibri"/>
                        </a:rPr>
                        <a:t>support</a:t>
                      </a:r>
                      <a:r>
                        <a:rPr sz="1400" b="1" spc="-40">
                          <a:latin typeface="Calibri"/>
                          <a:cs typeface="Calibri"/>
                        </a:rPr>
                        <a:t> </a:t>
                      </a:r>
                      <a:r>
                        <a:rPr sz="1400" b="1">
                          <a:latin typeface="Calibri"/>
                          <a:cs typeface="Calibri"/>
                        </a:rPr>
                        <a:t>(struggling</a:t>
                      </a:r>
                      <a:r>
                        <a:rPr sz="1400" b="1" spc="-10">
                          <a:latin typeface="Calibri"/>
                          <a:cs typeface="Calibri"/>
                        </a:rPr>
                        <a:t> learners)</a:t>
                      </a:r>
                      <a:endParaRPr sz="14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D966"/>
                    </a:solidFill>
                  </a:tcPr>
                </a:tc>
                <a:extLst>
                  <a:ext uri="{0D108BD9-81ED-4DB2-BD59-A6C34878D82A}">
                    <a16:rowId xmlns:a16="http://schemas.microsoft.com/office/drawing/2014/main" val="10000"/>
                  </a:ext>
                </a:extLst>
              </a:tr>
              <a:tr h="2181316">
                <a:tc>
                  <a:txBody>
                    <a:bodyPr/>
                    <a:lstStyle/>
                    <a:p>
                      <a:pPr marL="551180" indent="-229870">
                        <a:lnSpc>
                          <a:spcPts val="1405"/>
                        </a:lnSpc>
                        <a:buClr>
                          <a:srgbClr val="000000"/>
                        </a:buClr>
                        <a:buFont typeface="Symbol"/>
                        <a:buChar char=""/>
                        <a:tabLst>
                          <a:tab pos="551180" algn="l"/>
                          <a:tab pos="551815" algn="l"/>
                        </a:tabLst>
                      </a:pPr>
                      <a:endParaRPr lang="en-US" sz="1400" u="none">
                        <a:solidFill>
                          <a:srgbClr val="0000FF"/>
                        </a:solidFill>
                        <a:uFill>
                          <a:solidFill>
                            <a:srgbClr val="0561C1"/>
                          </a:solidFill>
                        </a:uFill>
                        <a:latin typeface="Calibri"/>
                        <a:cs typeface="Calibri"/>
                      </a:endParaRPr>
                    </a:p>
                    <a:p>
                      <a:pPr marL="551180" indent="-229870">
                        <a:lnSpc>
                          <a:spcPts val="1405"/>
                        </a:lnSpc>
                        <a:buClr>
                          <a:srgbClr val="000000"/>
                        </a:buClr>
                        <a:buFont typeface="Symbol"/>
                        <a:buChar char=""/>
                        <a:tabLst>
                          <a:tab pos="551180" algn="l"/>
                          <a:tab pos="551815" algn="l"/>
                        </a:tabLst>
                      </a:pPr>
                      <a:r>
                        <a:rPr lang="en-US" sz="1400" u="none">
                          <a:solidFill>
                            <a:srgbClr val="0000FF"/>
                          </a:solidFill>
                          <a:uFill>
                            <a:solidFill>
                              <a:srgbClr val="0561C1"/>
                            </a:solidFill>
                          </a:uFill>
                          <a:latin typeface="Calibri"/>
                          <a:cs typeface="Calibri"/>
                        </a:rPr>
                        <a:t>Basic Transcribing</a:t>
                      </a:r>
                      <a:endParaRPr sz="1400" u="none">
                        <a:solidFill>
                          <a:srgbClr val="0000FF"/>
                        </a:solidFill>
                        <a:latin typeface="Calibri"/>
                        <a:cs typeface="Calibri"/>
                      </a:endParaRPr>
                    </a:p>
                    <a:p>
                      <a:pPr marL="551180" indent="-229870">
                        <a:lnSpc>
                          <a:spcPct val="100000"/>
                        </a:lnSpc>
                        <a:spcBef>
                          <a:spcPts val="190"/>
                        </a:spcBef>
                        <a:buClr>
                          <a:srgbClr val="000000"/>
                        </a:buClr>
                        <a:buFont typeface="Symbol"/>
                        <a:buChar char=""/>
                        <a:tabLst>
                          <a:tab pos="551180" algn="l"/>
                          <a:tab pos="551815" algn="l"/>
                        </a:tabLst>
                      </a:pPr>
                      <a:r>
                        <a:rPr sz="1400" u="none" spc="-10">
                          <a:solidFill>
                            <a:srgbClr val="0000FF"/>
                          </a:solidFill>
                          <a:uFill>
                            <a:solidFill>
                              <a:srgbClr val="0561C1"/>
                            </a:solidFill>
                          </a:uFill>
                          <a:latin typeface="Calibri"/>
                          <a:cs typeface="Calibri"/>
                        </a:rPr>
                        <a:t>Braille</a:t>
                      </a:r>
                      <a:endParaRPr sz="1400" u="none">
                        <a:solidFill>
                          <a:srgbClr val="0000FF"/>
                        </a:solidFill>
                        <a:latin typeface="Calibri"/>
                        <a:cs typeface="Calibri"/>
                      </a:endParaRPr>
                    </a:p>
                    <a:p>
                      <a:pPr marL="551180" indent="-229870">
                        <a:lnSpc>
                          <a:spcPct val="100000"/>
                        </a:lnSpc>
                        <a:spcBef>
                          <a:spcPts val="204"/>
                        </a:spcBef>
                        <a:buClr>
                          <a:srgbClr val="000000"/>
                        </a:buClr>
                        <a:buFont typeface="Symbol"/>
                        <a:buChar char=""/>
                        <a:tabLst>
                          <a:tab pos="551180" algn="l"/>
                          <a:tab pos="551815" algn="l"/>
                        </a:tabLst>
                      </a:pPr>
                      <a:r>
                        <a:rPr sz="1400" u="none" spc="-10">
                          <a:solidFill>
                            <a:srgbClr val="0000FF"/>
                          </a:solidFill>
                          <a:uFill>
                            <a:solidFill>
                              <a:srgbClr val="0561C1"/>
                            </a:solidFill>
                          </a:uFill>
                          <a:latin typeface="Calibri"/>
                          <a:cs typeface="Calibri"/>
                        </a:rPr>
                        <a:t>Individualized</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Structured</a:t>
                      </a:r>
                      <a:r>
                        <a:rPr sz="1400" u="none" spc="1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Reminders</a:t>
                      </a:r>
                      <a:endParaRPr sz="1400" u="none">
                        <a:latin typeface="Calibri"/>
                        <a:cs typeface="Calibri"/>
                      </a:endParaRPr>
                    </a:p>
                    <a:p>
                      <a:pPr marL="551180" indent="-229870">
                        <a:lnSpc>
                          <a:spcPct val="100000"/>
                        </a:lnSpc>
                        <a:spcBef>
                          <a:spcPts val="204"/>
                        </a:spcBef>
                        <a:buClr>
                          <a:srgbClr val="000000"/>
                        </a:buClr>
                        <a:buFont typeface="Symbol"/>
                        <a:buChar char=""/>
                        <a:tabLst>
                          <a:tab pos="551180" algn="l"/>
                          <a:tab pos="551815" algn="l"/>
                        </a:tabLst>
                      </a:pPr>
                      <a:r>
                        <a:rPr sz="1400" u="none">
                          <a:solidFill>
                            <a:srgbClr val="0000FF"/>
                          </a:solidFill>
                          <a:uFill>
                            <a:solidFill>
                              <a:srgbClr val="0561C1"/>
                            </a:solidFill>
                          </a:uFill>
                          <a:latin typeface="Calibri"/>
                          <a:cs typeface="Calibri"/>
                        </a:rPr>
                        <a:t>Manipulating</a:t>
                      </a:r>
                      <a:r>
                        <a:rPr sz="1400" u="none" spc="-80">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Test</a:t>
                      </a:r>
                      <a:r>
                        <a:rPr sz="1400" u="none" spc="-5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Materials</a:t>
                      </a:r>
                      <a:endParaRPr sz="1400" u="none">
                        <a:latin typeface="Calibri"/>
                        <a:cs typeface="Calibri"/>
                      </a:endParaRPr>
                    </a:p>
                    <a:p>
                      <a:pPr marL="551180" indent="-229870">
                        <a:lnSpc>
                          <a:spcPct val="100000"/>
                        </a:lnSpc>
                        <a:spcBef>
                          <a:spcPts val="204"/>
                        </a:spcBef>
                        <a:buClr>
                          <a:srgbClr val="000000"/>
                        </a:buClr>
                        <a:buFont typeface="Symbol"/>
                        <a:buChar char=""/>
                        <a:tabLst>
                          <a:tab pos="551180" algn="l"/>
                          <a:tab pos="551815" algn="l"/>
                        </a:tabLst>
                      </a:pPr>
                      <a:r>
                        <a:rPr sz="1400" u="none" spc="-10">
                          <a:solidFill>
                            <a:srgbClr val="0000FF"/>
                          </a:solidFill>
                          <a:uFill>
                            <a:solidFill>
                              <a:srgbClr val="0561C1"/>
                            </a:solidFill>
                          </a:uFill>
                          <a:latin typeface="Calibri"/>
                          <a:cs typeface="Calibri"/>
                        </a:rPr>
                        <a:t>Mathematics</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Manipulatives</a:t>
                      </a:r>
                      <a:endParaRPr sz="1400" u="none">
                        <a:latin typeface="Calibri"/>
                        <a:cs typeface="Calibri"/>
                      </a:endParaRPr>
                    </a:p>
                    <a:p>
                      <a:pPr marL="551180" indent="-229870">
                        <a:lnSpc>
                          <a:spcPct val="100000"/>
                        </a:lnSpc>
                        <a:spcBef>
                          <a:spcPts val="190"/>
                        </a:spcBef>
                        <a:buClr>
                          <a:srgbClr val="000000"/>
                        </a:buClr>
                        <a:buFont typeface="Symbol"/>
                        <a:buChar char=""/>
                        <a:tabLst>
                          <a:tab pos="551180" algn="l"/>
                          <a:tab pos="551815" algn="l"/>
                        </a:tabLst>
                      </a:pPr>
                      <a:r>
                        <a:rPr sz="1400" u="none" spc="-10">
                          <a:solidFill>
                            <a:srgbClr val="0000FF"/>
                          </a:solidFill>
                          <a:uFill>
                            <a:solidFill>
                              <a:srgbClr val="0561C1"/>
                            </a:solidFill>
                          </a:uFill>
                          <a:latin typeface="Calibri"/>
                          <a:cs typeface="Calibri"/>
                        </a:rPr>
                        <a:t>Oral/Signed</a:t>
                      </a:r>
                      <a:r>
                        <a:rPr sz="1400" u="none" spc="3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Administration</a:t>
                      </a:r>
                      <a:endParaRPr sz="1400" u="none">
                        <a:latin typeface="Calibri"/>
                        <a:cs typeface="Calibri"/>
                      </a:endParaRPr>
                    </a:p>
                    <a:p>
                      <a:pPr marL="551180" indent="-229870">
                        <a:lnSpc>
                          <a:spcPct val="100000"/>
                        </a:lnSpc>
                        <a:spcBef>
                          <a:spcPts val="204"/>
                        </a:spcBef>
                        <a:buClr>
                          <a:srgbClr val="000000"/>
                        </a:buClr>
                        <a:buFont typeface="Symbol"/>
                        <a:buChar char=""/>
                        <a:tabLst>
                          <a:tab pos="551180" algn="l"/>
                          <a:tab pos="551815" algn="l"/>
                        </a:tabLst>
                      </a:pPr>
                      <a:r>
                        <a:rPr sz="1400" u="none">
                          <a:solidFill>
                            <a:srgbClr val="0000FF"/>
                          </a:solidFill>
                          <a:uFill>
                            <a:solidFill>
                              <a:srgbClr val="0561C1"/>
                            </a:solidFill>
                          </a:uFill>
                          <a:latin typeface="Calibri"/>
                          <a:cs typeface="Calibri"/>
                        </a:rPr>
                        <a:t>Supplemental</a:t>
                      </a:r>
                      <a:r>
                        <a:rPr sz="1400" u="none" spc="-90">
                          <a:solidFill>
                            <a:srgbClr val="0000FF"/>
                          </a:solidFill>
                          <a:uFill>
                            <a:solidFill>
                              <a:srgbClr val="0561C1"/>
                            </a:solidFill>
                          </a:uFill>
                          <a:latin typeface="Calibri"/>
                          <a:cs typeface="Calibri"/>
                        </a:rPr>
                        <a:t> </a:t>
                      </a:r>
                      <a:r>
                        <a:rPr sz="1400" u="none" spc="-20">
                          <a:solidFill>
                            <a:srgbClr val="0000FF"/>
                          </a:solidFill>
                          <a:uFill>
                            <a:solidFill>
                              <a:srgbClr val="0561C1"/>
                            </a:solidFill>
                          </a:uFill>
                          <a:latin typeface="Calibri"/>
                          <a:cs typeface="Calibri"/>
                        </a:rPr>
                        <a:t>Aids</a:t>
                      </a:r>
                      <a:endParaRPr sz="1400" u="none">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alpha val="25097"/>
                      </a:srgbClr>
                    </a:solidFill>
                  </a:tcPr>
                </a:tc>
                <a:extLst>
                  <a:ext uri="{0D108BD9-81ED-4DB2-BD59-A6C34878D82A}">
                    <a16:rowId xmlns:a16="http://schemas.microsoft.com/office/drawing/2014/main" val="10001"/>
                  </a:ext>
                </a:extLst>
              </a:tr>
            </a:tbl>
          </a:graphicData>
        </a:graphic>
      </p:graphicFrame>
      <p:graphicFrame>
        <p:nvGraphicFramePr>
          <p:cNvPr id="7" name="object 20">
            <a:extLst>
              <a:ext uri="{FF2B5EF4-FFF2-40B4-BE49-F238E27FC236}">
                <a16:creationId xmlns:a16="http://schemas.microsoft.com/office/drawing/2014/main" id="{F38DE744-B4BA-B66C-945C-9149CAC49CE9}"/>
              </a:ext>
            </a:extLst>
          </p:cNvPr>
          <p:cNvGraphicFramePr>
            <a:graphicFrameLocks noGrp="1"/>
          </p:cNvGraphicFramePr>
          <p:nvPr/>
        </p:nvGraphicFramePr>
        <p:xfrm>
          <a:off x="255758" y="2941041"/>
          <a:ext cx="4389455" cy="3004760"/>
        </p:xfrm>
        <a:graphic>
          <a:graphicData uri="http://schemas.openxmlformats.org/drawingml/2006/table">
            <a:tbl>
              <a:tblPr firstRow="1" bandRow="1">
                <a:tableStyleId>{2D5ABB26-0587-4C30-8999-92F81FD0307C}</a:tableStyleId>
              </a:tblPr>
              <a:tblGrid>
                <a:gridCol w="4389455">
                  <a:extLst>
                    <a:ext uri="{9D8B030D-6E8A-4147-A177-3AD203B41FA5}">
                      <a16:colId xmlns:a16="http://schemas.microsoft.com/office/drawing/2014/main" val="20000"/>
                    </a:ext>
                  </a:extLst>
                </a:gridCol>
              </a:tblGrid>
              <a:tr h="415784">
                <a:tc>
                  <a:txBody>
                    <a:bodyPr/>
                    <a:lstStyle/>
                    <a:p>
                      <a:pPr marL="68580">
                        <a:lnSpc>
                          <a:spcPts val="1225"/>
                        </a:lnSpc>
                      </a:pPr>
                      <a:endParaRPr lang="en-US" sz="1400" b="1">
                        <a:latin typeface="Calibri"/>
                        <a:cs typeface="Calibri"/>
                      </a:endParaRPr>
                    </a:p>
                    <a:p>
                      <a:pPr marL="68580">
                        <a:lnSpc>
                          <a:spcPts val="1225"/>
                        </a:lnSpc>
                      </a:pPr>
                      <a:r>
                        <a:rPr sz="1400" b="1">
                          <a:latin typeface="Calibri"/>
                          <a:cs typeface="Calibri"/>
                        </a:rPr>
                        <a:t>Admission,</a:t>
                      </a:r>
                      <a:r>
                        <a:rPr sz="1400" b="1" spc="-55">
                          <a:latin typeface="Calibri"/>
                          <a:cs typeface="Calibri"/>
                        </a:rPr>
                        <a:t> </a:t>
                      </a:r>
                      <a:r>
                        <a:rPr sz="1400" b="1">
                          <a:latin typeface="Calibri"/>
                          <a:cs typeface="Calibri"/>
                        </a:rPr>
                        <a:t>Review,</a:t>
                      </a:r>
                      <a:r>
                        <a:rPr sz="1400" b="1" spc="-40">
                          <a:latin typeface="Calibri"/>
                          <a:cs typeface="Calibri"/>
                        </a:rPr>
                        <a:t> </a:t>
                      </a:r>
                      <a:r>
                        <a:rPr sz="1400" b="1">
                          <a:latin typeface="Calibri"/>
                          <a:cs typeface="Calibri"/>
                        </a:rPr>
                        <a:t>and</a:t>
                      </a:r>
                      <a:r>
                        <a:rPr sz="1400" b="1" spc="-30">
                          <a:latin typeface="Calibri"/>
                          <a:cs typeface="Calibri"/>
                        </a:rPr>
                        <a:t> </a:t>
                      </a:r>
                      <a:r>
                        <a:rPr sz="1400" b="1">
                          <a:latin typeface="Calibri"/>
                          <a:cs typeface="Calibri"/>
                        </a:rPr>
                        <a:t>Dismissal</a:t>
                      </a:r>
                      <a:r>
                        <a:rPr sz="1400" b="1" spc="-60">
                          <a:latin typeface="Calibri"/>
                          <a:cs typeface="Calibri"/>
                        </a:rPr>
                        <a:t> </a:t>
                      </a:r>
                      <a:r>
                        <a:rPr sz="1400" b="1" spc="-20">
                          <a:latin typeface="Calibri"/>
                          <a:cs typeface="Calibri"/>
                        </a:rPr>
                        <a:t>(ARD)</a:t>
                      </a:r>
                      <a:endParaRPr sz="1400">
                        <a:latin typeface="Calibri"/>
                        <a:cs typeface="Calibri"/>
                      </a:endParaRPr>
                    </a:p>
                    <a:p>
                      <a:pPr marL="68580">
                        <a:lnSpc>
                          <a:spcPts val="1415"/>
                        </a:lnSpc>
                      </a:pPr>
                      <a:r>
                        <a:rPr sz="1400" b="1">
                          <a:latin typeface="Calibri"/>
                          <a:cs typeface="Calibri"/>
                        </a:rPr>
                        <a:t>Committee</a:t>
                      </a:r>
                      <a:r>
                        <a:rPr sz="1400" b="1" spc="-55">
                          <a:latin typeface="Calibri"/>
                          <a:cs typeface="Calibri"/>
                        </a:rPr>
                        <a:t> </a:t>
                      </a:r>
                      <a:r>
                        <a:rPr sz="1400" b="1">
                          <a:latin typeface="Calibri"/>
                          <a:cs typeface="Calibri"/>
                        </a:rPr>
                        <a:t>(special</a:t>
                      </a:r>
                      <a:r>
                        <a:rPr sz="1400" b="1" spc="-50">
                          <a:latin typeface="Calibri"/>
                          <a:cs typeface="Calibri"/>
                        </a:rPr>
                        <a:t> </a:t>
                      </a:r>
                      <a:r>
                        <a:rPr sz="1400" b="1">
                          <a:latin typeface="Calibri"/>
                          <a:cs typeface="Calibri"/>
                        </a:rPr>
                        <a:t>education</a:t>
                      </a:r>
                      <a:r>
                        <a:rPr sz="1400" b="1" spc="-25">
                          <a:latin typeface="Calibri"/>
                          <a:cs typeface="Calibri"/>
                        </a:rPr>
                        <a:t> </a:t>
                      </a:r>
                      <a:r>
                        <a:rPr sz="1400" b="1" spc="-10">
                          <a:latin typeface="Calibri"/>
                          <a:cs typeface="Calibri"/>
                        </a:rPr>
                        <a:t>students)</a:t>
                      </a:r>
                      <a:endParaRPr sz="14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EAC46"/>
                    </a:solidFill>
                  </a:tcPr>
                </a:tc>
                <a:extLst>
                  <a:ext uri="{0D108BD9-81ED-4DB2-BD59-A6C34878D82A}">
                    <a16:rowId xmlns:a16="http://schemas.microsoft.com/office/drawing/2014/main" val="10000"/>
                  </a:ext>
                </a:extLst>
              </a:tr>
              <a:tr h="2519683">
                <a:tc>
                  <a:txBody>
                    <a:bodyPr/>
                    <a:lstStyle/>
                    <a:p>
                      <a:pPr marL="525780" indent="-228600">
                        <a:lnSpc>
                          <a:spcPts val="1390"/>
                        </a:lnSpc>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Basic</a:t>
                      </a:r>
                      <a:r>
                        <a:rPr sz="1400" u="none" spc="-6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Transcribing</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Braille</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Calculation</a:t>
                      </a:r>
                      <a:r>
                        <a:rPr sz="1400" u="none" spc="-75">
                          <a:solidFill>
                            <a:srgbClr val="0000FF"/>
                          </a:solidFill>
                          <a:uFill>
                            <a:solidFill>
                              <a:srgbClr val="0561C1"/>
                            </a:solidFill>
                          </a:uFill>
                          <a:latin typeface="Calibri"/>
                          <a:cs typeface="Calibri"/>
                        </a:rPr>
                        <a:t> </a:t>
                      </a:r>
                      <a:r>
                        <a:rPr sz="1400" u="none" spc="-20">
                          <a:solidFill>
                            <a:srgbClr val="0000FF"/>
                          </a:solidFill>
                          <a:uFill>
                            <a:solidFill>
                              <a:srgbClr val="0561C1"/>
                            </a:solidFill>
                          </a:uFill>
                          <a:latin typeface="Calibri"/>
                          <a:cs typeface="Calibri"/>
                        </a:rPr>
                        <a:t>Aids</a:t>
                      </a:r>
                      <a:endParaRPr sz="1400" u="none">
                        <a:latin typeface="Calibri"/>
                        <a:cs typeface="Calibri"/>
                      </a:endParaRPr>
                    </a:p>
                    <a:p>
                      <a:pPr marL="525780" indent="-228600">
                        <a:lnSpc>
                          <a:spcPct val="100000"/>
                        </a:lnSpc>
                        <a:spcBef>
                          <a:spcPts val="110"/>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Content</a:t>
                      </a:r>
                      <a:r>
                        <a:rPr sz="1400" u="none" spc="-25">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and</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Language</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Supports</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Individualized</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Structured</a:t>
                      </a:r>
                      <a:r>
                        <a:rPr sz="1400" u="none" spc="1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Reminders</a:t>
                      </a:r>
                      <a:endParaRPr sz="1400" u="none">
                        <a:latin typeface="Calibri"/>
                        <a:cs typeface="Calibri"/>
                      </a:endParaRPr>
                    </a:p>
                    <a:p>
                      <a:pPr marL="525780" indent="-228600">
                        <a:lnSpc>
                          <a:spcPct val="100000"/>
                        </a:lnSpc>
                        <a:spcBef>
                          <a:spcPts val="110"/>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Large</a:t>
                      </a:r>
                      <a:r>
                        <a:rPr sz="1400" u="none" spc="-7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Print</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Manipulating</a:t>
                      </a:r>
                      <a:r>
                        <a:rPr sz="1400" u="none" spc="-80">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Test</a:t>
                      </a:r>
                      <a:r>
                        <a:rPr sz="1400" u="none" spc="-5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Materials</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Mathematics</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Manipulatives</a:t>
                      </a:r>
                      <a:endParaRPr sz="1400" u="none">
                        <a:latin typeface="Calibri"/>
                        <a:cs typeface="Calibri"/>
                      </a:endParaRPr>
                    </a:p>
                    <a:p>
                      <a:pPr marL="525780" indent="-228600">
                        <a:lnSpc>
                          <a:spcPct val="100000"/>
                        </a:lnSpc>
                        <a:spcBef>
                          <a:spcPts val="110"/>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Oral/Signed</a:t>
                      </a:r>
                      <a:r>
                        <a:rPr sz="1400" u="none" spc="3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Administration</a:t>
                      </a:r>
                      <a:endParaRPr sz="1400" u="none">
                        <a:latin typeface="Calibri"/>
                        <a:cs typeface="Calibri"/>
                      </a:endParaRPr>
                    </a:p>
                    <a:p>
                      <a:pPr marL="525780" indent="-22860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Spelling</a:t>
                      </a:r>
                      <a:r>
                        <a:rPr sz="1400" u="none" spc="-1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Assistance</a:t>
                      </a:r>
                      <a:endParaRPr sz="1400" u="none">
                        <a:latin typeface="Calibri"/>
                        <a:cs typeface="Calibri"/>
                      </a:endParaRPr>
                    </a:p>
                    <a:p>
                      <a:pPr marL="525780" indent="-228600">
                        <a:lnSpc>
                          <a:spcPct val="100000"/>
                        </a:lnSpc>
                        <a:buClr>
                          <a:srgbClr val="000000"/>
                        </a:buClr>
                        <a:buSzPct val="91666"/>
                        <a:buFont typeface="Symbol"/>
                        <a:buChar char=""/>
                        <a:tabLst>
                          <a:tab pos="525145" algn="l"/>
                          <a:tab pos="525780" algn="l"/>
                        </a:tabLst>
                      </a:pPr>
                      <a:r>
                        <a:rPr sz="1400" u="none">
                          <a:solidFill>
                            <a:srgbClr val="0000FF"/>
                          </a:solidFill>
                          <a:uFill>
                            <a:solidFill>
                              <a:srgbClr val="0561C1"/>
                            </a:solidFill>
                          </a:uFill>
                          <a:latin typeface="Calibri"/>
                          <a:cs typeface="Calibri"/>
                        </a:rPr>
                        <a:t>Supplemental</a:t>
                      </a:r>
                      <a:r>
                        <a:rPr sz="1400" u="none" spc="-45">
                          <a:solidFill>
                            <a:srgbClr val="0000FF"/>
                          </a:solidFill>
                          <a:uFill>
                            <a:solidFill>
                              <a:srgbClr val="0561C1"/>
                            </a:solidFill>
                          </a:uFill>
                          <a:latin typeface="Calibri"/>
                          <a:cs typeface="Calibri"/>
                        </a:rPr>
                        <a:t> </a:t>
                      </a:r>
                      <a:r>
                        <a:rPr sz="1400" u="none" spc="-20">
                          <a:solidFill>
                            <a:srgbClr val="0000FF"/>
                          </a:solidFill>
                          <a:uFill>
                            <a:solidFill>
                              <a:srgbClr val="0561C1"/>
                            </a:solidFill>
                          </a:uFill>
                          <a:latin typeface="Calibri"/>
                          <a:cs typeface="Calibri"/>
                        </a:rPr>
                        <a:t>Aids</a:t>
                      </a:r>
                      <a:endParaRPr sz="1400" u="none">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EAC46">
                        <a:alpha val="25097"/>
                      </a:srgbClr>
                    </a:solidFill>
                  </a:tcPr>
                </a:tc>
                <a:extLst>
                  <a:ext uri="{0D108BD9-81ED-4DB2-BD59-A6C34878D82A}">
                    <a16:rowId xmlns:a16="http://schemas.microsoft.com/office/drawing/2014/main" val="10001"/>
                  </a:ext>
                </a:extLst>
              </a:tr>
            </a:tbl>
          </a:graphicData>
        </a:graphic>
      </p:graphicFrame>
      <p:graphicFrame>
        <p:nvGraphicFramePr>
          <p:cNvPr id="8" name="object 18">
            <a:extLst>
              <a:ext uri="{FF2B5EF4-FFF2-40B4-BE49-F238E27FC236}">
                <a16:creationId xmlns:a16="http://schemas.microsoft.com/office/drawing/2014/main" id="{058C953C-A59A-EB80-29B0-573692481837}"/>
              </a:ext>
            </a:extLst>
          </p:cNvPr>
          <p:cNvGraphicFramePr>
            <a:graphicFrameLocks noGrp="1"/>
          </p:cNvGraphicFramePr>
          <p:nvPr/>
        </p:nvGraphicFramePr>
        <p:xfrm>
          <a:off x="7915911" y="265412"/>
          <a:ext cx="3883025" cy="3189166"/>
        </p:xfrm>
        <a:graphic>
          <a:graphicData uri="http://schemas.openxmlformats.org/drawingml/2006/table">
            <a:tbl>
              <a:tblPr firstRow="1" bandRow="1">
                <a:tableStyleId>{2D5ABB26-0587-4C30-8999-92F81FD0307C}</a:tableStyleId>
              </a:tblPr>
              <a:tblGrid>
                <a:gridCol w="3883025">
                  <a:extLst>
                    <a:ext uri="{9D8B030D-6E8A-4147-A177-3AD203B41FA5}">
                      <a16:colId xmlns:a16="http://schemas.microsoft.com/office/drawing/2014/main" val="20000"/>
                    </a:ext>
                  </a:extLst>
                </a:gridCol>
              </a:tblGrid>
              <a:tr h="475993">
                <a:tc>
                  <a:txBody>
                    <a:bodyPr/>
                    <a:lstStyle/>
                    <a:p>
                      <a:pPr marL="67945">
                        <a:lnSpc>
                          <a:spcPts val="1150"/>
                        </a:lnSpc>
                      </a:pPr>
                      <a:endParaRPr lang="en-US" sz="1400" b="1">
                        <a:latin typeface="Calibri"/>
                        <a:cs typeface="Calibri"/>
                      </a:endParaRPr>
                    </a:p>
                    <a:p>
                      <a:pPr marL="67945">
                        <a:lnSpc>
                          <a:spcPts val="1150"/>
                        </a:lnSpc>
                      </a:pPr>
                      <a:r>
                        <a:rPr sz="1400" b="1">
                          <a:latin typeface="Calibri"/>
                          <a:cs typeface="Calibri"/>
                        </a:rPr>
                        <a:t>Section</a:t>
                      </a:r>
                      <a:r>
                        <a:rPr sz="1400" b="1" spc="-50">
                          <a:latin typeface="Calibri"/>
                          <a:cs typeface="Calibri"/>
                        </a:rPr>
                        <a:t> </a:t>
                      </a:r>
                      <a:r>
                        <a:rPr sz="1400" b="1">
                          <a:latin typeface="Calibri"/>
                          <a:cs typeface="Calibri"/>
                        </a:rPr>
                        <a:t>504</a:t>
                      </a:r>
                      <a:r>
                        <a:rPr sz="1400" b="1" spc="10">
                          <a:latin typeface="Calibri"/>
                          <a:cs typeface="Calibri"/>
                        </a:rPr>
                        <a:t> </a:t>
                      </a:r>
                      <a:r>
                        <a:rPr sz="1400" b="1" spc="-10">
                          <a:latin typeface="Calibri"/>
                          <a:cs typeface="Calibri"/>
                        </a:rPr>
                        <a:t>Committee</a:t>
                      </a:r>
                      <a:r>
                        <a:rPr sz="1400" b="1" spc="-40">
                          <a:latin typeface="Calibri"/>
                          <a:cs typeface="Calibri"/>
                        </a:rPr>
                        <a:t> </a:t>
                      </a:r>
                      <a:r>
                        <a:rPr sz="1400" b="1">
                          <a:latin typeface="Calibri"/>
                          <a:cs typeface="Calibri"/>
                        </a:rPr>
                        <a:t>(students</a:t>
                      </a:r>
                      <a:r>
                        <a:rPr sz="1400" b="1" spc="-35">
                          <a:latin typeface="Calibri"/>
                          <a:cs typeface="Calibri"/>
                        </a:rPr>
                        <a:t> </a:t>
                      </a:r>
                      <a:r>
                        <a:rPr sz="1400" b="1">
                          <a:latin typeface="Calibri"/>
                          <a:cs typeface="Calibri"/>
                        </a:rPr>
                        <a:t>with</a:t>
                      </a:r>
                      <a:r>
                        <a:rPr sz="1400" b="1" spc="10">
                          <a:latin typeface="Calibri"/>
                          <a:cs typeface="Calibri"/>
                        </a:rPr>
                        <a:t> </a:t>
                      </a:r>
                      <a:r>
                        <a:rPr sz="1400" b="1" spc="-20">
                          <a:latin typeface="Calibri"/>
                          <a:cs typeface="Calibri"/>
                        </a:rPr>
                        <a:t>other</a:t>
                      </a:r>
                      <a:endParaRPr sz="1400">
                        <a:latin typeface="Calibri"/>
                        <a:cs typeface="Calibri"/>
                      </a:endParaRPr>
                    </a:p>
                    <a:p>
                      <a:pPr marL="67945">
                        <a:lnSpc>
                          <a:spcPts val="1370"/>
                        </a:lnSpc>
                      </a:pPr>
                      <a:r>
                        <a:rPr sz="1400" b="1">
                          <a:latin typeface="Calibri"/>
                          <a:cs typeface="Calibri"/>
                        </a:rPr>
                        <a:t>health</a:t>
                      </a:r>
                      <a:r>
                        <a:rPr sz="1400" b="1" spc="5">
                          <a:latin typeface="Calibri"/>
                          <a:cs typeface="Calibri"/>
                        </a:rPr>
                        <a:t> </a:t>
                      </a:r>
                      <a:r>
                        <a:rPr sz="1400" b="1" spc="-10">
                          <a:latin typeface="Calibri"/>
                          <a:cs typeface="Calibri"/>
                        </a:rPr>
                        <a:t>impairments,</a:t>
                      </a:r>
                      <a:r>
                        <a:rPr sz="1400" b="1">
                          <a:latin typeface="Calibri"/>
                          <a:cs typeface="Calibri"/>
                        </a:rPr>
                        <a:t> </a:t>
                      </a:r>
                      <a:r>
                        <a:rPr sz="1400" b="1" spc="-10">
                          <a:latin typeface="Calibri"/>
                          <a:cs typeface="Calibri"/>
                        </a:rPr>
                        <a:t>dyslexia)</a:t>
                      </a:r>
                      <a:endParaRPr sz="14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4AE83"/>
                    </a:solidFill>
                  </a:tcPr>
                </a:tc>
                <a:extLst>
                  <a:ext uri="{0D108BD9-81ED-4DB2-BD59-A6C34878D82A}">
                    <a16:rowId xmlns:a16="http://schemas.microsoft.com/office/drawing/2014/main" val="10000"/>
                  </a:ext>
                </a:extLst>
              </a:tr>
              <a:tr h="2704089">
                <a:tc>
                  <a:txBody>
                    <a:bodyPr/>
                    <a:lstStyle/>
                    <a:p>
                      <a:pPr marL="525780" indent="-229870">
                        <a:lnSpc>
                          <a:spcPts val="1395"/>
                        </a:lnSpc>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Basic</a:t>
                      </a:r>
                      <a:r>
                        <a:rPr sz="1400" u="none" spc="-6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Transcribing</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Braille</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Calculation</a:t>
                      </a:r>
                      <a:r>
                        <a:rPr sz="1400" u="none" spc="-75">
                          <a:solidFill>
                            <a:srgbClr val="0000FF"/>
                          </a:solidFill>
                          <a:uFill>
                            <a:solidFill>
                              <a:srgbClr val="0561C1"/>
                            </a:solidFill>
                          </a:uFill>
                          <a:latin typeface="Calibri"/>
                          <a:cs typeface="Calibri"/>
                        </a:rPr>
                        <a:t> </a:t>
                      </a:r>
                      <a:r>
                        <a:rPr sz="1400" u="none" spc="-20">
                          <a:solidFill>
                            <a:srgbClr val="0000FF"/>
                          </a:solidFill>
                          <a:uFill>
                            <a:solidFill>
                              <a:srgbClr val="0561C1"/>
                            </a:solidFill>
                          </a:uFill>
                          <a:latin typeface="Calibri"/>
                          <a:cs typeface="Calibri"/>
                        </a:rPr>
                        <a:t>Aids</a:t>
                      </a:r>
                      <a:endParaRPr sz="1400" u="none">
                        <a:latin typeface="Calibri"/>
                        <a:cs typeface="Calibri"/>
                      </a:endParaRPr>
                    </a:p>
                    <a:p>
                      <a:pPr marL="525780" indent="-229870">
                        <a:lnSpc>
                          <a:spcPct val="100000"/>
                        </a:lnSpc>
                        <a:spcBef>
                          <a:spcPts val="110"/>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Content</a:t>
                      </a:r>
                      <a:r>
                        <a:rPr sz="1400" u="none" spc="-25">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and</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Language</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Supports</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Individualized</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Structured</a:t>
                      </a:r>
                      <a:r>
                        <a:rPr sz="1400" u="none" spc="1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Reminders</a:t>
                      </a:r>
                      <a:endParaRPr sz="1400" u="none">
                        <a:latin typeface="Calibri"/>
                        <a:cs typeface="Calibri"/>
                      </a:endParaRPr>
                    </a:p>
                    <a:p>
                      <a:pPr marL="525780" indent="-229870">
                        <a:lnSpc>
                          <a:spcPct val="100000"/>
                        </a:lnSpc>
                        <a:spcBef>
                          <a:spcPts val="110"/>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Large</a:t>
                      </a:r>
                      <a:r>
                        <a:rPr sz="1400" u="none" spc="-7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Print</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Manipulating</a:t>
                      </a:r>
                      <a:r>
                        <a:rPr sz="1400" u="none" spc="-80">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Test</a:t>
                      </a:r>
                      <a:r>
                        <a:rPr sz="1400" u="none" spc="-5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Materials</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Mathematics</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Manipulatives</a:t>
                      </a:r>
                      <a:endParaRPr sz="1400" u="none">
                        <a:latin typeface="Calibri"/>
                        <a:cs typeface="Calibri"/>
                      </a:endParaRPr>
                    </a:p>
                    <a:p>
                      <a:pPr marL="525780" indent="-229870">
                        <a:lnSpc>
                          <a:spcPct val="100000"/>
                        </a:lnSpc>
                        <a:spcBef>
                          <a:spcPts val="110"/>
                        </a:spcBef>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Oral/Signed</a:t>
                      </a:r>
                      <a:r>
                        <a:rPr sz="1400" u="none" spc="3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Administration</a:t>
                      </a:r>
                      <a:endParaRPr sz="1400" u="none">
                        <a:latin typeface="Calibri"/>
                        <a:cs typeface="Calibri"/>
                      </a:endParaRPr>
                    </a:p>
                    <a:p>
                      <a:pPr marL="525780" indent="-229870">
                        <a:lnSpc>
                          <a:spcPct val="10000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Spelling</a:t>
                      </a:r>
                      <a:r>
                        <a:rPr sz="1400" u="none" spc="-1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Assistance</a:t>
                      </a:r>
                      <a:endParaRPr sz="1400" u="none">
                        <a:latin typeface="Calibri"/>
                        <a:cs typeface="Calibri"/>
                      </a:endParaRPr>
                    </a:p>
                    <a:p>
                      <a:pPr marL="525780" indent="-229870">
                        <a:lnSpc>
                          <a:spcPts val="1420"/>
                        </a:lnSpc>
                        <a:spcBef>
                          <a:spcPts val="95"/>
                        </a:spcBef>
                        <a:buClr>
                          <a:srgbClr val="000000"/>
                        </a:buClr>
                        <a:buFont typeface="Symbol"/>
                        <a:buChar char=""/>
                        <a:tabLst>
                          <a:tab pos="525145" algn="l"/>
                          <a:tab pos="525780" algn="l"/>
                        </a:tabLst>
                      </a:pPr>
                      <a:r>
                        <a:rPr sz="1400" u="none">
                          <a:solidFill>
                            <a:srgbClr val="0000FF"/>
                          </a:solidFill>
                          <a:uFill>
                            <a:solidFill>
                              <a:srgbClr val="0561C1"/>
                            </a:solidFill>
                          </a:uFill>
                          <a:latin typeface="Calibri"/>
                          <a:cs typeface="Calibri"/>
                        </a:rPr>
                        <a:t>Supplemental</a:t>
                      </a:r>
                      <a:r>
                        <a:rPr sz="1400" u="none" spc="-45">
                          <a:solidFill>
                            <a:srgbClr val="0000FF"/>
                          </a:solidFill>
                          <a:uFill>
                            <a:solidFill>
                              <a:srgbClr val="0561C1"/>
                            </a:solidFill>
                          </a:uFill>
                          <a:latin typeface="Calibri"/>
                          <a:cs typeface="Calibri"/>
                        </a:rPr>
                        <a:t> </a:t>
                      </a:r>
                      <a:r>
                        <a:rPr sz="1400" u="none" spc="-20">
                          <a:solidFill>
                            <a:srgbClr val="0000FF"/>
                          </a:solidFill>
                          <a:uFill>
                            <a:solidFill>
                              <a:srgbClr val="0561C1"/>
                            </a:solidFill>
                          </a:uFill>
                          <a:latin typeface="Calibri"/>
                          <a:cs typeface="Calibri"/>
                        </a:rPr>
                        <a:t>Aids</a:t>
                      </a:r>
                      <a:endParaRPr sz="1400" u="none">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CEADA">
                        <a:alpha val="63920"/>
                      </a:srgbClr>
                    </a:solidFill>
                  </a:tcPr>
                </a:tc>
                <a:extLst>
                  <a:ext uri="{0D108BD9-81ED-4DB2-BD59-A6C34878D82A}">
                    <a16:rowId xmlns:a16="http://schemas.microsoft.com/office/drawing/2014/main" val="10001"/>
                  </a:ext>
                </a:extLst>
              </a:tr>
            </a:tbl>
          </a:graphicData>
        </a:graphic>
      </p:graphicFrame>
      <p:graphicFrame>
        <p:nvGraphicFramePr>
          <p:cNvPr id="9" name="object 19">
            <a:extLst>
              <a:ext uri="{FF2B5EF4-FFF2-40B4-BE49-F238E27FC236}">
                <a16:creationId xmlns:a16="http://schemas.microsoft.com/office/drawing/2014/main" id="{98AA3159-DE04-94A0-9D3D-A70918B8BC2A}"/>
              </a:ext>
            </a:extLst>
          </p:cNvPr>
          <p:cNvGraphicFramePr>
            <a:graphicFrameLocks noGrp="1"/>
          </p:cNvGraphicFramePr>
          <p:nvPr/>
        </p:nvGraphicFramePr>
        <p:xfrm>
          <a:off x="7915912" y="3706036"/>
          <a:ext cx="3883025" cy="1009394"/>
        </p:xfrm>
        <a:graphic>
          <a:graphicData uri="http://schemas.openxmlformats.org/drawingml/2006/table">
            <a:tbl>
              <a:tblPr firstRow="1" bandRow="1">
                <a:tableStyleId>{2D5ABB26-0587-4C30-8999-92F81FD0307C}</a:tableStyleId>
              </a:tblPr>
              <a:tblGrid>
                <a:gridCol w="3883025">
                  <a:extLst>
                    <a:ext uri="{9D8B030D-6E8A-4147-A177-3AD203B41FA5}">
                      <a16:colId xmlns:a16="http://schemas.microsoft.com/office/drawing/2014/main" val="20000"/>
                    </a:ext>
                  </a:extLst>
                </a:gridCol>
              </a:tblGrid>
              <a:tr h="383859">
                <a:tc>
                  <a:txBody>
                    <a:bodyPr/>
                    <a:lstStyle/>
                    <a:p>
                      <a:pPr marL="67945">
                        <a:lnSpc>
                          <a:spcPts val="1150"/>
                        </a:lnSpc>
                      </a:pPr>
                      <a:r>
                        <a:rPr sz="1400" b="1">
                          <a:latin typeface="Calibri"/>
                          <a:cs typeface="Calibri"/>
                        </a:rPr>
                        <a:t>Language</a:t>
                      </a:r>
                      <a:r>
                        <a:rPr sz="1400" b="1" spc="20">
                          <a:latin typeface="Calibri"/>
                          <a:cs typeface="Calibri"/>
                        </a:rPr>
                        <a:t> </a:t>
                      </a:r>
                      <a:r>
                        <a:rPr sz="1400" b="1" spc="-10">
                          <a:latin typeface="Calibri"/>
                          <a:cs typeface="Calibri"/>
                        </a:rPr>
                        <a:t>Proficiency</a:t>
                      </a:r>
                      <a:r>
                        <a:rPr sz="1400" b="1" spc="-15">
                          <a:latin typeface="Calibri"/>
                          <a:cs typeface="Calibri"/>
                        </a:rPr>
                        <a:t> </a:t>
                      </a:r>
                      <a:r>
                        <a:rPr sz="1400" b="1" spc="-10">
                          <a:latin typeface="Calibri"/>
                          <a:cs typeface="Calibri"/>
                        </a:rPr>
                        <a:t>Assessment</a:t>
                      </a:r>
                      <a:r>
                        <a:rPr sz="1400" b="1" spc="-5">
                          <a:latin typeface="Calibri"/>
                          <a:cs typeface="Calibri"/>
                        </a:rPr>
                        <a:t> </a:t>
                      </a:r>
                      <a:r>
                        <a:rPr sz="1400" b="1" spc="-10">
                          <a:latin typeface="Calibri"/>
                          <a:cs typeface="Calibri"/>
                        </a:rPr>
                        <a:t>Committee</a:t>
                      </a:r>
                      <a:endParaRPr sz="1400">
                        <a:latin typeface="Calibri"/>
                        <a:cs typeface="Calibri"/>
                      </a:endParaRPr>
                    </a:p>
                    <a:p>
                      <a:pPr marL="67945">
                        <a:lnSpc>
                          <a:spcPts val="1370"/>
                        </a:lnSpc>
                      </a:pPr>
                      <a:r>
                        <a:rPr sz="1400" b="1">
                          <a:latin typeface="Calibri"/>
                          <a:cs typeface="Calibri"/>
                        </a:rPr>
                        <a:t>(LPAC)</a:t>
                      </a:r>
                      <a:r>
                        <a:rPr sz="1400" b="1" spc="-35">
                          <a:latin typeface="Calibri"/>
                          <a:cs typeface="Calibri"/>
                        </a:rPr>
                        <a:t> </a:t>
                      </a:r>
                      <a:r>
                        <a:rPr lang="en-US" sz="1400" b="1">
                          <a:latin typeface="Calibri"/>
                          <a:cs typeface="Calibri"/>
                        </a:rPr>
                        <a:t>(EB students</a:t>
                      </a:r>
                      <a:r>
                        <a:rPr lang="en-US" sz="1400" b="1" spc="-10">
                          <a:latin typeface="Calibri"/>
                          <a:cs typeface="Calibri"/>
                        </a:rPr>
                        <a:t>)</a:t>
                      </a:r>
                      <a:endParaRPr sz="14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99CC"/>
                    </a:solidFill>
                  </a:tcPr>
                </a:tc>
                <a:extLst>
                  <a:ext uri="{0D108BD9-81ED-4DB2-BD59-A6C34878D82A}">
                    <a16:rowId xmlns:a16="http://schemas.microsoft.com/office/drawing/2014/main" val="10000"/>
                  </a:ext>
                </a:extLst>
              </a:tr>
              <a:tr h="625535">
                <a:tc>
                  <a:txBody>
                    <a:bodyPr/>
                    <a:lstStyle/>
                    <a:p>
                      <a:pPr marL="525780" indent="-229870">
                        <a:lnSpc>
                          <a:spcPts val="1405"/>
                        </a:lnSpc>
                        <a:buClr>
                          <a:srgbClr val="000000"/>
                        </a:buClr>
                        <a:buFont typeface="Symbol"/>
                        <a:buChar char=""/>
                        <a:tabLst>
                          <a:tab pos="525145" algn="l"/>
                          <a:tab pos="525780" algn="l"/>
                        </a:tabLst>
                      </a:pPr>
                      <a:r>
                        <a:rPr sz="1400" u="none" spc="-10">
                          <a:solidFill>
                            <a:srgbClr val="0000FF"/>
                          </a:solidFill>
                          <a:uFill>
                            <a:solidFill>
                              <a:srgbClr val="0561C1"/>
                            </a:solidFill>
                          </a:uFill>
                          <a:latin typeface="Calibri"/>
                          <a:cs typeface="Calibri"/>
                        </a:rPr>
                        <a:t>Content</a:t>
                      </a:r>
                      <a:r>
                        <a:rPr sz="1400" u="none" spc="-25">
                          <a:solidFill>
                            <a:srgbClr val="0000FF"/>
                          </a:solidFill>
                          <a:uFill>
                            <a:solidFill>
                              <a:srgbClr val="0561C1"/>
                            </a:solidFill>
                          </a:uFill>
                          <a:latin typeface="Calibri"/>
                          <a:cs typeface="Calibri"/>
                        </a:rPr>
                        <a:t> </a:t>
                      </a:r>
                      <a:r>
                        <a:rPr sz="1400" u="none">
                          <a:solidFill>
                            <a:srgbClr val="0000FF"/>
                          </a:solidFill>
                          <a:uFill>
                            <a:solidFill>
                              <a:srgbClr val="0561C1"/>
                            </a:solidFill>
                          </a:uFill>
                          <a:latin typeface="Calibri"/>
                          <a:cs typeface="Calibri"/>
                        </a:rPr>
                        <a:t>and</a:t>
                      </a:r>
                      <a:r>
                        <a:rPr sz="1400" u="none" spc="2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Language</a:t>
                      </a:r>
                      <a:r>
                        <a:rPr sz="1400" u="none" spc="5">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Supports</a:t>
                      </a:r>
                      <a:endParaRPr sz="1400" u="none">
                        <a:latin typeface="Calibri"/>
                        <a:cs typeface="Calibri"/>
                      </a:endParaRPr>
                    </a:p>
                    <a:p>
                      <a:pPr marL="525780" indent="-229870">
                        <a:lnSpc>
                          <a:spcPct val="100000"/>
                        </a:lnSpc>
                        <a:buClr>
                          <a:srgbClr val="000000"/>
                        </a:buClr>
                        <a:buSzPct val="91666"/>
                        <a:buFont typeface="Symbol"/>
                        <a:buChar char=""/>
                        <a:tabLst>
                          <a:tab pos="525145" algn="l"/>
                          <a:tab pos="525780" algn="l"/>
                        </a:tabLst>
                      </a:pPr>
                      <a:r>
                        <a:rPr sz="1400" u="none" spc="-10">
                          <a:solidFill>
                            <a:srgbClr val="0000FF"/>
                          </a:solidFill>
                          <a:uFill>
                            <a:solidFill>
                              <a:srgbClr val="0561C1"/>
                            </a:solidFill>
                          </a:uFill>
                          <a:latin typeface="Calibri"/>
                          <a:cs typeface="Calibri"/>
                        </a:rPr>
                        <a:t>Oral/Signed</a:t>
                      </a:r>
                      <a:r>
                        <a:rPr sz="1400" u="none" spc="30">
                          <a:solidFill>
                            <a:srgbClr val="0000FF"/>
                          </a:solidFill>
                          <a:uFill>
                            <a:solidFill>
                              <a:srgbClr val="0561C1"/>
                            </a:solidFill>
                          </a:uFill>
                          <a:latin typeface="Calibri"/>
                          <a:cs typeface="Calibri"/>
                        </a:rPr>
                        <a:t> </a:t>
                      </a:r>
                      <a:r>
                        <a:rPr sz="1400" u="none" spc="-10">
                          <a:solidFill>
                            <a:srgbClr val="0000FF"/>
                          </a:solidFill>
                          <a:uFill>
                            <a:solidFill>
                              <a:srgbClr val="0561C1"/>
                            </a:solidFill>
                          </a:uFill>
                          <a:latin typeface="Calibri"/>
                          <a:cs typeface="Calibri"/>
                        </a:rPr>
                        <a:t>Administration</a:t>
                      </a:r>
                      <a:endParaRPr sz="1400" u="none">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99CC">
                        <a:alpha val="25097"/>
                      </a:srgbClr>
                    </a:solidFill>
                  </a:tcPr>
                </a:tc>
                <a:extLst>
                  <a:ext uri="{0D108BD9-81ED-4DB2-BD59-A6C34878D82A}">
                    <a16:rowId xmlns:a16="http://schemas.microsoft.com/office/drawing/2014/main" val="10001"/>
                  </a:ext>
                </a:extLst>
              </a:tr>
            </a:tbl>
          </a:graphicData>
        </a:graphic>
      </p:graphicFrame>
      <p:grpSp>
        <p:nvGrpSpPr>
          <p:cNvPr id="10" name="object 2">
            <a:extLst>
              <a:ext uri="{FF2B5EF4-FFF2-40B4-BE49-F238E27FC236}">
                <a16:creationId xmlns:a16="http://schemas.microsoft.com/office/drawing/2014/main" id="{FBCAA289-3818-0779-7C61-B23F425E025F}"/>
              </a:ext>
            </a:extLst>
          </p:cNvPr>
          <p:cNvGrpSpPr/>
          <p:nvPr/>
        </p:nvGrpSpPr>
        <p:grpSpPr>
          <a:xfrm>
            <a:off x="4664568" y="1181530"/>
            <a:ext cx="3102697" cy="3533495"/>
            <a:chOff x="3638547" y="3064769"/>
            <a:chExt cx="2687546" cy="3092070"/>
          </a:xfrm>
        </p:grpSpPr>
        <p:sp>
          <p:nvSpPr>
            <p:cNvPr id="11" name="object 3">
              <a:extLst>
                <a:ext uri="{FF2B5EF4-FFF2-40B4-BE49-F238E27FC236}">
                  <a16:creationId xmlns:a16="http://schemas.microsoft.com/office/drawing/2014/main" id="{EE81E06B-D4D7-E8C9-9AAC-9975D593177E}"/>
                </a:ext>
              </a:extLst>
            </p:cNvPr>
            <p:cNvSpPr/>
            <p:nvPr/>
          </p:nvSpPr>
          <p:spPr>
            <a:xfrm>
              <a:off x="5353049" y="3121919"/>
              <a:ext cx="878205" cy="800735"/>
            </a:xfrm>
            <a:custGeom>
              <a:avLst/>
              <a:gdLst/>
              <a:ahLst/>
              <a:cxnLst/>
              <a:rect l="l" t="t" r="r" b="b"/>
              <a:pathLst>
                <a:path w="878204" h="800735">
                  <a:moveTo>
                    <a:pt x="0" y="800481"/>
                  </a:moveTo>
                  <a:lnTo>
                    <a:pt x="486524" y="800481"/>
                  </a:lnTo>
                  <a:lnTo>
                    <a:pt x="486524" y="0"/>
                  </a:lnTo>
                  <a:lnTo>
                    <a:pt x="877785" y="0"/>
                  </a:lnTo>
                </a:path>
              </a:pathLst>
            </a:custGeom>
            <a:ln w="38100">
              <a:solidFill>
                <a:srgbClr val="000000"/>
              </a:solidFill>
            </a:ln>
          </p:spPr>
          <p:txBody>
            <a:bodyPr wrap="square" lIns="0" tIns="0" rIns="0" bIns="0" rtlCol="0"/>
            <a:lstStyle/>
            <a:p>
              <a:endParaRPr sz="1588"/>
            </a:p>
          </p:txBody>
        </p:sp>
        <p:sp>
          <p:nvSpPr>
            <p:cNvPr id="13" name="object 4">
              <a:extLst>
                <a:ext uri="{FF2B5EF4-FFF2-40B4-BE49-F238E27FC236}">
                  <a16:creationId xmlns:a16="http://schemas.microsoft.com/office/drawing/2014/main" id="{04787CA1-6DF9-F473-49C2-037A73B5328C}"/>
                </a:ext>
              </a:extLst>
            </p:cNvPr>
            <p:cNvSpPr/>
            <p:nvPr/>
          </p:nvSpPr>
          <p:spPr>
            <a:xfrm>
              <a:off x="6211793" y="3064769"/>
              <a:ext cx="114300" cy="114300"/>
            </a:xfrm>
            <a:custGeom>
              <a:avLst/>
              <a:gdLst/>
              <a:ahLst/>
              <a:cxnLst/>
              <a:rect l="l" t="t" r="r" b="b"/>
              <a:pathLst>
                <a:path w="114300" h="114300">
                  <a:moveTo>
                    <a:pt x="0" y="0"/>
                  </a:moveTo>
                  <a:lnTo>
                    <a:pt x="0" y="114300"/>
                  </a:lnTo>
                  <a:lnTo>
                    <a:pt x="114300" y="57150"/>
                  </a:lnTo>
                  <a:lnTo>
                    <a:pt x="0" y="0"/>
                  </a:lnTo>
                  <a:close/>
                </a:path>
              </a:pathLst>
            </a:custGeom>
            <a:solidFill>
              <a:srgbClr val="000000"/>
            </a:solidFill>
          </p:spPr>
          <p:txBody>
            <a:bodyPr wrap="square" lIns="0" tIns="0" rIns="0" bIns="0" rtlCol="0"/>
            <a:lstStyle/>
            <a:p>
              <a:endParaRPr sz="1588"/>
            </a:p>
          </p:txBody>
        </p:sp>
        <p:sp>
          <p:nvSpPr>
            <p:cNvPr id="14" name="object 5">
              <a:extLst>
                <a:ext uri="{FF2B5EF4-FFF2-40B4-BE49-F238E27FC236}">
                  <a16:creationId xmlns:a16="http://schemas.microsoft.com/office/drawing/2014/main" id="{0D082173-F9AE-3242-D8EA-252CC07382B2}"/>
                </a:ext>
              </a:extLst>
            </p:cNvPr>
            <p:cNvSpPr/>
            <p:nvPr/>
          </p:nvSpPr>
          <p:spPr>
            <a:xfrm>
              <a:off x="5639561" y="5339333"/>
              <a:ext cx="590550" cy="476884"/>
            </a:xfrm>
            <a:custGeom>
              <a:avLst/>
              <a:gdLst/>
              <a:ahLst/>
              <a:cxnLst/>
              <a:rect l="l" t="t" r="r" b="b"/>
              <a:pathLst>
                <a:path w="590550" h="476885">
                  <a:moveTo>
                    <a:pt x="0" y="0"/>
                  </a:moveTo>
                  <a:lnTo>
                    <a:pt x="238721" y="0"/>
                  </a:lnTo>
                  <a:lnTo>
                    <a:pt x="238721" y="476821"/>
                  </a:lnTo>
                  <a:lnTo>
                    <a:pt x="590550" y="476821"/>
                  </a:lnTo>
                </a:path>
              </a:pathLst>
            </a:custGeom>
            <a:ln w="38100">
              <a:solidFill>
                <a:srgbClr val="000000"/>
              </a:solidFill>
            </a:ln>
          </p:spPr>
          <p:txBody>
            <a:bodyPr wrap="square" lIns="0" tIns="0" rIns="0" bIns="0" rtlCol="0"/>
            <a:lstStyle/>
            <a:p>
              <a:endParaRPr sz="1588"/>
            </a:p>
          </p:txBody>
        </p:sp>
        <p:sp>
          <p:nvSpPr>
            <p:cNvPr id="15" name="object 6">
              <a:extLst>
                <a:ext uri="{FF2B5EF4-FFF2-40B4-BE49-F238E27FC236}">
                  <a16:creationId xmlns:a16="http://schemas.microsoft.com/office/drawing/2014/main" id="{7C56BEA4-96E0-75F1-0C02-382FBAD98649}"/>
                </a:ext>
              </a:extLst>
            </p:cNvPr>
            <p:cNvSpPr/>
            <p:nvPr/>
          </p:nvSpPr>
          <p:spPr>
            <a:xfrm>
              <a:off x="6211064" y="5758999"/>
              <a:ext cx="114300" cy="114300"/>
            </a:xfrm>
            <a:custGeom>
              <a:avLst/>
              <a:gdLst/>
              <a:ahLst/>
              <a:cxnLst/>
              <a:rect l="l" t="t" r="r" b="b"/>
              <a:pathLst>
                <a:path w="114300" h="114300">
                  <a:moveTo>
                    <a:pt x="0" y="0"/>
                  </a:moveTo>
                  <a:lnTo>
                    <a:pt x="0" y="114300"/>
                  </a:lnTo>
                  <a:lnTo>
                    <a:pt x="114300" y="57150"/>
                  </a:lnTo>
                  <a:lnTo>
                    <a:pt x="0" y="0"/>
                  </a:lnTo>
                  <a:close/>
                </a:path>
              </a:pathLst>
            </a:custGeom>
            <a:solidFill>
              <a:srgbClr val="000000"/>
            </a:solidFill>
          </p:spPr>
          <p:txBody>
            <a:bodyPr wrap="square" lIns="0" tIns="0" rIns="0" bIns="0" rtlCol="0"/>
            <a:lstStyle/>
            <a:p>
              <a:endParaRPr sz="1588"/>
            </a:p>
          </p:txBody>
        </p:sp>
        <p:sp>
          <p:nvSpPr>
            <p:cNvPr id="16" name="object 7">
              <a:extLst>
                <a:ext uri="{FF2B5EF4-FFF2-40B4-BE49-F238E27FC236}">
                  <a16:creationId xmlns:a16="http://schemas.microsoft.com/office/drawing/2014/main" id="{4CD68F91-BAE2-D40D-FFC2-D5563F8F5619}"/>
                </a:ext>
              </a:extLst>
            </p:cNvPr>
            <p:cNvSpPr/>
            <p:nvPr/>
          </p:nvSpPr>
          <p:spPr>
            <a:xfrm>
              <a:off x="3787136" y="5339333"/>
              <a:ext cx="920115" cy="760730"/>
            </a:xfrm>
            <a:custGeom>
              <a:avLst/>
              <a:gdLst/>
              <a:ahLst/>
              <a:cxnLst/>
              <a:rect l="l" t="t" r="r" b="b"/>
              <a:pathLst>
                <a:path w="920114" h="760729">
                  <a:moveTo>
                    <a:pt x="920013" y="0"/>
                  </a:moveTo>
                  <a:lnTo>
                    <a:pt x="412381" y="0"/>
                  </a:lnTo>
                  <a:lnTo>
                    <a:pt x="412381" y="760361"/>
                  </a:lnTo>
                  <a:lnTo>
                    <a:pt x="0" y="760361"/>
                  </a:lnTo>
                </a:path>
              </a:pathLst>
            </a:custGeom>
            <a:ln w="38100">
              <a:solidFill>
                <a:srgbClr val="000000"/>
              </a:solidFill>
            </a:ln>
          </p:spPr>
          <p:txBody>
            <a:bodyPr wrap="square" lIns="0" tIns="0" rIns="0" bIns="0" rtlCol="0"/>
            <a:lstStyle/>
            <a:p>
              <a:endParaRPr sz="1588"/>
            </a:p>
          </p:txBody>
        </p:sp>
        <p:sp>
          <p:nvSpPr>
            <p:cNvPr id="17" name="object 8">
              <a:extLst>
                <a:ext uri="{FF2B5EF4-FFF2-40B4-BE49-F238E27FC236}">
                  <a16:creationId xmlns:a16="http://schemas.microsoft.com/office/drawing/2014/main" id="{644BB816-5EE3-12F2-E22E-C4E81556E1C2}"/>
                </a:ext>
              </a:extLst>
            </p:cNvPr>
            <p:cNvSpPr/>
            <p:nvPr/>
          </p:nvSpPr>
          <p:spPr>
            <a:xfrm>
              <a:off x="3691887" y="6042539"/>
              <a:ext cx="114300" cy="114300"/>
            </a:xfrm>
            <a:custGeom>
              <a:avLst/>
              <a:gdLst/>
              <a:ahLst/>
              <a:cxnLst/>
              <a:rect l="l" t="t" r="r" b="b"/>
              <a:pathLst>
                <a:path w="114300" h="114300">
                  <a:moveTo>
                    <a:pt x="114300" y="0"/>
                  </a:moveTo>
                  <a:lnTo>
                    <a:pt x="0" y="57150"/>
                  </a:lnTo>
                  <a:lnTo>
                    <a:pt x="114300" y="114300"/>
                  </a:lnTo>
                  <a:lnTo>
                    <a:pt x="114300" y="0"/>
                  </a:lnTo>
                  <a:close/>
                </a:path>
              </a:pathLst>
            </a:custGeom>
            <a:solidFill>
              <a:srgbClr val="000000"/>
            </a:solidFill>
          </p:spPr>
          <p:txBody>
            <a:bodyPr wrap="square" lIns="0" tIns="0" rIns="0" bIns="0" rtlCol="0"/>
            <a:lstStyle/>
            <a:p>
              <a:endParaRPr sz="1588"/>
            </a:p>
          </p:txBody>
        </p:sp>
        <p:sp>
          <p:nvSpPr>
            <p:cNvPr id="18" name="object 9">
              <a:extLst>
                <a:ext uri="{FF2B5EF4-FFF2-40B4-BE49-F238E27FC236}">
                  <a16:creationId xmlns:a16="http://schemas.microsoft.com/office/drawing/2014/main" id="{92840D13-936E-B49A-7603-720DCF1DE4B6}"/>
                </a:ext>
              </a:extLst>
            </p:cNvPr>
            <p:cNvSpPr/>
            <p:nvPr/>
          </p:nvSpPr>
          <p:spPr>
            <a:xfrm>
              <a:off x="3733798" y="3121920"/>
              <a:ext cx="920115" cy="800735"/>
            </a:xfrm>
            <a:custGeom>
              <a:avLst/>
              <a:gdLst/>
              <a:ahLst/>
              <a:cxnLst/>
              <a:rect l="l" t="t" r="r" b="b"/>
              <a:pathLst>
                <a:path w="920114" h="800735">
                  <a:moveTo>
                    <a:pt x="920013" y="800480"/>
                  </a:moveTo>
                  <a:lnTo>
                    <a:pt x="412381" y="800480"/>
                  </a:lnTo>
                  <a:lnTo>
                    <a:pt x="412381" y="0"/>
                  </a:lnTo>
                  <a:lnTo>
                    <a:pt x="0" y="0"/>
                  </a:lnTo>
                </a:path>
              </a:pathLst>
            </a:custGeom>
            <a:ln w="38100">
              <a:solidFill>
                <a:srgbClr val="000000"/>
              </a:solidFill>
            </a:ln>
          </p:spPr>
          <p:txBody>
            <a:bodyPr wrap="square" lIns="0" tIns="0" rIns="0" bIns="0" rtlCol="0"/>
            <a:lstStyle/>
            <a:p>
              <a:endParaRPr sz="1588"/>
            </a:p>
          </p:txBody>
        </p:sp>
        <p:sp>
          <p:nvSpPr>
            <p:cNvPr id="19" name="object 10">
              <a:extLst>
                <a:ext uri="{FF2B5EF4-FFF2-40B4-BE49-F238E27FC236}">
                  <a16:creationId xmlns:a16="http://schemas.microsoft.com/office/drawing/2014/main" id="{4F46D7DE-0C75-3124-FC2D-229CD3E25845}"/>
                </a:ext>
              </a:extLst>
            </p:cNvPr>
            <p:cNvSpPr/>
            <p:nvPr/>
          </p:nvSpPr>
          <p:spPr>
            <a:xfrm>
              <a:off x="3638547" y="3064769"/>
              <a:ext cx="114300" cy="114300"/>
            </a:xfrm>
            <a:custGeom>
              <a:avLst/>
              <a:gdLst/>
              <a:ahLst/>
              <a:cxnLst/>
              <a:rect l="l" t="t" r="r" b="b"/>
              <a:pathLst>
                <a:path w="114300" h="114300">
                  <a:moveTo>
                    <a:pt x="114300" y="0"/>
                  </a:moveTo>
                  <a:lnTo>
                    <a:pt x="0" y="57150"/>
                  </a:lnTo>
                  <a:lnTo>
                    <a:pt x="114300" y="114300"/>
                  </a:lnTo>
                  <a:lnTo>
                    <a:pt x="114300" y="0"/>
                  </a:lnTo>
                  <a:close/>
                </a:path>
              </a:pathLst>
            </a:custGeom>
            <a:solidFill>
              <a:srgbClr val="000000"/>
            </a:solidFill>
          </p:spPr>
          <p:txBody>
            <a:bodyPr wrap="square" lIns="0" tIns="0" rIns="0" bIns="0" rtlCol="0"/>
            <a:lstStyle/>
            <a:p>
              <a:endParaRPr sz="1588"/>
            </a:p>
          </p:txBody>
        </p:sp>
        <p:sp>
          <p:nvSpPr>
            <p:cNvPr id="20" name="object 11">
              <a:extLst>
                <a:ext uri="{FF2B5EF4-FFF2-40B4-BE49-F238E27FC236}">
                  <a16:creationId xmlns:a16="http://schemas.microsoft.com/office/drawing/2014/main" id="{FA3D91BE-EC87-F11C-8119-339D2737E0B1}"/>
                </a:ext>
              </a:extLst>
            </p:cNvPr>
            <p:cNvSpPr/>
            <p:nvPr/>
          </p:nvSpPr>
          <p:spPr>
            <a:xfrm>
              <a:off x="4002785" y="3653790"/>
              <a:ext cx="1993900" cy="1911350"/>
            </a:xfrm>
            <a:custGeom>
              <a:avLst/>
              <a:gdLst/>
              <a:ahLst/>
              <a:cxnLst/>
              <a:rect l="l" t="t" r="r" b="b"/>
              <a:pathLst>
                <a:path w="1993900" h="1911350">
                  <a:moveTo>
                    <a:pt x="996696" y="0"/>
                  </a:moveTo>
                  <a:lnTo>
                    <a:pt x="943762" y="1320"/>
                  </a:lnTo>
                  <a:lnTo>
                    <a:pt x="891552" y="5257"/>
                  </a:lnTo>
                  <a:lnTo>
                    <a:pt x="840117" y="11722"/>
                  </a:lnTo>
                  <a:lnTo>
                    <a:pt x="789559" y="20662"/>
                  </a:lnTo>
                  <a:lnTo>
                    <a:pt x="739914" y="32016"/>
                  </a:lnTo>
                  <a:lnTo>
                    <a:pt x="691261" y="45707"/>
                  </a:lnTo>
                  <a:lnTo>
                    <a:pt x="643686" y="61671"/>
                  </a:lnTo>
                  <a:lnTo>
                    <a:pt x="597230" y="79832"/>
                  </a:lnTo>
                  <a:lnTo>
                    <a:pt x="551980" y="100152"/>
                  </a:lnTo>
                  <a:lnTo>
                    <a:pt x="508012" y="122542"/>
                  </a:lnTo>
                  <a:lnTo>
                    <a:pt x="465366" y="146951"/>
                  </a:lnTo>
                  <a:lnTo>
                    <a:pt x="424141" y="173291"/>
                  </a:lnTo>
                  <a:lnTo>
                    <a:pt x="384390" y="201523"/>
                  </a:lnTo>
                  <a:lnTo>
                    <a:pt x="346189" y="231559"/>
                  </a:lnTo>
                  <a:lnTo>
                    <a:pt x="309587" y="263347"/>
                  </a:lnTo>
                  <a:lnTo>
                    <a:pt x="274688" y="296811"/>
                  </a:lnTo>
                  <a:lnTo>
                    <a:pt x="241528" y="331889"/>
                  </a:lnTo>
                  <a:lnTo>
                    <a:pt x="210197" y="368515"/>
                  </a:lnTo>
                  <a:lnTo>
                    <a:pt x="180759" y="406628"/>
                  </a:lnTo>
                  <a:lnTo>
                    <a:pt x="153276" y="446163"/>
                  </a:lnTo>
                  <a:lnTo>
                    <a:pt x="127825" y="487032"/>
                  </a:lnTo>
                  <a:lnTo>
                    <a:pt x="104470" y="529196"/>
                  </a:lnTo>
                  <a:lnTo>
                    <a:pt x="83273" y="572579"/>
                  </a:lnTo>
                  <a:lnTo>
                    <a:pt x="64325" y="617105"/>
                  </a:lnTo>
                  <a:lnTo>
                    <a:pt x="47663" y="662724"/>
                  </a:lnTo>
                  <a:lnTo>
                    <a:pt x="33388" y="709371"/>
                  </a:lnTo>
                  <a:lnTo>
                    <a:pt x="21551" y="756958"/>
                  </a:lnTo>
                  <a:lnTo>
                    <a:pt x="12230" y="805434"/>
                  </a:lnTo>
                  <a:lnTo>
                    <a:pt x="5473" y="854735"/>
                  </a:lnTo>
                  <a:lnTo>
                    <a:pt x="1384" y="904798"/>
                  </a:lnTo>
                  <a:lnTo>
                    <a:pt x="0" y="955547"/>
                  </a:lnTo>
                  <a:lnTo>
                    <a:pt x="1384" y="1006297"/>
                  </a:lnTo>
                  <a:lnTo>
                    <a:pt x="5473" y="1056347"/>
                  </a:lnTo>
                  <a:lnTo>
                    <a:pt x="12230" y="1105662"/>
                  </a:lnTo>
                  <a:lnTo>
                    <a:pt x="21551" y="1154137"/>
                  </a:lnTo>
                  <a:lnTo>
                    <a:pt x="33388" y="1201724"/>
                  </a:lnTo>
                  <a:lnTo>
                    <a:pt x="47663" y="1248371"/>
                  </a:lnTo>
                  <a:lnTo>
                    <a:pt x="64325" y="1293990"/>
                  </a:lnTo>
                  <a:lnTo>
                    <a:pt x="83273" y="1338516"/>
                  </a:lnTo>
                  <a:lnTo>
                    <a:pt x="104470" y="1381899"/>
                  </a:lnTo>
                  <a:lnTo>
                    <a:pt x="127825" y="1424063"/>
                  </a:lnTo>
                  <a:lnTo>
                    <a:pt x="153276" y="1464932"/>
                  </a:lnTo>
                  <a:lnTo>
                    <a:pt x="180759" y="1504467"/>
                  </a:lnTo>
                  <a:lnTo>
                    <a:pt x="210197" y="1542580"/>
                  </a:lnTo>
                  <a:lnTo>
                    <a:pt x="241528" y="1579206"/>
                  </a:lnTo>
                  <a:lnTo>
                    <a:pt x="274688" y="1614284"/>
                  </a:lnTo>
                  <a:lnTo>
                    <a:pt x="309587" y="1647748"/>
                  </a:lnTo>
                  <a:lnTo>
                    <a:pt x="346189" y="1679536"/>
                  </a:lnTo>
                  <a:lnTo>
                    <a:pt x="384390" y="1709572"/>
                  </a:lnTo>
                  <a:lnTo>
                    <a:pt x="424141" y="1737804"/>
                  </a:lnTo>
                  <a:lnTo>
                    <a:pt x="465366" y="1764144"/>
                  </a:lnTo>
                  <a:lnTo>
                    <a:pt x="508012" y="1788553"/>
                  </a:lnTo>
                  <a:lnTo>
                    <a:pt x="551980" y="1810943"/>
                  </a:lnTo>
                  <a:lnTo>
                    <a:pt x="597230" y="1831251"/>
                  </a:lnTo>
                  <a:lnTo>
                    <a:pt x="643686" y="1849424"/>
                  </a:lnTo>
                  <a:lnTo>
                    <a:pt x="691261" y="1865388"/>
                  </a:lnTo>
                  <a:lnTo>
                    <a:pt x="739914" y="1879079"/>
                  </a:lnTo>
                  <a:lnTo>
                    <a:pt x="789559" y="1890433"/>
                  </a:lnTo>
                  <a:lnTo>
                    <a:pt x="840117" y="1899373"/>
                  </a:lnTo>
                  <a:lnTo>
                    <a:pt x="891552" y="1905838"/>
                  </a:lnTo>
                  <a:lnTo>
                    <a:pt x="943762" y="1909775"/>
                  </a:lnTo>
                  <a:lnTo>
                    <a:pt x="996696" y="1911095"/>
                  </a:lnTo>
                  <a:lnTo>
                    <a:pt x="1049629" y="1909775"/>
                  </a:lnTo>
                  <a:lnTo>
                    <a:pt x="1101839" y="1905838"/>
                  </a:lnTo>
                  <a:lnTo>
                    <a:pt x="1153274" y="1899373"/>
                  </a:lnTo>
                  <a:lnTo>
                    <a:pt x="1203833" y="1890433"/>
                  </a:lnTo>
                  <a:lnTo>
                    <a:pt x="1253477" y="1879079"/>
                  </a:lnTo>
                  <a:lnTo>
                    <a:pt x="1302118" y="1865388"/>
                  </a:lnTo>
                  <a:lnTo>
                    <a:pt x="1349705" y="1849424"/>
                  </a:lnTo>
                  <a:lnTo>
                    <a:pt x="1396161" y="1831251"/>
                  </a:lnTo>
                  <a:lnTo>
                    <a:pt x="1441399" y="1810943"/>
                  </a:lnTo>
                  <a:lnTo>
                    <a:pt x="1485379" y="1788553"/>
                  </a:lnTo>
                  <a:lnTo>
                    <a:pt x="1528013" y="1764144"/>
                  </a:lnTo>
                  <a:lnTo>
                    <a:pt x="1569250" y="1737804"/>
                  </a:lnTo>
                  <a:lnTo>
                    <a:pt x="1609001" y="1709572"/>
                  </a:lnTo>
                  <a:lnTo>
                    <a:pt x="1647202" y="1679536"/>
                  </a:lnTo>
                  <a:lnTo>
                    <a:pt x="1683791" y="1647748"/>
                  </a:lnTo>
                  <a:lnTo>
                    <a:pt x="1718703" y="1614284"/>
                  </a:lnTo>
                  <a:lnTo>
                    <a:pt x="1751863" y="1579206"/>
                  </a:lnTo>
                  <a:lnTo>
                    <a:pt x="1783194" y="1542580"/>
                  </a:lnTo>
                  <a:lnTo>
                    <a:pt x="1812632" y="1504467"/>
                  </a:lnTo>
                  <a:lnTo>
                    <a:pt x="1840115" y="1464932"/>
                  </a:lnTo>
                  <a:lnTo>
                    <a:pt x="1865566" y="1424063"/>
                  </a:lnTo>
                  <a:lnTo>
                    <a:pt x="1888921" y="1381899"/>
                  </a:lnTo>
                  <a:lnTo>
                    <a:pt x="1910118" y="1338516"/>
                  </a:lnTo>
                  <a:lnTo>
                    <a:pt x="1929066" y="1293990"/>
                  </a:lnTo>
                  <a:lnTo>
                    <a:pt x="1945716" y="1248371"/>
                  </a:lnTo>
                  <a:lnTo>
                    <a:pt x="1960003" y="1201724"/>
                  </a:lnTo>
                  <a:lnTo>
                    <a:pt x="1971840" y="1154137"/>
                  </a:lnTo>
                  <a:lnTo>
                    <a:pt x="1981161" y="1105662"/>
                  </a:lnTo>
                  <a:lnTo>
                    <a:pt x="1987905" y="1056347"/>
                  </a:lnTo>
                  <a:lnTo>
                    <a:pt x="1992007" y="1006297"/>
                  </a:lnTo>
                  <a:lnTo>
                    <a:pt x="1993392" y="955547"/>
                  </a:lnTo>
                  <a:lnTo>
                    <a:pt x="1992007" y="904798"/>
                  </a:lnTo>
                  <a:lnTo>
                    <a:pt x="1987905" y="854735"/>
                  </a:lnTo>
                  <a:lnTo>
                    <a:pt x="1981161" y="805434"/>
                  </a:lnTo>
                  <a:lnTo>
                    <a:pt x="1971840" y="756958"/>
                  </a:lnTo>
                  <a:lnTo>
                    <a:pt x="1960003" y="709371"/>
                  </a:lnTo>
                  <a:lnTo>
                    <a:pt x="1945716" y="662724"/>
                  </a:lnTo>
                  <a:lnTo>
                    <a:pt x="1929066" y="617105"/>
                  </a:lnTo>
                  <a:lnTo>
                    <a:pt x="1910118" y="572579"/>
                  </a:lnTo>
                  <a:lnTo>
                    <a:pt x="1888921" y="529196"/>
                  </a:lnTo>
                  <a:lnTo>
                    <a:pt x="1865566" y="487032"/>
                  </a:lnTo>
                  <a:lnTo>
                    <a:pt x="1840115" y="446163"/>
                  </a:lnTo>
                  <a:lnTo>
                    <a:pt x="1812632" y="406628"/>
                  </a:lnTo>
                  <a:lnTo>
                    <a:pt x="1783194" y="368515"/>
                  </a:lnTo>
                  <a:lnTo>
                    <a:pt x="1751863" y="331889"/>
                  </a:lnTo>
                  <a:lnTo>
                    <a:pt x="1718703" y="296811"/>
                  </a:lnTo>
                  <a:lnTo>
                    <a:pt x="1683791" y="263347"/>
                  </a:lnTo>
                  <a:lnTo>
                    <a:pt x="1647202" y="231559"/>
                  </a:lnTo>
                  <a:lnTo>
                    <a:pt x="1609001" y="201523"/>
                  </a:lnTo>
                  <a:lnTo>
                    <a:pt x="1569250" y="173291"/>
                  </a:lnTo>
                  <a:lnTo>
                    <a:pt x="1528013" y="146951"/>
                  </a:lnTo>
                  <a:lnTo>
                    <a:pt x="1485379" y="122542"/>
                  </a:lnTo>
                  <a:lnTo>
                    <a:pt x="1441399" y="100152"/>
                  </a:lnTo>
                  <a:lnTo>
                    <a:pt x="1396161" y="79832"/>
                  </a:lnTo>
                  <a:lnTo>
                    <a:pt x="1349705" y="61671"/>
                  </a:lnTo>
                  <a:lnTo>
                    <a:pt x="1302118" y="45707"/>
                  </a:lnTo>
                  <a:lnTo>
                    <a:pt x="1253477" y="32016"/>
                  </a:lnTo>
                  <a:lnTo>
                    <a:pt x="1203833" y="20662"/>
                  </a:lnTo>
                  <a:lnTo>
                    <a:pt x="1153274" y="11722"/>
                  </a:lnTo>
                  <a:lnTo>
                    <a:pt x="1101839" y="5257"/>
                  </a:lnTo>
                  <a:lnTo>
                    <a:pt x="1049629" y="1320"/>
                  </a:lnTo>
                  <a:lnTo>
                    <a:pt x="996696" y="0"/>
                  </a:lnTo>
                  <a:close/>
                </a:path>
              </a:pathLst>
            </a:custGeom>
            <a:solidFill>
              <a:srgbClr val="FFFFFF"/>
            </a:solidFill>
          </p:spPr>
          <p:txBody>
            <a:bodyPr wrap="square" lIns="0" tIns="0" rIns="0" bIns="0" rtlCol="0"/>
            <a:lstStyle/>
            <a:p>
              <a:endParaRPr sz="1588"/>
            </a:p>
          </p:txBody>
        </p:sp>
        <p:sp>
          <p:nvSpPr>
            <p:cNvPr id="21" name="object 12">
              <a:extLst>
                <a:ext uri="{FF2B5EF4-FFF2-40B4-BE49-F238E27FC236}">
                  <a16:creationId xmlns:a16="http://schemas.microsoft.com/office/drawing/2014/main" id="{C54BE4CA-889D-EB5E-CA2A-5F9EE881F414}"/>
                </a:ext>
              </a:extLst>
            </p:cNvPr>
            <p:cNvSpPr/>
            <p:nvPr/>
          </p:nvSpPr>
          <p:spPr>
            <a:xfrm>
              <a:off x="4002785" y="3653790"/>
              <a:ext cx="1993900" cy="1911350"/>
            </a:xfrm>
            <a:custGeom>
              <a:avLst/>
              <a:gdLst/>
              <a:ahLst/>
              <a:cxnLst/>
              <a:rect l="l" t="t" r="r" b="b"/>
              <a:pathLst>
                <a:path w="1993900" h="1911350">
                  <a:moveTo>
                    <a:pt x="996696" y="0"/>
                  </a:moveTo>
                  <a:lnTo>
                    <a:pt x="943762" y="1320"/>
                  </a:lnTo>
                  <a:lnTo>
                    <a:pt x="891552" y="5257"/>
                  </a:lnTo>
                  <a:lnTo>
                    <a:pt x="840117" y="11722"/>
                  </a:lnTo>
                  <a:lnTo>
                    <a:pt x="789559" y="20662"/>
                  </a:lnTo>
                  <a:lnTo>
                    <a:pt x="739914" y="32016"/>
                  </a:lnTo>
                  <a:lnTo>
                    <a:pt x="691261" y="45707"/>
                  </a:lnTo>
                  <a:lnTo>
                    <a:pt x="643686" y="61671"/>
                  </a:lnTo>
                  <a:lnTo>
                    <a:pt x="597230" y="79832"/>
                  </a:lnTo>
                  <a:lnTo>
                    <a:pt x="551980" y="100152"/>
                  </a:lnTo>
                  <a:lnTo>
                    <a:pt x="508012" y="122542"/>
                  </a:lnTo>
                  <a:lnTo>
                    <a:pt x="465366" y="146951"/>
                  </a:lnTo>
                  <a:lnTo>
                    <a:pt x="424141" y="173291"/>
                  </a:lnTo>
                  <a:lnTo>
                    <a:pt x="384390" y="201523"/>
                  </a:lnTo>
                  <a:lnTo>
                    <a:pt x="346189" y="231559"/>
                  </a:lnTo>
                  <a:lnTo>
                    <a:pt x="309587" y="263347"/>
                  </a:lnTo>
                  <a:lnTo>
                    <a:pt x="274688" y="296811"/>
                  </a:lnTo>
                  <a:lnTo>
                    <a:pt x="241528" y="331889"/>
                  </a:lnTo>
                  <a:lnTo>
                    <a:pt x="210197" y="368515"/>
                  </a:lnTo>
                  <a:lnTo>
                    <a:pt x="180759" y="406628"/>
                  </a:lnTo>
                  <a:lnTo>
                    <a:pt x="153276" y="446163"/>
                  </a:lnTo>
                  <a:lnTo>
                    <a:pt x="127825" y="487032"/>
                  </a:lnTo>
                  <a:lnTo>
                    <a:pt x="104470" y="529196"/>
                  </a:lnTo>
                  <a:lnTo>
                    <a:pt x="83273" y="572579"/>
                  </a:lnTo>
                  <a:lnTo>
                    <a:pt x="64325" y="617105"/>
                  </a:lnTo>
                  <a:lnTo>
                    <a:pt x="47663" y="662724"/>
                  </a:lnTo>
                  <a:lnTo>
                    <a:pt x="33388" y="709371"/>
                  </a:lnTo>
                  <a:lnTo>
                    <a:pt x="21551" y="756958"/>
                  </a:lnTo>
                  <a:lnTo>
                    <a:pt x="12230" y="805434"/>
                  </a:lnTo>
                  <a:lnTo>
                    <a:pt x="5473" y="854735"/>
                  </a:lnTo>
                  <a:lnTo>
                    <a:pt x="1384" y="904798"/>
                  </a:lnTo>
                  <a:lnTo>
                    <a:pt x="0" y="955547"/>
                  </a:lnTo>
                  <a:lnTo>
                    <a:pt x="1384" y="1006297"/>
                  </a:lnTo>
                  <a:lnTo>
                    <a:pt x="5473" y="1056347"/>
                  </a:lnTo>
                  <a:lnTo>
                    <a:pt x="12230" y="1105662"/>
                  </a:lnTo>
                  <a:lnTo>
                    <a:pt x="21551" y="1154137"/>
                  </a:lnTo>
                  <a:lnTo>
                    <a:pt x="33388" y="1201724"/>
                  </a:lnTo>
                  <a:lnTo>
                    <a:pt x="47663" y="1248371"/>
                  </a:lnTo>
                  <a:lnTo>
                    <a:pt x="64325" y="1293990"/>
                  </a:lnTo>
                  <a:lnTo>
                    <a:pt x="83273" y="1338516"/>
                  </a:lnTo>
                  <a:lnTo>
                    <a:pt x="104470" y="1381899"/>
                  </a:lnTo>
                  <a:lnTo>
                    <a:pt x="127825" y="1424063"/>
                  </a:lnTo>
                  <a:lnTo>
                    <a:pt x="153276" y="1464932"/>
                  </a:lnTo>
                  <a:lnTo>
                    <a:pt x="180759" y="1504467"/>
                  </a:lnTo>
                  <a:lnTo>
                    <a:pt x="210197" y="1542580"/>
                  </a:lnTo>
                  <a:lnTo>
                    <a:pt x="241528" y="1579206"/>
                  </a:lnTo>
                  <a:lnTo>
                    <a:pt x="274688" y="1614284"/>
                  </a:lnTo>
                  <a:lnTo>
                    <a:pt x="309587" y="1647748"/>
                  </a:lnTo>
                  <a:lnTo>
                    <a:pt x="346189" y="1679536"/>
                  </a:lnTo>
                  <a:lnTo>
                    <a:pt x="384390" y="1709572"/>
                  </a:lnTo>
                  <a:lnTo>
                    <a:pt x="424141" y="1737804"/>
                  </a:lnTo>
                  <a:lnTo>
                    <a:pt x="465366" y="1764144"/>
                  </a:lnTo>
                  <a:lnTo>
                    <a:pt x="508012" y="1788553"/>
                  </a:lnTo>
                  <a:lnTo>
                    <a:pt x="551980" y="1810943"/>
                  </a:lnTo>
                  <a:lnTo>
                    <a:pt x="597230" y="1831251"/>
                  </a:lnTo>
                  <a:lnTo>
                    <a:pt x="643686" y="1849424"/>
                  </a:lnTo>
                  <a:lnTo>
                    <a:pt x="691261" y="1865388"/>
                  </a:lnTo>
                  <a:lnTo>
                    <a:pt x="739914" y="1879079"/>
                  </a:lnTo>
                  <a:lnTo>
                    <a:pt x="789559" y="1890433"/>
                  </a:lnTo>
                  <a:lnTo>
                    <a:pt x="840117" y="1899373"/>
                  </a:lnTo>
                  <a:lnTo>
                    <a:pt x="891552" y="1905838"/>
                  </a:lnTo>
                  <a:lnTo>
                    <a:pt x="943762" y="1909775"/>
                  </a:lnTo>
                  <a:lnTo>
                    <a:pt x="996696" y="1911095"/>
                  </a:lnTo>
                  <a:lnTo>
                    <a:pt x="1049629" y="1909775"/>
                  </a:lnTo>
                  <a:lnTo>
                    <a:pt x="1101839" y="1905838"/>
                  </a:lnTo>
                  <a:lnTo>
                    <a:pt x="1153274" y="1899373"/>
                  </a:lnTo>
                  <a:lnTo>
                    <a:pt x="1203833" y="1890433"/>
                  </a:lnTo>
                  <a:lnTo>
                    <a:pt x="1253477" y="1879079"/>
                  </a:lnTo>
                  <a:lnTo>
                    <a:pt x="1302118" y="1865388"/>
                  </a:lnTo>
                  <a:lnTo>
                    <a:pt x="1349705" y="1849424"/>
                  </a:lnTo>
                  <a:lnTo>
                    <a:pt x="1396161" y="1831251"/>
                  </a:lnTo>
                  <a:lnTo>
                    <a:pt x="1441399" y="1810943"/>
                  </a:lnTo>
                  <a:lnTo>
                    <a:pt x="1485379" y="1788553"/>
                  </a:lnTo>
                  <a:lnTo>
                    <a:pt x="1528013" y="1764144"/>
                  </a:lnTo>
                  <a:lnTo>
                    <a:pt x="1569250" y="1737804"/>
                  </a:lnTo>
                  <a:lnTo>
                    <a:pt x="1609001" y="1709572"/>
                  </a:lnTo>
                  <a:lnTo>
                    <a:pt x="1647202" y="1679536"/>
                  </a:lnTo>
                  <a:lnTo>
                    <a:pt x="1683791" y="1647748"/>
                  </a:lnTo>
                  <a:lnTo>
                    <a:pt x="1718703" y="1614284"/>
                  </a:lnTo>
                  <a:lnTo>
                    <a:pt x="1751863" y="1579206"/>
                  </a:lnTo>
                  <a:lnTo>
                    <a:pt x="1783194" y="1542580"/>
                  </a:lnTo>
                  <a:lnTo>
                    <a:pt x="1812632" y="1504467"/>
                  </a:lnTo>
                  <a:lnTo>
                    <a:pt x="1840115" y="1464932"/>
                  </a:lnTo>
                  <a:lnTo>
                    <a:pt x="1865566" y="1424063"/>
                  </a:lnTo>
                  <a:lnTo>
                    <a:pt x="1888921" y="1381899"/>
                  </a:lnTo>
                  <a:lnTo>
                    <a:pt x="1910118" y="1338516"/>
                  </a:lnTo>
                  <a:lnTo>
                    <a:pt x="1929066" y="1293990"/>
                  </a:lnTo>
                  <a:lnTo>
                    <a:pt x="1945716" y="1248371"/>
                  </a:lnTo>
                  <a:lnTo>
                    <a:pt x="1960003" y="1201724"/>
                  </a:lnTo>
                  <a:lnTo>
                    <a:pt x="1971840" y="1154137"/>
                  </a:lnTo>
                  <a:lnTo>
                    <a:pt x="1981161" y="1105662"/>
                  </a:lnTo>
                  <a:lnTo>
                    <a:pt x="1987905" y="1056347"/>
                  </a:lnTo>
                  <a:lnTo>
                    <a:pt x="1992007" y="1006297"/>
                  </a:lnTo>
                  <a:lnTo>
                    <a:pt x="1993392" y="955547"/>
                  </a:lnTo>
                  <a:lnTo>
                    <a:pt x="1992007" y="904798"/>
                  </a:lnTo>
                  <a:lnTo>
                    <a:pt x="1987905" y="854735"/>
                  </a:lnTo>
                  <a:lnTo>
                    <a:pt x="1981161" y="805434"/>
                  </a:lnTo>
                  <a:lnTo>
                    <a:pt x="1971840" y="756958"/>
                  </a:lnTo>
                  <a:lnTo>
                    <a:pt x="1960003" y="709371"/>
                  </a:lnTo>
                  <a:lnTo>
                    <a:pt x="1945716" y="662724"/>
                  </a:lnTo>
                  <a:lnTo>
                    <a:pt x="1929066" y="617105"/>
                  </a:lnTo>
                  <a:lnTo>
                    <a:pt x="1910118" y="572579"/>
                  </a:lnTo>
                  <a:lnTo>
                    <a:pt x="1888921" y="529196"/>
                  </a:lnTo>
                  <a:lnTo>
                    <a:pt x="1865566" y="487032"/>
                  </a:lnTo>
                  <a:lnTo>
                    <a:pt x="1840115" y="446163"/>
                  </a:lnTo>
                  <a:lnTo>
                    <a:pt x="1812632" y="406628"/>
                  </a:lnTo>
                  <a:lnTo>
                    <a:pt x="1783194" y="368515"/>
                  </a:lnTo>
                  <a:lnTo>
                    <a:pt x="1751863" y="331889"/>
                  </a:lnTo>
                  <a:lnTo>
                    <a:pt x="1718703" y="296811"/>
                  </a:lnTo>
                  <a:lnTo>
                    <a:pt x="1683791" y="263347"/>
                  </a:lnTo>
                  <a:lnTo>
                    <a:pt x="1647202" y="231559"/>
                  </a:lnTo>
                  <a:lnTo>
                    <a:pt x="1609001" y="201523"/>
                  </a:lnTo>
                  <a:lnTo>
                    <a:pt x="1569250" y="173291"/>
                  </a:lnTo>
                  <a:lnTo>
                    <a:pt x="1528013" y="146951"/>
                  </a:lnTo>
                  <a:lnTo>
                    <a:pt x="1485379" y="122542"/>
                  </a:lnTo>
                  <a:lnTo>
                    <a:pt x="1441399" y="100152"/>
                  </a:lnTo>
                  <a:lnTo>
                    <a:pt x="1396161" y="79832"/>
                  </a:lnTo>
                  <a:lnTo>
                    <a:pt x="1349705" y="61671"/>
                  </a:lnTo>
                  <a:lnTo>
                    <a:pt x="1302118" y="45707"/>
                  </a:lnTo>
                  <a:lnTo>
                    <a:pt x="1253477" y="32016"/>
                  </a:lnTo>
                  <a:lnTo>
                    <a:pt x="1203833" y="20662"/>
                  </a:lnTo>
                  <a:lnTo>
                    <a:pt x="1153274" y="11722"/>
                  </a:lnTo>
                  <a:lnTo>
                    <a:pt x="1101839" y="5257"/>
                  </a:lnTo>
                  <a:lnTo>
                    <a:pt x="1049629" y="1320"/>
                  </a:lnTo>
                  <a:lnTo>
                    <a:pt x="996696" y="0"/>
                  </a:lnTo>
                  <a:close/>
                </a:path>
              </a:pathLst>
            </a:custGeom>
            <a:ln w="50800">
              <a:solidFill>
                <a:srgbClr val="000000"/>
              </a:solidFill>
              <a:prstDash val="lgDash"/>
            </a:ln>
          </p:spPr>
          <p:txBody>
            <a:bodyPr wrap="square" lIns="0" tIns="0" rIns="0" bIns="0" rtlCol="0"/>
            <a:lstStyle/>
            <a:p>
              <a:endParaRPr sz="1588"/>
            </a:p>
          </p:txBody>
        </p:sp>
        <p:sp>
          <p:nvSpPr>
            <p:cNvPr id="22" name="object 13">
              <a:extLst>
                <a:ext uri="{FF2B5EF4-FFF2-40B4-BE49-F238E27FC236}">
                  <a16:creationId xmlns:a16="http://schemas.microsoft.com/office/drawing/2014/main" id="{4E135612-770C-68E3-9092-F9BDDDE41436}"/>
                </a:ext>
              </a:extLst>
            </p:cNvPr>
            <p:cNvSpPr/>
            <p:nvPr/>
          </p:nvSpPr>
          <p:spPr>
            <a:xfrm>
              <a:off x="4002785" y="3653790"/>
              <a:ext cx="1993900" cy="1911350"/>
            </a:xfrm>
            <a:custGeom>
              <a:avLst/>
              <a:gdLst/>
              <a:ahLst/>
              <a:cxnLst/>
              <a:rect l="l" t="t" r="r" b="b"/>
              <a:pathLst>
                <a:path w="1993900" h="1911350">
                  <a:moveTo>
                    <a:pt x="996696" y="0"/>
                  </a:moveTo>
                  <a:lnTo>
                    <a:pt x="943762" y="1320"/>
                  </a:lnTo>
                  <a:lnTo>
                    <a:pt x="891552" y="5257"/>
                  </a:lnTo>
                  <a:lnTo>
                    <a:pt x="840117" y="11722"/>
                  </a:lnTo>
                  <a:lnTo>
                    <a:pt x="789559" y="20662"/>
                  </a:lnTo>
                  <a:lnTo>
                    <a:pt x="739914" y="32016"/>
                  </a:lnTo>
                  <a:lnTo>
                    <a:pt x="691261" y="45707"/>
                  </a:lnTo>
                  <a:lnTo>
                    <a:pt x="643686" y="61671"/>
                  </a:lnTo>
                  <a:lnTo>
                    <a:pt x="597230" y="79832"/>
                  </a:lnTo>
                  <a:lnTo>
                    <a:pt x="551992" y="100152"/>
                  </a:lnTo>
                  <a:lnTo>
                    <a:pt x="508012" y="122542"/>
                  </a:lnTo>
                  <a:lnTo>
                    <a:pt x="465366" y="146951"/>
                  </a:lnTo>
                  <a:lnTo>
                    <a:pt x="424141" y="173291"/>
                  </a:lnTo>
                  <a:lnTo>
                    <a:pt x="384390" y="201523"/>
                  </a:lnTo>
                  <a:lnTo>
                    <a:pt x="346189" y="231559"/>
                  </a:lnTo>
                  <a:lnTo>
                    <a:pt x="309587" y="263347"/>
                  </a:lnTo>
                  <a:lnTo>
                    <a:pt x="274688" y="296811"/>
                  </a:lnTo>
                  <a:lnTo>
                    <a:pt x="241528" y="331889"/>
                  </a:lnTo>
                  <a:lnTo>
                    <a:pt x="210197" y="368515"/>
                  </a:lnTo>
                  <a:lnTo>
                    <a:pt x="180759" y="406628"/>
                  </a:lnTo>
                  <a:lnTo>
                    <a:pt x="153276" y="446163"/>
                  </a:lnTo>
                  <a:lnTo>
                    <a:pt x="127825" y="487032"/>
                  </a:lnTo>
                  <a:lnTo>
                    <a:pt x="104470" y="529196"/>
                  </a:lnTo>
                  <a:lnTo>
                    <a:pt x="83273" y="572579"/>
                  </a:lnTo>
                  <a:lnTo>
                    <a:pt x="64325" y="617105"/>
                  </a:lnTo>
                  <a:lnTo>
                    <a:pt x="47663" y="662724"/>
                  </a:lnTo>
                  <a:lnTo>
                    <a:pt x="33388" y="709371"/>
                  </a:lnTo>
                  <a:lnTo>
                    <a:pt x="21551" y="756958"/>
                  </a:lnTo>
                  <a:lnTo>
                    <a:pt x="12230" y="805434"/>
                  </a:lnTo>
                  <a:lnTo>
                    <a:pt x="5473" y="854735"/>
                  </a:lnTo>
                  <a:lnTo>
                    <a:pt x="1384" y="904798"/>
                  </a:lnTo>
                  <a:lnTo>
                    <a:pt x="0" y="955548"/>
                  </a:lnTo>
                  <a:lnTo>
                    <a:pt x="1384" y="1006297"/>
                  </a:lnTo>
                  <a:lnTo>
                    <a:pt x="5473" y="1056347"/>
                  </a:lnTo>
                  <a:lnTo>
                    <a:pt x="12230" y="1105662"/>
                  </a:lnTo>
                  <a:lnTo>
                    <a:pt x="21551" y="1154137"/>
                  </a:lnTo>
                  <a:lnTo>
                    <a:pt x="33388" y="1201724"/>
                  </a:lnTo>
                  <a:lnTo>
                    <a:pt x="47663" y="1248371"/>
                  </a:lnTo>
                  <a:lnTo>
                    <a:pt x="64325" y="1293990"/>
                  </a:lnTo>
                  <a:lnTo>
                    <a:pt x="83273" y="1338516"/>
                  </a:lnTo>
                  <a:lnTo>
                    <a:pt x="104470" y="1381899"/>
                  </a:lnTo>
                  <a:lnTo>
                    <a:pt x="127825" y="1424063"/>
                  </a:lnTo>
                  <a:lnTo>
                    <a:pt x="153276" y="1464932"/>
                  </a:lnTo>
                  <a:lnTo>
                    <a:pt x="180759" y="1504467"/>
                  </a:lnTo>
                  <a:lnTo>
                    <a:pt x="210197" y="1542580"/>
                  </a:lnTo>
                  <a:lnTo>
                    <a:pt x="241528" y="1579206"/>
                  </a:lnTo>
                  <a:lnTo>
                    <a:pt x="274688" y="1614284"/>
                  </a:lnTo>
                  <a:lnTo>
                    <a:pt x="309587" y="1647748"/>
                  </a:lnTo>
                  <a:lnTo>
                    <a:pt x="346189" y="1679536"/>
                  </a:lnTo>
                  <a:lnTo>
                    <a:pt x="384390" y="1709572"/>
                  </a:lnTo>
                  <a:lnTo>
                    <a:pt x="424141" y="1737804"/>
                  </a:lnTo>
                  <a:lnTo>
                    <a:pt x="465366" y="1764144"/>
                  </a:lnTo>
                  <a:lnTo>
                    <a:pt x="508012" y="1788553"/>
                  </a:lnTo>
                  <a:lnTo>
                    <a:pt x="551992" y="1810943"/>
                  </a:lnTo>
                  <a:lnTo>
                    <a:pt x="597230" y="1831263"/>
                  </a:lnTo>
                  <a:lnTo>
                    <a:pt x="643686" y="1849424"/>
                  </a:lnTo>
                  <a:lnTo>
                    <a:pt x="691261" y="1865388"/>
                  </a:lnTo>
                  <a:lnTo>
                    <a:pt x="739914" y="1879079"/>
                  </a:lnTo>
                  <a:lnTo>
                    <a:pt x="789559" y="1890433"/>
                  </a:lnTo>
                  <a:lnTo>
                    <a:pt x="840117" y="1899373"/>
                  </a:lnTo>
                  <a:lnTo>
                    <a:pt x="891552" y="1905838"/>
                  </a:lnTo>
                  <a:lnTo>
                    <a:pt x="943762" y="1909775"/>
                  </a:lnTo>
                  <a:lnTo>
                    <a:pt x="996696" y="1911096"/>
                  </a:lnTo>
                  <a:lnTo>
                    <a:pt x="1049629" y="1909775"/>
                  </a:lnTo>
                  <a:lnTo>
                    <a:pt x="1101839" y="1905838"/>
                  </a:lnTo>
                  <a:lnTo>
                    <a:pt x="1153274" y="1899373"/>
                  </a:lnTo>
                  <a:lnTo>
                    <a:pt x="1203833" y="1890433"/>
                  </a:lnTo>
                  <a:lnTo>
                    <a:pt x="1253477" y="1879079"/>
                  </a:lnTo>
                  <a:lnTo>
                    <a:pt x="1302118" y="1865388"/>
                  </a:lnTo>
                  <a:lnTo>
                    <a:pt x="1349705" y="1849424"/>
                  </a:lnTo>
                  <a:lnTo>
                    <a:pt x="1396161" y="1831263"/>
                  </a:lnTo>
                  <a:lnTo>
                    <a:pt x="1441399" y="1810943"/>
                  </a:lnTo>
                  <a:lnTo>
                    <a:pt x="1485379" y="1788553"/>
                  </a:lnTo>
                  <a:lnTo>
                    <a:pt x="1528013" y="1764144"/>
                  </a:lnTo>
                  <a:lnTo>
                    <a:pt x="1569250" y="1737804"/>
                  </a:lnTo>
                  <a:lnTo>
                    <a:pt x="1609001" y="1709572"/>
                  </a:lnTo>
                  <a:lnTo>
                    <a:pt x="1647202" y="1679536"/>
                  </a:lnTo>
                  <a:lnTo>
                    <a:pt x="1683791" y="1647748"/>
                  </a:lnTo>
                  <a:lnTo>
                    <a:pt x="1718703" y="1614284"/>
                  </a:lnTo>
                  <a:lnTo>
                    <a:pt x="1751863" y="1579206"/>
                  </a:lnTo>
                  <a:lnTo>
                    <a:pt x="1783194" y="1542580"/>
                  </a:lnTo>
                  <a:lnTo>
                    <a:pt x="1812632" y="1504467"/>
                  </a:lnTo>
                  <a:lnTo>
                    <a:pt x="1840115" y="1464932"/>
                  </a:lnTo>
                  <a:lnTo>
                    <a:pt x="1865566" y="1424063"/>
                  </a:lnTo>
                  <a:lnTo>
                    <a:pt x="1888921" y="1381899"/>
                  </a:lnTo>
                  <a:lnTo>
                    <a:pt x="1910118" y="1338516"/>
                  </a:lnTo>
                  <a:lnTo>
                    <a:pt x="1929066" y="1293990"/>
                  </a:lnTo>
                  <a:lnTo>
                    <a:pt x="1945716" y="1248371"/>
                  </a:lnTo>
                  <a:lnTo>
                    <a:pt x="1960003" y="1201724"/>
                  </a:lnTo>
                  <a:lnTo>
                    <a:pt x="1971840" y="1154137"/>
                  </a:lnTo>
                  <a:lnTo>
                    <a:pt x="1981161" y="1105662"/>
                  </a:lnTo>
                  <a:lnTo>
                    <a:pt x="1987905" y="1056347"/>
                  </a:lnTo>
                  <a:lnTo>
                    <a:pt x="1992007" y="1006297"/>
                  </a:lnTo>
                  <a:lnTo>
                    <a:pt x="1993392" y="955548"/>
                  </a:lnTo>
                  <a:lnTo>
                    <a:pt x="1992007" y="904798"/>
                  </a:lnTo>
                  <a:lnTo>
                    <a:pt x="1987905" y="854735"/>
                  </a:lnTo>
                  <a:lnTo>
                    <a:pt x="1981161" y="805434"/>
                  </a:lnTo>
                  <a:lnTo>
                    <a:pt x="1971840" y="756958"/>
                  </a:lnTo>
                  <a:lnTo>
                    <a:pt x="1960003" y="709371"/>
                  </a:lnTo>
                  <a:lnTo>
                    <a:pt x="1945716" y="662724"/>
                  </a:lnTo>
                  <a:lnTo>
                    <a:pt x="1929066" y="617105"/>
                  </a:lnTo>
                  <a:lnTo>
                    <a:pt x="1910118" y="572579"/>
                  </a:lnTo>
                  <a:lnTo>
                    <a:pt x="1888921" y="529196"/>
                  </a:lnTo>
                  <a:lnTo>
                    <a:pt x="1865566" y="487032"/>
                  </a:lnTo>
                  <a:lnTo>
                    <a:pt x="1840115" y="446163"/>
                  </a:lnTo>
                  <a:lnTo>
                    <a:pt x="1812632" y="406628"/>
                  </a:lnTo>
                  <a:lnTo>
                    <a:pt x="1783194" y="368515"/>
                  </a:lnTo>
                  <a:lnTo>
                    <a:pt x="1751863" y="331889"/>
                  </a:lnTo>
                  <a:lnTo>
                    <a:pt x="1718703" y="296811"/>
                  </a:lnTo>
                  <a:lnTo>
                    <a:pt x="1683791" y="263347"/>
                  </a:lnTo>
                  <a:lnTo>
                    <a:pt x="1647202" y="231559"/>
                  </a:lnTo>
                  <a:lnTo>
                    <a:pt x="1609001" y="201523"/>
                  </a:lnTo>
                  <a:lnTo>
                    <a:pt x="1569250" y="173291"/>
                  </a:lnTo>
                  <a:lnTo>
                    <a:pt x="1528013" y="146951"/>
                  </a:lnTo>
                  <a:lnTo>
                    <a:pt x="1485379" y="122542"/>
                  </a:lnTo>
                  <a:lnTo>
                    <a:pt x="1441399" y="100152"/>
                  </a:lnTo>
                  <a:lnTo>
                    <a:pt x="1396161" y="79832"/>
                  </a:lnTo>
                  <a:lnTo>
                    <a:pt x="1349705" y="61671"/>
                  </a:lnTo>
                  <a:lnTo>
                    <a:pt x="1302118" y="45707"/>
                  </a:lnTo>
                  <a:lnTo>
                    <a:pt x="1253477" y="32016"/>
                  </a:lnTo>
                  <a:lnTo>
                    <a:pt x="1203833" y="20662"/>
                  </a:lnTo>
                  <a:lnTo>
                    <a:pt x="1153274" y="11722"/>
                  </a:lnTo>
                  <a:lnTo>
                    <a:pt x="1101839" y="5257"/>
                  </a:lnTo>
                  <a:lnTo>
                    <a:pt x="1049629" y="1320"/>
                  </a:lnTo>
                  <a:lnTo>
                    <a:pt x="996696" y="0"/>
                  </a:lnTo>
                  <a:close/>
                </a:path>
              </a:pathLst>
            </a:custGeom>
            <a:solidFill>
              <a:schemeClr val="tx2"/>
            </a:solidFill>
          </p:spPr>
          <p:txBody>
            <a:bodyPr wrap="square" lIns="0" tIns="0" rIns="0" bIns="0" rtlCol="0"/>
            <a:lstStyle/>
            <a:p>
              <a:endParaRPr sz="1588"/>
            </a:p>
          </p:txBody>
        </p:sp>
        <p:sp>
          <p:nvSpPr>
            <p:cNvPr id="23" name="object 14">
              <a:extLst>
                <a:ext uri="{FF2B5EF4-FFF2-40B4-BE49-F238E27FC236}">
                  <a16:creationId xmlns:a16="http://schemas.microsoft.com/office/drawing/2014/main" id="{1D38C601-CF1C-51DC-E0DD-C1500A3017F4}"/>
                </a:ext>
              </a:extLst>
            </p:cNvPr>
            <p:cNvSpPr/>
            <p:nvPr/>
          </p:nvSpPr>
          <p:spPr>
            <a:xfrm>
              <a:off x="4002785" y="3653790"/>
              <a:ext cx="1993900" cy="1911350"/>
            </a:xfrm>
            <a:custGeom>
              <a:avLst/>
              <a:gdLst/>
              <a:ahLst/>
              <a:cxnLst/>
              <a:rect l="l" t="t" r="r" b="b"/>
              <a:pathLst>
                <a:path w="1993900" h="1911350">
                  <a:moveTo>
                    <a:pt x="0" y="955548"/>
                  </a:moveTo>
                  <a:lnTo>
                    <a:pt x="1384" y="904798"/>
                  </a:lnTo>
                  <a:lnTo>
                    <a:pt x="5473" y="854735"/>
                  </a:lnTo>
                  <a:lnTo>
                    <a:pt x="12230" y="805434"/>
                  </a:lnTo>
                  <a:lnTo>
                    <a:pt x="21551" y="756958"/>
                  </a:lnTo>
                  <a:lnTo>
                    <a:pt x="33388" y="709371"/>
                  </a:lnTo>
                  <a:lnTo>
                    <a:pt x="47663" y="662724"/>
                  </a:lnTo>
                  <a:lnTo>
                    <a:pt x="64325" y="617105"/>
                  </a:lnTo>
                  <a:lnTo>
                    <a:pt x="83273" y="572579"/>
                  </a:lnTo>
                  <a:lnTo>
                    <a:pt x="104470" y="529196"/>
                  </a:lnTo>
                  <a:lnTo>
                    <a:pt x="127825" y="487032"/>
                  </a:lnTo>
                  <a:lnTo>
                    <a:pt x="153276" y="446163"/>
                  </a:lnTo>
                  <a:lnTo>
                    <a:pt x="180759" y="406628"/>
                  </a:lnTo>
                  <a:lnTo>
                    <a:pt x="210197" y="368515"/>
                  </a:lnTo>
                  <a:lnTo>
                    <a:pt x="241528" y="331889"/>
                  </a:lnTo>
                  <a:lnTo>
                    <a:pt x="274688" y="296811"/>
                  </a:lnTo>
                  <a:lnTo>
                    <a:pt x="309587" y="263347"/>
                  </a:lnTo>
                  <a:lnTo>
                    <a:pt x="346189" y="231559"/>
                  </a:lnTo>
                  <a:lnTo>
                    <a:pt x="384390" y="201523"/>
                  </a:lnTo>
                  <a:lnTo>
                    <a:pt x="424141" y="173291"/>
                  </a:lnTo>
                  <a:lnTo>
                    <a:pt x="465366" y="146951"/>
                  </a:lnTo>
                  <a:lnTo>
                    <a:pt x="508012" y="122542"/>
                  </a:lnTo>
                  <a:lnTo>
                    <a:pt x="551992" y="100152"/>
                  </a:lnTo>
                  <a:lnTo>
                    <a:pt x="597230" y="79832"/>
                  </a:lnTo>
                  <a:lnTo>
                    <a:pt x="643686" y="61671"/>
                  </a:lnTo>
                  <a:lnTo>
                    <a:pt x="691261" y="45707"/>
                  </a:lnTo>
                  <a:lnTo>
                    <a:pt x="739914" y="32016"/>
                  </a:lnTo>
                  <a:lnTo>
                    <a:pt x="789559" y="20662"/>
                  </a:lnTo>
                  <a:lnTo>
                    <a:pt x="840117" y="11722"/>
                  </a:lnTo>
                  <a:lnTo>
                    <a:pt x="891552" y="5257"/>
                  </a:lnTo>
                  <a:lnTo>
                    <a:pt x="943762" y="1320"/>
                  </a:lnTo>
                  <a:lnTo>
                    <a:pt x="996696" y="0"/>
                  </a:lnTo>
                  <a:lnTo>
                    <a:pt x="1049629" y="1320"/>
                  </a:lnTo>
                  <a:lnTo>
                    <a:pt x="1101839" y="5257"/>
                  </a:lnTo>
                  <a:lnTo>
                    <a:pt x="1153274" y="11722"/>
                  </a:lnTo>
                  <a:lnTo>
                    <a:pt x="1203833" y="20662"/>
                  </a:lnTo>
                  <a:lnTo>
                    <a:pt x="1253477" y="32016"/>
                  </a:lnTo>
                  <a:lnTo>
                    <a:pt x="1302118" y="45707"/>
                  </a:lnTo>
                  <a:lnTo>
                    <a:pt x="1349705" y="61671"/>
                  </a:lnTo>
                  <a:lnTo>
                    <a:pt x="1396161" y="79832"/>
                  </a:lnTo>
                  <a:lnTo>
                    <a:pt x="1441399" y="100152"/>
                  </a:lnTo>
                  <a:lnTo>
                    <a:pt x="1485379" y="122542"/>
                  </a:lnTo>
                  <a:lnTo>
                    <a:pt x="1528013" y="146951"/>
                  </a:lnTo>
                  <a:lnTo>
                    <a:pt x="1569250" y="173291"/>
                  </a:lnTo>
                  <a:lnTo>
                    <a:pt x="1609001" y="201523"/>
                  </a:lnTo>
                  <a:lnTo>
                    <a:pt x="1647202" y="231559"/>
                  </a:lnTo>
                  <a:lnTo>
                    <a:pt x="1683791" y="263347"/>
                  </a:lnTo>
                  <a:lnTo>
                    <a:pt x="1718703" y="296811"/>
                  </a:lnTo>
                  <a:lnTo>
                    <a:pt x="1751863" y="331889"/>
                  </a:lnTo>
                  <a:lnTo>
                    <a:pt x="1783194" y="368515"/>
                  </a:lnTo>
                  <a:lnTo>
                    <a:pt x="1812632" y="406628"/>
                  </a:lnTo>
                  <a:lnTo>
                    <a:pt x="1840115" y="446163"/>
                  </a:lnTo>
                  <a:lnTo>
                    <a:pt x="1865566" y="487032"/>
                  </a:lnTo>
                  <a:lnTo>
                    <a:pt x="1888921" y="529196"/>
                  </a:lnTo>
                  <a:lnTo>
                    <a:pt x="1910118" y="572579"/>
                  </a:lnTo>
                  <a:lnTo>
                    <a:pt x="1929066" y="617105"/>
                  </a:lnTo>
                  <a:lnTo>
                    <a:pt x="1945716" y="662724"/>
                  </a:lnTo>
                  <a:lnTo>
                    <a:pt x="1960003" y="709371"/>
                  </a:lnTo>
                  <a:lnTo>
                    <a:pt x="1971840" y="756958"/>
                  </a:lnTo>
                  <a:lnTo>
                    <a:pt x="1981161" y="805434"/>
                  </a:lnTo>
                  <a:lnTo>
                    <a:pt x="1987905" y="854735"/>
                  </a:lnTo>
                  <a:lnTo>
                    <a:pt x="1992007" y="904798"/>
                  </a:lnTo>
                  <a:lnTo>
                    <a:pt x="1993392" y="955548"/>
                  </a:lnTo>
                  <a:lnTo>
                    <a:pt x="1992007" y="1006297"/>
                  </a:lnTo>
                  <a:lnTo>
                    <a:pt x="1987905" y="1056347"/>
                  </a:lnTo>
                  <a:lnTo>
                    <a:pt x="1981161" y="1105662"/>
                  </a:lnTo>
                  <a:lnTo>
                    <a:pt x="1971840" y="1154137"/>
                  </a:lnTo>
                  <a:lnTo>
                    <a:pt x="1960003" y="1201724"/>
                  </a:lnTo>
                  <a:lnTo>
                    <a:pt x="1945716" y="1248371"/>
                  </a:lnTo>
                  <a:lnTo>
                    <a:pt x="1929066" y="1293990"/>
                  </a:lnTo>
                  <a:lnTo>
                    <a:pt x="1910118" y="1338516"/>
                  </a:lnTo>
                  <a:lnTo>
                    <a:pt x="1888921" y="1381899"/>
                  </a:lnTo>
                  <a:lnTo>
                    <a:pt x="1865566" y="1424063"/>
                  </a:lnTo>
                  <a:lnTo>
                    <a:pt x="1840115" y="1464932"/>
                  </a:lnTo>
                  <a:lnTo>
                    <a:pt x="1812632" y="1504467"/>
                  </a:lnTo>
                  <a:lnTo>
                    <a:pt x="1783194" y="1542580"/>
                  </a:lnTo>
                  <a:lnTo>
                    <a:pt x="1751863" y="1579206"/>
                  </a:lnTo>
                  <a:lnTo>
                    <a:pt x="1718703" y="1614284"/>
                  </a:lnTo>
                  <a:lnTo>
                    <a:pt x="1683791" y="1647748"/>
                  </a:lnTo>
                  <a:lnTo>
                    <a:pt x="1647202" y="1679536"/>
                  </a:lnTo>
                  <a:lnTo>
                    <a:pt x="1609001" y="1709572"/>
                  </a:lnTo>
                  <a:lnTo>
                    <a:pt x="1569250" y="1737804"/>
                  </a:lnTo>
                  <a:lnTo>
                    <a:pt x="1528013" y="1764144"/>
                  </a:lnTo>
                  <a:lnTo>
                    <a:pt x="1485379" y="1788553"/>
                  </a:lnTo>
                  <a:lnTo>
                    <a:pt x="1441399" y="1810943"/>
                  </a:lnTo>
                  <a:lnTo>
                    <a:pt x="1396161" y="1831263"/>
                  </a:lnTo>
                  <a:lnTo>
                    <a:pt x="1349705" y="1849424"/>
                  </a:lnTo>
                  <a:lnTo>
                    <a:pt x="1302118" y="1865388"/>
                  </a:lnTo>
                  <a:lnTo>
                    <a:pt x="1253477" y="1879079"/>
                  </a:lnTo>
                  <a:lnTo>
                    <a:pt x="1203833" y="1890433"/>
                  </a:lnTo>
                  <a:lnTo>
                    <a:pt x="1153274" y="1899373"/>
                  </a:lnTo>
                  <a:lnTo>
                    <a:pt x="1101839" y="1905838"/>
                  </a:lnTo>
                  <a:lnTo>
                    <a:pt x="1049629" y="1909775"/>
                  </a:lnTo>
                  <a:lnTo>
                    <a:pt x="996696" y="1911096"/>
                  </a:lnTo>
                  <a:lnTo>
                    <a:pt x="943762" y="1909775"/>
                  </a:lnTo>
                  <a:lnTo>
                    <a:pt x="891552" y="1905838"/>
                  </a:lnTo>
                  <a:lnTo>
                    <a:pt x="840117" y="1899373"/>
                  </a:lnTo>
                  <a:lnTo>
                    <a:pt x="789559" y="1890433"/>
                  </a:lnTo>
                  <a:lnTo>
                    <a:pt x="739914" y="1879079"/>
                  </a:lnTo>
                  <a:lnTo>
                    <a:pt x="691261" y="1865388"/>
                  </a:lnTo>
                  <a:lnTo>
                    <a:pt x="643686" y="1849424"/>
                  </a:lnTo>
                  <a:lnTo>
                    <a:pt x="597230" y="1831263"/>
                  </a:lnTo>
                  <a:lnTo>
                    <a:pt x="551992" y="1810943"/>
                  </a:lnTo>
                  <a:lnTo>
                    <a:pt x="508012" y="1788553"/>
                  </a:lnTo>
                  <a:lnTo>
                    <a:pt x="465366" y="1764144"/>
                  </a:lnTo>
                  <a:lnTo>
                    <a:pt x="424141" y="1737804"/>
                  </a:lnTo>
                  <a:lnTo>
                    <a:pt x="384390" y="1709572"/>
                  </a:lnTo>
                  <a:lnTo>
                    <a:pt x="346189" y="1679536"/>
                  </a:lnTo>
                  <a:lnTo>
                    <a:pt x="309587" y="1647748"/>
                  </a:lnTo>
                  <a:lnTo>
                    <a:pt x="274688" y="1614284"/>
                  </a:lnTo>
                  <a:lnTo>
                    <a:pt x="241528" y="1579206"/>
                  </a:lnTo>
                  <a:lnTo>
                    <a:pt x="210197" y="1542580"/>
                  </a:lnTo>
                  <a:lnTo>
                    <a:pt x="180759" y="1504467"/>
                  </a:lnTo>
                  <a:lnTo>
                    <a:pt x="153276" y="1464932"/>
                  </a:lnTo>
                  <a:lnTo>
                    <a:pt x="127825" y="1424063"/>
                  </a:lnTo>
                  <a:lnTo>
                    <a:pt x="104470" y="1381899"/>
                  </a:lnTo>
                  <a:lnTo>
                    <a:pt x="83273" y="1338516"/>
                  </a:lnTo>
                  <a:lnTo>
                    <a:pt x="64325" y="1293990"/>
                  </a:lnTo>
                  <a:lnTo>
                    <a:pt x="47663" y="1248371"/>
                  </a:lnTo>
                  <a:lnTo>
                    <a:pt x="33388" y="1201724"/>
                  </a:lnTo>
                  <a:lnTo>
                    <a:pt x="21551" y="1154137"/>
                  </a:lnTo>
                  <a:lnTo>
                    <a:pt x="12230" y="1105662"/>
                  </a:lnTo>
                  <a:lnTo>
                    <a:pt x="5473" y="1056347"/>
                  </a:lnTo>
                  <a:lnTo>
                    <a:pt x="1384" y="1006297"/>
                  </a:lnTo>
                  <a:lnTo>
                    <a:pt x="0" y="955548"/>
                  </a:lnTo>
                  <a:close/>
                </a:path>
              </a:pathLst>
            </a:custGeom>
            <a:ln w="50800">
              <a:solidFill>
                <a:srgbClr val="000000"/>
              </a:solidFill>
              <a:prstDash val="lgDash"/>
            </a:ln>
          </p:spPr>
          <p:txBody>
            <a:bodyPr wrap="square" lIns="0" tIns="0" rIns="0" bIns="0" rtlCol="0"/>
            <a:lstStyle/>
            <a:p>
              <a:endParaRPr sz="1588"/>
            </a:p>
          </p:txBody>
        </p:sp>
        <p:sp>
          <p:nvSpPr>
            <p:cNvPr id="24" name="object 15">
              <a:extLst>
                <a:ext uri="{FF2B5EF4-FFF2-40B4-BE49-F238E27FC236}">
                  <a16:creationId xmlns:a16="http://schemas.microsoft.com/office/drawing/2014/main" id="{4E0F24BB-F2B7-3A64-E092-BEF1B9050A66}"/>
                </a:ext>
              </a:extLst>
            </p:cNvPr>
            <p:cNvSpPr/>
            <p:nvPr/>
          </p:nvSpPr>
          <p:spPr>
            <a:xfrm>
              <a:off x="4267199" y="4047745"/>
              <a:ext cx="1524000" cy="908911"/>
            </a:xfrm>
            <a:custGeom>
              <a:avLst/>
              <a:gdLst/>
              <a:ahLst/>
              <a:cxnLst/>
              <a:rect l="l" t="t" r="r" b="b"/>
              <a:pathLst>
                <a:path w="1524000" h="1122045">
                  <a:moveTo>
                    <a:pt x="1524000" y="0"/>
                  </a:moveTo>
                  <a:lnTo>
                    <a:pt x="0" y="0"/>
                  </a:lnTo>
                  <a:lnTo>
                    <a:pt x="0" y="1121664"/>
                  </a:lnTo>
                  <a:lnTo>
                    <a:pt x="1524000" y="1121664"/>
                  </a:lnTo>
                  <a:lnTo>
                    <a:pt x="1524000" y="0"/>
                  </a:lnTo>
                  <a:close/>
                </a:path>
              </a:pathLst>
            </a:custGeom>
            <a:solidFill>
              <a:srgbClr val="FFFFFF"/>
            </a:solidFill>
          </p:spPr>
          <p:txBody>
            <a:bodyPr wrap="square" lIns="0" tIns="0" rIns="0" bIns="0" rtlCol="0"/>
            <a:lstStyle/>
            <a:p>
              <a:endParaRPr sz="1588"/>
            </a:p>
          </p:txBody>
        </p:sp>
      </p:grpSp>
      <p:sp>
        <p:nvSpPr>
          <p:cNvPr id="25" name="object 21">
            <a:extLst>
              <a:ext uri="{FF2B5EF4-FFF2-40B4-BE49-F238E27FC236}">
                <a16:creationId xmlns:a16="http://schemas.microsoft.com/office/drawing/2014/main" id="{5756CD83-9C81-1F99-60E9-53C19ECDB5C0}"/>
              </a:ext>
            </a:extLst>
          </p:cNvPr>
          <p:cNvSpPr txBox="1"/>
          <p:nvPr/>
        </p:nvSpPr>
        <p:spPr>
          <a:xfrm>
            <a:off x="5367232" y="2282253"/>
            <a:ext cx="1782511" cy="1211634"/>
          </a:xfrm>
          <a:prstGeom prst="rect">
            <a:avLst/>
          </a:prstGeom>
          <a:solidFill>
            <a:schemeClr val="tx2"/>
          </a:solidFill>
        </p:spPr>
        <p:txBody>
          <a:bodyPr vert="horz" wrap="square" lIns="0" tIns="11206" rIns="0" bIns="0" rtlCol="0">
            <a:spAutoFit/>
          </a:bodyPr>
          <a:lstStyle/>
          <a:p>
            <a:pPr marL="11206" marR="4483" indent="2802" algn="ctr">
              <a:lnSpc>
                <a:spcPct val="110000"/>
              </a:lnSpc>
              <a:spcBef>
                <a:spcPts val="88"/>
              </a:spcBef>
            </a:pPr>
            <a:r>
              <a:rPr lang="en-US" b="1" spc="-9">
                <a:solidFill>
                  <a:schemeClr val="bg1"/>
                </a:solidFill>
                <a:latin typeface="Calibri"/>
                <a:cs typeface="Calibri"/>
              </a:rPr>
              <a:t>Available Accommodations </a:t>
            </a:r>
            <a:r>
              <a:rPr lang="en-US" b="1">
                <a:solidFill>
                  <a:schemeClr val="bg1"/>
                </a:solidFill>
                <a:latin typeface="Calibri"/>
                <a:cs typeface="Calibri"/>
              </a:rPr>
              <a:t>by</a:t>
            </a:r>
            <a:r>
              <a:rPr lang="en-US" b="1" spc="-18">
                <a:solidFill>
                  <a:schemeClr val="bg1"/>
                </a:solidFill>
                <a:latin typeface="Calibri"/>
                <a:cs typeface="Calibri"/>
              </a:rPr>
              <a:t> </a:t>
            </a:r>
            <a:r>
              <a:rPr lang="en-US" b="1" spc="-9">
                <a:solidFill>
                  <a:schemeClr val="bg1"/>
                </a:solidFill>
                <a:latin typeface="Calibri"/>
                <a:cs typeface="Calibri"/>
              </a:rPr>
              <a:t>Academic Committee</a:t>
            </a:r>
            <a:endParaRPr lang="en-US">
              <a:solidFill>
                <a:schemeClr val="bg1"/>
              </a:solidFill>
              <a:latin typeface="Calibri"/>
              <a:cs typeface="Calibri"/>
            </a:endParaRPr>
          </a:p>
        </p:txBody>
      </p:sp>
    </p:spTree>
    <p:extLst>
      <p:ext uri="{BB962C8B-B14F-4D97-AF65-F5344CB8AC3E}">
        <p14:creationId xmlns:p14="http://schemas.microsoft.com/office/powerpoint/2010/main" val="13748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5581-3BF5-4969-8EA1-F0EBADBA7627}"/>
              </a:ext>
            </a:extLst>
          </p:cNvPr>
          <p:cNvSpPr>
            <a:spLocks noGrp="1"/>
          </p:cNvSpPr>
          <p:nvPr>
            <p:ph type="title"/>
          </p:nvPr>
        </p:nvSpPr>
        <p:spPr/>
        <p:txBody>
          <a:bodyPr/>
          <a:lstStyle/>
          <a:p>
            <a:r>
              <a:rPr lang="en-US"/>
              <a:t>Accommodations and Resources</a:t>
            </a:r>
          </a:p>
        </p:txBody>
      </p:sp>
      <p:sp>
        <p:nvSpPr>
          <p:cNvPr id="3" name="Slide Number Placeholder 2">
            <a:extLst>
              <a:ext uri="{FF2B5EF4-FFF2-40B4-BE49-F238E27FC236}">
                <a16:creationId xmlns:a16="http://schemas.microsoft.com/office/drawing/2014/main" id="{74B27B08-2F0F-A1E4-DFDC-AD33DDD08983}"/>
              </a:ext>
            </a:extLst>
          </p:cNvPr>
          <p:cNvSpPr>
            <a:spLocks noGrp="1"/>
          </p:cNvSpPr>
          <p:nvPr>
            <p:ph type="sldNum" sz="quarter" idx="4"/>
          </p:nvPr>
        </p:nvSpPr>
        <p:spPr/>
        <p:txBody>
          <a:bodyPr/>
          <a:lstStyle/>
          <a:p>
            <a:fld id="{69C126A4-BD19-47E2-8A0E-0DE1B9D8C925}" type="slidenum">
              <a:rPr lang="en-US" smtClean="0"/>
              <a:pPr/>
              <a:t>41</a:t>
            </a:fld>
            <a:endParaRPr lang="en-US"/>
          </a:p>
        </p:txBody>
      </p:sp>
      <p:sp>
        <p:nvSpPr>
          <p:cNvPr id="4" name="TextBox 3">
            <a:extLst>
              <a:ext uri="{FF2B5EF4-FFF2-40B4-BE49-F238E27FC236}">
                <a16:creationId xmlns:a16="http://schemas.microsoft.com/office/drawing/2014/main" id="{BDEB633F-00C2-021D-BAC4-E5CA76CEA3B4}"/>
              </a:ext>
            </a:extLst>
          </p:cNvPr>
          <p:cNvSpPr txBox="1"/>
          <p:nvPr/>
        </p:nvSpPr>
        <p:spPr>
          <a:xfrm>
            <a:off x="712381" y="1186220"/>
            <a:ext cx="2945220" cy="1938992"/>
          </a:xfrm>
          <a:prstGeom prst="rect">
            <a:avLst/>
          </a:prstGeom>
          <a:noFill/>
        </p:spPr>
        <p:txBody>
          <a:bodyPr wrap="square" rtlCol="0">
            <a:spAutoFit/>
          </a:bodyPr>
          <a:lstStyle/>
          <a:p>
            <a:endParaRPr lang="en-US" sz="2400">
              <a:solidFill>
                <a:schemeClr val="accent1"/>
              </a:solidFill>
            </a:endParaRPr>
          </a:p>
          <a:p>
            <a:pPr>
              <a:buFont typeface="Arial" panose="020B0604020202020204" pitchFamily="34" charset="0"/>
              <a:buChar char="•"/>
            </a:pPr>
            <a:r>
              <a:rPr lang="en-US" sz="2400">
                <a:solidFill>
                  <a:schemeClr val="accent1"/>
                </a:solidFill>
              </a:rPr>
              <a:t>Extra Day</a:t>
            </a:r>
          </a:p>
          <a:p>
            <a:pPr>
              <a:buFont typeface="Arial" panose="020B0604020202020204" pitchFamily="34" charset="0"/>
              <a:buChar char="•"/>
            </a:pPr>
            <a:r>
              <a:rPr lang="en-US" sz="2400">
                <a:solidFill>
                  <a:schemeClr val="accent1"/>
                </a:solidFill>
              </a:rPr>
              <a:t>Complex Transcribing</a:t>
            </a:r>
          </a:p>
          <a:p>
            <a:pPr>
              <a:buFont typeface="Arial" panose="020B0604020202020204" pitchFamily="34" charset="0"/>
              <a:buChar char="•"/>
            </a:pPr>
            <a:r>
              <a:rPr lang="en-US" sz="2400">
                <a:solidFill>
                  <a:schemeClr val="accent1"/>
                </a:solidFill>
              </a:rPr>
              <a:t>Mathematics Scribe</a:t>
            </a:r>
          </a:p>
          <a:p>
            <a:pPr>
              <a:buFont typeface="Arial" panose="020B0604020202020204" pitchFamily="34" charset="0"/>
              <a:buChar char="•"/>
            </a:pPr>
            <a:r>
              <a:rPr lang="en-US" sz="2400">
                <a:solidFill>
                  <a:schemeClr val="accent1"/>
                </a:solidFill>
              </a:rPr>
              <a:t>Other</a:t>
            </a:r>
          </a:p>
        </p:txBody>
      </p:sp>
      <p:sp>
        <p:nvSpPr>
          <p:cNvPr id="5" name="TextBox 4">
            <a:extLst>
              <a:ext uri="{FF2B5EF4-FFF2-40B4-BE49-F238E27FC236}">
                <a16:creationId xmlns:a16="http://schemas.microsoft.com/office/drawing/2014/main" id="{685FC11D-C64F-9D5E-9E61-48B16B9CCB23}"/>
              </a:ext>
            </a:extLst>
          </p:cNvPr>
          <p:cNvSpPr txBox="1"/>
          <p:nvPr/>
        </p:nvSpPr>
        <p:spPr>
          <a:xfrm>
            <a:off x="0" y="4689794"/>
            <a:ext cx="12192000" cy="1323439"/>
          </a:xfrm>
          <a:prstGeom prst="rect">
            <a:avLst/>
          </a:prstGeom>
          <a:solidFill>
            <a:schemeClr val="accent2"/>
          </a:solidFill>
          <a:ln w="28575">
            <a:solidFill>
              <a:schemeClr val="tx1"/>
            </a:solidFill>
            <a:prstDash val="dash"/>
          </a:ln>
        </p:spPr>
        <p:txBody>
          <a:bodyPr wrap="square" rtlCol="0">
            <a:spAutoFit/>
          </a:bodyPr>
          <a:lstStyle/>
          <a:p>
            <a:pPr algn="ctr"/>
            <a:r>
              <a:rPr lang="en-US" sz="2000" b="1">
                <a:solidFill>
                  <a:schemeClr val="bg1"/>
                </a:solidFill>
              </a:rPr>
              <a:t>Your Accommodations Task Force is Here to Help!</a:t>
            </a:r>
          </a:p>
          <a:p>
            <a:endParaRPr lang="en-US" sz="2000">
              <a:solidFill>
                <a:schemeClr val="bg1"/>
              </a:solidFill>
            </a:endParaRPr>
          </a:p>
          <a:p>
            <a:pPr algn="ctr"/>
            <a:r>
              <a:rPr lang="en-US" sz="2000">
                <a:solidFill>
                  <a:schemeClr val="bg1"/>
                </a:solidFill>
              </a:rPr>
              <a:t>Members are available to talk you through policy documents and the submission process. </a:t>
            </a:r>
          </a:p>
          <a:p>
            <a:pPr algn="ctr"/>
            <a:r>
              <a:rPr lang="en-US" sz="2000">
                <a:solidFill>
                  <a:schemeClr val="bg1"/>
                </a:solidFill>
              </a:rPr>
              <a:t>Do not hesitate to reach out for support.</a:t>
            </a:r>
          </a:p>
        </p:txBody>
      </p:sp>
      <p:sp>
        <p:nvSpPr>
          <p:cNvPr id="7" name="Right Brace 6">
            <a:extLst>
              <a:ext uri="{FF2B5EF4-FFF2-40B4-BE49-F238E27FC236}">
                <a16:creationId xmlns:a16="http://schemas.microsoft.com/office/drawing/2014/main" id="{5C6294BA-310E-1639-D4D9-08C76F9F3A72}"/>
              </a:ext>
            </a:extLst>
          </p:cNvPr>
          <p:cNvSpPr/>
          <p:nvPr/>
        </p:nvSpPr>
        <p:spPr>
          <a:xfrm>
            <a:off x="3258880" y="1307805"/>
            <a:ext cx="797442" cy="19882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7679EDBE-5C9D-E4D9-96AF-4389806740D7}"/>
              </a:ext>
            </a:extLst>
          </p:cNvPr>
          <p:cNvSpPr txBox="1"/>
          <p:nvPr/>
        </p:nvSpPr>
        <p:spPr>
          <a:xfrm>
            <a:off x="4178596" y="1084456"/>
            <a:ext cx="7091916" cy="3046988"/>
          </a:xfrm>
          <a:prstGeom prst="rect">
            <a:avLst/>
          </a:prstGeom>
          <a:noFill/>
          <a:ln w="38100">
            <a:solidFill>
              <a:schemeClr val="accent1"/>
            </a:solidFill>
          </a:ln>
        </p:spPr>
        <p:txBody>
          <a:bodyPr wrap="square" rtlCol="0">
            <a:spAutoFit/>
          </a:bodyPr>
          <a:lstStyle/>
          <a:p>
            <a:r>
              <a:rPr lang="en-US" sz="2400"/>
              <a:t>These four designated supports require the submission and approval of an Accommodation Request Form, which can be found under the </a:t>
            </a:r>
            <a:r>
              <a:rPr lang="en-US" sz="2400" i="1"/>
              <a:t>Administration and Security Forms</a:t>
            </a:r>
            <a:r>
              <a:rPr lang="en-US" sz="2400"/>
              <a:t> module in TIDE. </a:t>
            </a:r>
          </a:p>
          <a:p>
            <a:endParaRPr lang="en-US" sz="2400"/>
          </a:p>
          <a:p>
            <a:r>
              <a:rPr lang="en-US" sz="2400"/>
              <a:t>Remember that “Other” submissions are for students with unique needs not addressed explicitly with any accessibility features or another designated support. </a:t>
            </a:r>
          </a:p>
        </p:txBody>
      </p:sp>
    </p:spTree>
    <p:extLst>
      <p:ext uri="{BB962C8B-B14F-4D97-AF65-F5344CB8AC3E}">
        <p14:creationId xmlns:p14="http://schemas.microsoft.com/office/powerpoint/2010/main" val="710374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EAA8-96C1-079B-DD70-638B8F1298C9}"/>
              </a:ext>
            </a:extLst>
          </p:cNvPr>
          <p:cNvSpPr>
            <a:spLocks noGrp="1"/>
          </p:cNvSpPr>
          <p:nvPr>
            <p:ph type="title"/>
          </p:nvPr>
        </p:nvSpPr>
        <p:spPr>
          <a:xfrm>
            <a:off x="345556" y="248923"/>
            <a:ext cx="11121657" cy="751350"/>
          </a:xfrm>
        </p:spPr>
        <p:txBody>
          <a:bodyPr>
            <a:normAutofit fontScale="90000"/>
          </a:bodyPr>
          <a:lstStyle/>
          <a:p>
            <a:r>
              <a:rPr lang="en-US"/>
              <a:t>Spelling Assistance and the Use of Text-to-Speech: Reminder</a:t>
            </a:r>
          </a:p>
        </p:txBody>
      </p:sp>
      <p:sp>
        <p:nvSpPr>
          <p:cNvPr id="3" name="Slide Number Placeholder 2">
            <a:extLst>
              <a:ext uri="{FF2B5EF4-FFF2-40B4-BE49-F238E27FC236}">
                <a16:creationId xmlns:a16="http://schemas.microsoft.com/office/drawing/2014/main" id="{5A84AC80-F4D6-2962-CC09-8E4D08BF4F1B}"/>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4" name="TextBox 3">
            <a:extLst>
              <a:ext uri="{FF2B5EF4-FFF2-40B4-BE49-F238E27FC236}">
                <a16:creationId xmlns:a16="http://schemas.microsoft.com/office/drawing/2014/main" id="{C8AF2009-9F95-8E02-8A91-74819202B4AB}"/>
              </a:ext>
            </a:extLst>
          </p:cNvPr>
          <p:cNvSpPr txBox="1"/>
          <p:nvPr/>
        </p:nvSpPr>
        <p:spPr>
          <a:xfrm>
            <a:off x="345557" y="1874728"/>
            <a:ext cx="3843672" cy="3477875"/>
          </a:xfrm>
          <a:prstGeom prst="rect">
            <a:avLst/>
          </a:prstGeom>
          <a:noFill/>
        </p:spPr>
        <p:txBody>
          <a:bodyPr wrap="square" rtlCol="0">
            <a:spAutoFit/>
          </a:bodyPr>
          <a:lstStyle/>
          <a:p>
            <a:r>
              <a:rPr lang="en-US" sz="2400">
                <a:solidFill>
                  <a:srgbClr val="0D6CB8"/>
                </a:solidFill>
              </a:rPr>
              <a:t>Text-to-Speech (TTS) is </a:t>
            </a:r>
            <a:r>
              <a:rPr lang="en-US" sz="2400" b="1">
                <a:solidFill>
                  <a:srgbClr val="0D6CB8"/>
                </a:solidFill>
              </a:rPr>
              <a:t>not</a:t>
            </a:r>
            <a:r>
              <a:rPr lang="en-US" sz="2400">
                <a:solidFill>
                  <a:srgbClr val="0D6CB8"/>
                </a:solidFill>
              </a:rPr>
              <a:t> available as an option for spelling assistance except for students with visual impairments who are unable to access the approved spell check tools listed in the policy document.  </a:t>
            </a:r>
          </a:p>
          <a:p>
            <a:endParaRPr lang="en-US" sz="2800">
              <a:solidFill>
                <a:srgbClr val="0D6CB8"/>
              </a:solidFill>
            </a:endParaRPr>
          </a:p>
        </p:txBody>
      </p:sp>
      <p:sp>
        <p:nvSpPr>
          <p:cNvPr id="5" name="TextBox 4">
            <a:extLst>
              <a:ext uri="{FF2B5EF4-FFF2-40B4-BE49-F238E27FC236}">
                <a16:creationId xmlns:a16="http://schemas.microsoft.com/office/drawing/2014/main" id="{2675F762-07D8-4D07-18C8-EA73A49691CE}"/>
              </a:ext>
            </a:extLst>
          </p:cNvPr>
          <p:cNvSpPr txBox="1"/>
          <p:nvPr/>
        </p:nvSpPr>
        <p:spPr>
          <a:xfrm>
            <a:off x="4596145" y="1475752"/>
            <a:ext cx="7357730" cy="4093428"/>
          </a:xfrm>
          <a:prstGeom prst="rect">
            <a:avLst/>
          </a:prstGeom>
          <a:solidFill>
            <a:schemeClr val="accent1">
              <a:lumMod val="20000"/>
              <a:lumOff val="80000"/>
            </a:schemeClr>
          </a:solidFill>
          <a:ln w="28575">
            <a:solidFill>
              <a:schemeClr val="tx1"/>
            </a:solidFill>
          </a:ln>
        </p:spPr>
        <p:txBody>
          <a:bodyPr wrap="square" rtlCol="0">
            <a:spAutoFit/>
          </a:bodyPr>
          <a:lstStyle/>
          <a:p>
            <a:endParaRPr lang="en-US" sz="2000">
              <a:solidFill>
                <a:srgbClr val="0D6CB8"/>
              </a:solidFill>
            </a:endParaRPr>
          </a:p>
          <a:p>
            <a:pPr algn="ctr"/>
            <a:r>
              <a:rPr lang="en-US" sz="2000" b="1">
                <a:solidFill>
                  <a:srgbClr val="0D6CB8"/>
                </a:solidFill>
              </a:rPr>
              <a:t>Why is TTS not considered an effective form of spelling assistance?</a:t>
            </a:r>
          </a:p>
          <a:p>
            <a:endParaRPr lang="en-US" sz="2000">
              <a:solidFill>
                <a:srgbClr val="0D6CB8"/>
              </a:solidFill>
            </a:endParaRPr>
          </a:p>
          <a:p>
            <a:pPr marL="342900" indent="-342900">
              <a:buFont typeface="Arial" panose="020B0604020202020204" pitchFamily="34" charset="0"/>
              <a:buChar char="•"/>
            </a:pPr>
            <a:r>
              <a:rPr lang="en-US" sz="2000">
                <a:solidFill>
                  <a:srgbClr val="0D6CB8"/>
                </a:solidFill>
              </a:rPr>
              <a:t>TTS does not consistently identify misspelled words. It relies on the student’s ability to pick up possible auditory cues from the voice pack’s pronunciation which often will read through misspellings if phonetically correct</a:t>
            </a:r>
          </a:p>
          <a:p>
            <a:endParaRPr lang="en-US" sz="2000">
              <a:solidFill>
                <a:srgbClr val="0D6CB8"/>
              </a:solidFill>
            </a:endParaRPr>
          </a:p>
          <a:p>
            <a:pPr marL="342900" indent="-342900">
              <a:buFont typeface="Arial" panose="020B0604020202020204" pitchFamily="34" charset="0"/>
              <a:buChar char="•"/>
            </a:pPr>
            <a:r>
              <a:rPr lang="en-US" sz="2000">
                <a:solidFill>
                  <a:srgbClr val="0D6CB8"/>
                </a:solidFill>
              </a:rPr>
              <a:t>TTS does not provide a visual indicator, such as the red underline in TDS, that a word has been misspelled</a:t>
            </a:r>
          </a:p>
          <a:p>
            <a:endParaRPr lang="en-US" sz="2000">
              <a:solidFill>
                <a:srgbClr val="0D6CB8"/>
              </a:solidFill>
            </a:endParaRPr>
          </a:p>
          <a:p>
            <a:pPr marL="342900" indent="-342900">
              <a:buFont typeface="Arial" panose="020B0604020202020204" pitchFamily="34" charset="0"/>
              <a:buChar char="•"/>
            </a:pPr>
            <a:r>
              <a:rPr lang="en-US" sz="2000">
                <a:solidFill>
                  <a:srgbClr val="0D6CB8"/>
                </a:solidFill>
              </a:rPr>
              <a:t>TTS does not assist the student by offering correctly spelled words to choose from. </a:t>
            </a:r>
          </a:p>
        </p:txBody>
      </p:sp>
    </p:spTree>
    <p:extLst>
      <p:ext uri="{BB962C8B-B14F-4D97-AF65-F5344CB8AC3E}">
        <p14:creationId xmlns:p14="http://schemas.microsoft.com/office/powerpoint/2010/main" val="715640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38B5-471F-6510-D9E7-AEDD8CA657C4}"/>
              </a:ext>
            </a:extLst>
          </p:cNvPr>
          <p:cNvSpPr>
            <a:spLocks noGrp="1"/>
          </p:cNvSpPr>
          <p:nvPr>
            <p:ph type="title"/>
          </p:nvPr>
        </p:nvSpPr>
        <p:spPr/>
        <p:txBody>
          <a:bodyPr/>
          <a:lstStyle/>
          <a:p>
            <a:r>
              <a:rPr lang="en-US"/>
              <a:t>Grammar and Mechanics Supplemental Aid: REMINDER</a:t>
            </a:r>
          </a:p>
        </p:txBody>
      </p:sp>
      <p:sp>
        <p:nvSpPr>
          <p:cNvPr id="3" name="Slide Number Placeholder 2">
            <a:extLst>
              <a:ext uri="{FF2B5EF4-FFF2-40B4-BE49-F238E27FC236}">
                <a16:creationId xmlns:a16="http://schemas.microsoft.com/office/drawing/2014/main" id="{B84B7A8A-F5EB-D261-9918-1966D7EA688B}"/>
              </a:ext>
            </a:extLst>
          </p:cNvPr>
          <p:cNvSpPr>
            <a:spLocks noGrp="1"/>
          </p:cNvSpPr>
          <p:nvPr>
            <p:ph type="sldNum" sz="quarter" idx="4"/>
          </p:nvPr>
        </p:nvSpPr>
        <p:spPr/>
        <p:txBody>
          <a:bodyPr/>
          <a:lstStyle/>
          <a:p>
            <a:fld id="{69C126A4-BD19-47E2-8A0E-0DE1B9D8C925}" type="slidenum">
              <a:rPr lang="en-US" smtClean="0"/>
              <a:pPr/>
              <a:t>43</a:t>
            </a:fld>
            <a:endParaRPr lang="en-US"/>
          </a:p>
        </p:txBody>
      </p:sp>
      <p:sp>
        <p:nvSpPr>
          <p:cNvPr id="7" name="TextBox 6">
            <a:extLst>
              <a:ext uri="{FF2B5EF4-FFF2-40B4-BE49-F238E27FC236}">
                <a16:creationId xmlns:a16="http://schemas.microsoft.com/office/drawing/2014/main" id="{10E6F25D-B315-E8FD-181F-B95D16A3458B}"/>
              </a:ext>
            </a:extLst>
          </p:cNvPr>
          <p:cNvSpPr txBox="1"/>
          <p:nvPr/>
        </p:nvSpPr>
        <p:spPr>
          <a:xfrm>
            <a:off x="2167490" y="1094694"/>
            <a:ext cx="8721799" cy="461665"/>
          </a:xfrm>
          <a:prstGeom prst="rect">
            <a:avLst/>
          </a:prstGeom>
          <a:noFill/>
        </p:spPr>
        <p:txBody>
          <a:bodyPr wrap="square">
            <a:spAutoFit/>
          </a:bodyPr>
          <a:lstStyle/>
          <a:p>
            <a:r>
              <a:rPr lang="en-US" sz="2400" b="1"/>
              <a:t>Reading Language Arts</a:t>
            </a:r>
            <a:r>
              <a:rPr lang="en-US" sz="2400"/>
              <a:t> - </a:t>
            </a:r>
            <a:r>
              <a:rPr lang="en-US" sz="2400" b="1"/>
              <a:t>Extended Constructed Responses ONLY</a:t>
            </a:r>
            <a:endParaRPr lang="en-US" sz="2400"/>
          </a:p>
        </p:txBody>
      </p:sp>
      <p:sp>
        <p:nvSpPr>
          <p:cNvPr id="8" name="TextBox 7">
            <a:extLst>
              <a:ext uri="{FF2B5EF4-FFF2-40B4-BE49-F238E27FC236}">
                <a16:creationId xmlns:a16="http://schemas.microsoft.com/office/drawing/2014/main" id="{2C8BB944-B769-83BF-3C55-F80B181DBAD3}"/>
              </a:ext>
            </a:extLst>
          </p:cNvPr>
          <p:cNvSpPr txBox="1"/>
          <p:nvPr/>
        </p:nvSpPr>
        <p:spPr>
          <a:xfrm>
            <a:off x="843515" y="1797086"/>
            <a:ext cx="11178362" cy="1938992"/>
          </a:xfrm>
          <a:prstGeom prst="rect">
            <a:avLst/>
          </a:prstGeom>
          <a:solidFill>
            <a:srgbClr val="00B050">
              <a:alpha val="24000"/>
            </a:srgbClr>
          </a:solidFill>
        </p:spPr>
        <p:txBody>
          <a:bodyPr wrap="square" rtlCol="0">
            <a:spAutoFit/>
          </a:bodyPr>
          <a:lstStyle/>
          <a:p>
            <a:r>
              <a:rPr lang="en-US" sz="2400"/>
              <a:t>Students who are eligible for this support should be familiar with the policy and know when to raise their hand to ask for their materials and when to return them to the test administrator. It is important that students have exposure to the look of the constructed response question prior to the day of testing so there is no confusion about when they can request this support. </a:t>
            </a:r>
          </a:p>
        </p:txBody>
      </p:sp>
      <p:pic>
        <p:nvPicPr>
          <p:cNvPr id="10" name="Graphic 9" descr="No sign with solid fill">
            <a:extLst>
              <a:ext uri="{FF2B5EF4-FFF2-40B4-BE49-F238E27FC236}">
                <a16:creationId xmlns:a16="http://schemas.microsoft.com/office/drawing/2014/main" id="{0AAB9FEA-67A7-D088-E64D-9A5788E6D1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591" y="4617063"/>
            <a:ext cx="673393" cy="673393"/>
          </a:xfrm>
          <a:prstGeom prst="rect">
            <a:avLst/>
          </a:prstGeom>
        </p:spPr>
      </p:pic>
      <p:pic>
        <p:nvPicPr>
          <p:cNvPr id="12" name="Graphic 11" descr="Raised hand with solid fill">
            <a:extLst>
              <a:ext uri="{FF2B5EF4-FFF2-40B4-BE49-F238E27FC236}">
                <a16:creationId xmlns:a16="http://schemas.microsoft.com/office/drawing/2014/main" id="{42B93F36-88C6-8391-1A3D-66B88A58D1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18" y="2207523"/>
            <a:ext cx="914400" cy="914400"/>
          </a:xfrm>
          <a:prstGeom prst="rect">
            <a:avLst/>
          </a:prstGeom>
        </p:spPr>
      </p:pic>
      <p:sp>
        <p:nvSpPr>
          <p:cNvPr id="14" name="TextBox 13">
            <a:extLst>
              <a:ext uri="{FF2B5EF4-FFF2-40B4-BE49-F238E27FC236}">
                <a16:creationId xmlns:a16="http://schemas.microsoft.com/office/drawing/2014/main" id="{B87C801C-AF31-878D-DF71-ED89CA5A990D}"/>
              </a:ext>
            </a:extLst>
          </p:cNvPr>
          <p:cNvSpPr txBox="1"/>
          <p:nvPr/>
        </p:nvSpPr>
        <p:spPr>
          <a:xfrm>
            <a:off x="843515" y="4592074"/>
            <a:ext cx="11110360" cy="830997"/>
          </a:xfrm>
          <a:prstGeom prst="rect">
            <a:avLst/>
          </a:prstGeom>
          <a:solidFill>
            <a:schemeClr val="accent3">
              <a:alpha val="26000"/>
            </a:schemeClr>
          </a:solidFill>
        </p:spPr>
        <p:txBody>
          <a:bodyPr wrap="square">
            <a:spAutoFit/>
          </a:bodyPr>
          <a:lstStyle/>
          <a:p>
            <a:r>
              <a:rPr lang="en-US" sz="2400"/>
              <a:t>Test Administrators should </a:t>
            </a:r>
            <a:r>
              <a:rPr lang="en-US" sz="2400" b="1"/>
              <a:t>NOT </a:t>
            </a:r>
            <a:r>
              <a:rPr lang="en-US" sz="2400"/>
              <a:t>view the test content on the screen when providing these materials. </a:t>
            </a:r>
          </a:p>
        </p:txBody>
      </p:sp>
    </p:spTree>
    <p:extLst>
      <p:ext uri="{BB962C8B-B14F-4D97-AF65-F5344CB8AC3E}">
        <p14:creationId xmlns:p14="http://schemas.microsoft.com/office/powerpoint/2010/main" val="2323774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7"/>
          <p:cNvSpPr txBox="1">
            <a:spLocks noGrp="1"/>
          </p:cNvSpPr>
          <p:nvPr>
            <p:ph type="title"/>
          </p:nvPr>
        </p:nvSpPr>
        <p:spPr>
          <a:xfrm>
            <a:off x="0" y="1219200"/>
            <a:ext cx="12192000" cy="861774"/>
          </a:xfrm>
          <a:prstGeom prst="rect">
            <a:avLst/>
          </a:prstGeom>
          <a:solidFill>
            <a:srgbClr val="F05F38"/>
          </a:solidFill>
        </p:spPr>
        <p:txBody>
          <a:bodyPr vert="horz" wrap="square" lIns="0" tIns="104140" rIns="0" bIns="0" rtlCol="0">
            <a:spAutoFit/>
          </a:bodyPr>
          <a:lstStyle/>
          <a:p>
            <a:pPr marL="12700" marR="5080" algn="ctr">
              <a:lnSpc>
                <a:spcPts val="5850"/>
              </a:lnSpc>
              <a:spcBef>
                <a:spcPts val="820"/>
              </a:spcBef>
            </a:pPr>
            <a:r>
              <a:rPr lang="en-US" sz="5400">
                <a:solidFill>
                  <a:schemeClr val="bg1"/>
                </a:solidFill>
                <a:latin typeface="+mj-lt"/>
              </a:rPr>
              <a:t>FAQ</a:t>
            </a:r>
          </a:p>
        </p:txBody>
      </p:sp>
    </p:spTree>
    <p:extLst>
      <p:ext uri="{BB962C8B-B14F-4D97-AF65-F5344CB8AC3E}">
        <p14:creationId xmlns:p14="http://schemas.microsoft.com/office/powerpoint/2010/main" val="265530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D275C-A17C-1035-0312-79396EF817A9}"/>
              </a:ext>
            </a:extLst>
          </p:cNvPr>
          <p:cNvSpPr>
            <a:spLocks noGrp="1"/>
          </p:cNvSpPr>
          <p:nvPr>
            <p:ph type="title"/>
          </p:nvPr>
        </p:nvSpPr>
        <p:spPr/>
        <p:txBody>
          <a:bodyPr/>
          <a:lstStyle/>
          <a:p>
            <a:r>
              <a:rPr lang="en-US"/>
              <a:t>Frequently Asked Questions </a:t>
            </a:r>
          </a:p>
        </p:txBody>
      </p:sp>
      <p:sp>
        <p:nvSpPr>
          <p:cNvPr id="7" name="Content Placeholder 6">
            <a:extLst>
              <a:ext uri="{FF2B5EF4-FFF2-40B4-BE49-F238E27FC236}">
                <a16:creationId xmlns:a16="http://schemas.microsoft.com/office/drawing/2014/main" id="{826544D3-B967-5C60-16B9-BE7DA84B92F5}"/>
              </a:ext>
            </a:extLst>
          </p:cNvPr>
          <p:cNvSpPr>
            <a:spLocks noGrp="1"/>
          </p:cNvSpPr>
          <p:nvPr>
            <p:ph idx="1"/>
          </p:nvPr>
        </p:nvSpPr>
        <p:spPr/>
        <p:txBody>
          <a:bodyPr/>
          <a:lstStyle/>
          <a:p>
            <a:r>
              <a:rPr lang="en-US"/>
              <a:t>The DCCR contains a Frequently Asked Questions!!!!</a:t>
            </a:r>
          </a:p>
        </p:txBody>
      </p:sp>
      <p:sp>
        <p:nvSpPr>
          <p:cNvPr id="8" name="Content Placeholder 7">
            <a:extLst>
              <a:ext uri="{FF2B5EF4-FFF2-40B4-BE49-F238E27FC236}">
                <a16:creationId xmlns:a16="http://schemas.microsoft.com/office/drawing/2014/main" id="{C32A0297-DC9D-A01D-44D3-9E2101500B49}"/>
              </a:ext>
            </a:extLst>
          </p:cNvPr>
          <p:cNvSpPr>
            <a:spLocks noGrp="1"/>
          </p:cNvSpPr>
          <p:nvPr>
            <p:ph idx="13"/>
          </p:nvPr>
        </p:nvSpPr>
        <p:spPr>
          <a:xfrm>
            <a:off x="7592857" y="1471911"/>
            <a:ext cx="3886763" cy="4351338"/>
          </a:xfrm>
        </p:spPr>
        <p:txBody>
          <a:bodyPr/>
          <a:lstStyle/>
          <a:p>
            <a:endParaRPr lang="en-US"/>
          </a:p>
          <a:p>
            <a:endParaRPr lang="en-US"/>
          </a:p>
          <a:p>
            <a:endParaRPr lang="en-US"/>
          </a:p>
          <a:p>
            <a:endParaRPr lang="en-US"/>
          </a:p>
          <a:p>
            <a:endParaRPr lang="en-US"/>
          </a:p>
          <a:p>
            <a:r>
              <a:rPr lang="en-US">
                <a:hlinkClick r:id="rId2"/>
              </a:rPr>
              <a:t>Texasassessment.gov</a:t>
            </a:r>
            <a:endParaRPr lang="en-US"/>
          </a:p>
        </p:txBody>
      </p:sp>
      <p:pic>
        <p:nvPicPr>
          <p:cNvPr id="6" name="Picture 5">
            <a:extLst>
              <a:ext uri="{FF2B5EF4-FFF2-40B4-BE49-F238E27FC236}">
                <a16:creationId xmlns:a16="http://schemas.microsoft.com/office/drawing/2014/main" id="{D5FE7BE8-F80C-DEAA-2F1D-95CE4BBF678E}"/>
              </a:ext>
            </a:extLst>
          </p:cNvPr>
          <p:cNvPicPr>
            <a:picLocks noChangeAspect="1"/>
          </p:cNvPicPr>
          <p:nvPr/>
        </p:nvPicPr>
        <p:blipFill>
          <a:blip r:embed="rId3"/>
          <a:stretch>
            <a:fillRect/>
          </a:stretch>
        </p:blipFill>
        <p:spPr>
          <a:xfrm>
            <a:off x="918165" y="2815682"/>
            <a:ext cx="4972050" cy="207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63D62C9E-1A5C-97B5-AB8F-EBEA92F77304}"/>
              </a:ext>
            </a:extLst>
          </p:cNvPr>
          <p:cNvSpPr/>
          <p:nvPr/>
        </p:nvSpPr>
        <p:spPr>
          <a:xfrm>
            <a:off x="712380" y="3902927"/>
            <a:ext cx="5383620" cy="501805"/>
          </a:xfrm>
          <a:prstGeom prst="rect">
            <a:avLst/>
          </a:prstGeom>
          <a:noFill/>
          <a:ln w="38100">
            <a:solidFill>
              <a:srgbClr val="F05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D9AB93-7CEE-2F32-E518-881835D57897}"/>
              </a:ext>
            </a:extLst>
          </p:cNvPr>
          <p:cNvPicPr>
            <a:picLocks noChangeAspect="1"/>
          </p:cNvPicPr>
          <p:nvPr/>
        </p:nvPicPr>
        <p:blipFill>
          <a:blip r:embed="rId4"/>
          <a:stretch>
            <a:fillRect/>
          </a:stretch>
        </p:blipFill>
        <p:spPr>
          <a:xfrm>
            <a:off x="6366222" y="2045013"/>
            <a:ext cx="5467815" cy="1383987"/>
          </a:xfrm>
          <a:prstGeom prst="rect">
            <a:avLst/>
          </a:prstGeom>
          <a:solidFill>
            <a:srgbClr val="FFFFFF">
              <a:shade val="85000"/>
            </a:srgbClr>
          </a:solidFill>
          <a:ln w="38100" cap="sq">
            <a:solidFill>
              <a:srgbClr val="F05F3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9710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2234-703D-B3EE-8E3C-46DBEB2C0A24}"/>
              </a:ext>
            </a:extLst>
          </p:cNvPr>
          <p:cNvSpPr>
            <a:spLocks noGrp="1"/>
          </p:cNvSpPr>
          <p:nvPr>
            <p:ph type="title"/>
          </p:nvPr>
        </p:nvSpPr>
        <p:spPr/>
        <p:txBody>
          <a:bodyPr>
            <a:normAutofit/>
          </a:bodyPr>
          <a:lstStyle/>
          <a:p>
            <a:r>
              <a:rPr lang="en-US">
                <a:ea typeface="Calibri"/>
                <a:cs typeface="Calibri"/>
              </a:rPr>
              <a:t>Who can serve as a test administrator?</a:t>
            </a:r>
          </a:p>
        </p:txBody>
      </p:sp>
      <p:sp>
        <p:nvSpPr>
          <p:cNvPr id="3" name="Slide Number Placeholder 2">
            <a:extLst>
              <a:ext uri="{FF2B5EF4-FFF2-40B4-BE49-F238E27FC236}">
                <a16:creationId xmlns:a16="http://schemas.microsoft.com/office/drawing/2014/main" id="{1CC360F0-2E60-C01B-FD80-BA43DE5A50DB}"/>
              </a:ext>
            </a:extLst>
          </p:cNvPr>
          <p:cNvSpPr>
            <a:spLocks noGrp="1"/>
          </p:cNvSpPr>
          <p:nvPr>
            <p:ph type="sldNum" sz="quarter" idx="4"/>
          </p:nvPr>
        </p:nvSpPr>
        <p:spPr/>
        <p:txBody>
          <a:bodyPr/>
          <a:lstStyle/>
          <a:p>
            <a:fld id="{69C126A4-BD19-47E2-8A0E-0DE1B9D8C925}" type="slidenum">
              <a:rPr lang="en-US" smtClean="0"/>
              <a:pPr/>
              <a:t>46</a:t>
            </a:fld>
            <a:endParaRPr lang="en-US"/>
          </a:p>
        </p:txBody>
      </p:sp>
      <p:sp>
        <p:nvSpPr>
          <p:cNvPr id="7" name="TextBox 6">
            <a:extLst>
              <a:ext uri="{FF2B5EF4-FFF2-40B4-BE49-F238E27FC236}">
                <a16:creationId xmlns:a16="http://schemas.microsoft.com/office/drawing/2014/main" id="{13CF442C-060D-C720-03E2-E7552232162A}"/>
              </a:ext>
            </a:extLst>
          </p:cNvPr>
          <p:cNvSpPr txBox="1"/>
          <p:nvPr/>
        </p:nvSpPr>
        <p:spPr>
          <a:xfrm>
            <a:off x="443466" y="1055522"/>
            <a:ext cx="11305068" cy="1015663"/>
          </a:xfrm>
          <a:prstGeom prst="rect">
            <a:avLst/>
          </a:prstGeom>
          <a:noFill/>
        </p:spPr>
        <p:txBody>
          <a:bodyPr wrap="square">
            <a:spAutoFit/>
          </a:bodyPr>
          <a:lstStyle/>
          <a:p>
            <a:r>
              <a:rPr lang="en-US" sz="2000"/>
              <a:t>Any district staff member holding valid education credentials (e.g., a Texas educator certificate or permit) may serve as a test administrator. Staff members who do not hold valid education credentials may serve as test administrators if they are supervised by a district staff member who holds valid education credentials.</a:t>
            </a:r>
          </a:p>
        </p:txBody>
      </p:sp>
      <p:sp>
        <p:nvSpPr>
          <p:cNvPr id="12" name="TextBox 11">
            <a:extLst>
              <a:ext uri="{FF2B5EF4-FFF2-40B4-BE49-F238E27FC236}">
                <a16:creationId xmlns:a16="http://schemas.microsoft.com/office/drawing/2014/main" id="{FCD22E5D-2C44-D07A-DD3B-FB5E8C56F2D5}"/>
              </a:ext>
            </a:extLst>
          </p:cNvPr>
          <p:cNvSpPr txBox="1"/>
          <p:nvPr/>
        </p:nvSpPr>
        <p:spPr>
          <a:xfrm>
            <a:off x="76643" y="5481519"/>
            <a:ext cx="12038714" cy="400110"/>
          </a:xfrm>
          <a:prstGeom prst="rect">
            <a:avLst/>
          </a:prstGeom>
          <a:solidFill>
            <a:schemeClr val="bg2"/>
          </a:solidFill>
          <a:ln w="38100">
            <a:solidFill>
              <a:schemeClr val="accent1"/>
            </a:solidFill>
            <a:prstDash val="dash"/>
          </a:ln>
        </p:spPr>
        <p:txBody>
          <a:bodyPr wrap="square" rtlCol="0">
            <a:spAutoFit/>
          </a:bodyPr>
          <a:lstStyle/>
          <a:p>
            <a:pPr algn="ctr"/>
            <a:r>
              <a:rPr lang="en-US" sz="2000"/>
              <a:t>Additional information can be found on the </a:t>
            </a:r>
            <a:r>
              <a:rPr lang="en-US" sz="2000">
                <a:hlinkClick r:id="rId2"/>
              </a:rPr>
              <a:t>FAQ</a:t>
            </a:r>
            <a:r>
              <a:rPr lang="en-US" sz="2000"/>
              <a:t> page and the </a:t>
            </a:r>
            <a:r>
              <a:rPr lang="en-US" sz="2000">
                <a:hlinkClick r:id="rId3"/>
              </a:rPr>
              <a:t>CTC Activities </a:t>
            </a:r>
            <a:r>
              <a:rPr lang="en-US" sz="2000"/>
              <a:t>page in the DCCR</a:t>
            </a:r>
          </a:p>
        </p:txBody>
      </p:sp>
      <p:sp>
        <p:nvSpPr>
          <p:cNvPr id="15" name="TextBox 14">
            <a:extLst>
              <a:ext uri="{FF2B5EF4-FFF2-40B4-BE49-F238E27FC236}">
                <a16:creationId xmlns:a16="http://schemas.microsoft.com/office/drawing/2014/main" id="{B9A35A1F-3702-2F0D-2B46-5963FFEEBEB6}"/>
              </a:ext>
            </a:extLst>
          </p:cNvPr>
          <p:cNvSpPr txBox="1"/>
          <p:nvPr/>
        </p:nvSpPr>
        <p:spPr>
          <a:xfrm>
            <a:off x="1873547" y="2248699"/>
            <a:ext cx="8493197" cy="2585323"/>
          </a:xfrm>
          <a:prstGeom prst="rect">
            <a:avLst/>
          </a:prstGeom>
          <a:solidFill>
            <a:schemeClr val="accent1">
              <a:lumMod val="20000"/>
              <a:lumOff val="80000"/>
            </a:schemeClr>
          </a:solidFill>
          <a:ln>
            <a:solidFill>
              <a:schemeClr val="tx1"/>
            </a:solidFill>
          </a:ln>
        </p:spPr>
        <p:txBody>
          <a:bodyPr wrap="square" rtlCol="0">
            <a:spAutoFit/>
          </a:bodyPr>
          <a:lstStyle/>
          <a:p>
            <a:r>
              <a:rPr lang="en-US"/>
              <a:t>Test administrators may include:</a:t>
            </a:r>
          </a:p>
          <a:p>
            <a:endParaRPr lang="en-US"/>
          </a:p>
          <a:p>
            <a:pPr marL="285750" indent="-285750">
              <a:buFont typeface="Arial" panose="020B0604020202020204" pitchFamily="34" charset="0"/>
              <a:buChar char="•"/>
            </a:pPr>
            <a:r>
              <a:rPr lang="en-US"/>
              <a:t>teachers (including those who hold teaching permits, probationary certificates, or any other educator certificate from the State of Texas)</a:t>
            </a:r>
          </a:p>
          <a:p>
            <a:pPr marL="285750" indent="-285750">
              <a:buFont typeface="Arial" panose="020B0604020202020204" pitchFamily="34" charset="0"/>
              <a:buChar char="•"/>
            </a:pPr>
            <a:r>
              <a:rPr lang="en-US"/>
              <a:t>school counselors</a:t>
            </a:r>
          </a:p>
          <a:p>
            <a:pPr marL="285750" indent="-285750">
              <a:buFont typeface="Arial" panose="020B0604020202020204" pitchFamily="34" charset="0"/>
              <a:buChar char="•"/>
            </a:pPr>
            <a:r>
              <a:rPr lang="en-US"/>
              <a:t>school librarians</a:t>
            </a:r>
          </a:p>
          <a:p>
            <a:pPr marL="285750" indent="-285750">
              <a:buFont typeface="Arial" panose="020B0604020202020204" pitchFamily="34" charset="0"/>
              <a:buChar char="•"/>
            </a:pPr>
            <a:r>
              <a:rPr lang="en-US"/>
              <a:t>paraprofessionals</a:t>
            </a:r>
          </a:p>
          <a:p>
            <a:pPr marL="285750" indent="-285750">
              <a:buFont typeface="Arial" panose="020B0604020202020204" pitchFamily="34" charset="0"/>
              <a:buChar char="•"/>
            </a:pPr>
            <a:r>
              <a:rPr lang="en-US"/>
              <a:t>substitute teachers</a:t>
            </a:r>
          </a:p>
          <a:p>
            <a:pPr marL="285750" indent="-285750">
              <a:buFont typeface="Arial" panose="020B0604020202020204" pitchFamily="34" charset="0"/>
              <a:buChar char="•"/>
            </a:pPr>
            <a:r>
              <a:rPr lang="en-US"/>
              <a:t>other professional educators (such as retired  teachers)</a:t>
            </a:r>
          </a:p>
        </p:txBody>
      </p:sp>
    </p:spTree>
    <p:extLst>
      <p:ext uri="{BB962C8B-B14F-4D97-AF65-F5344CB8AC3E}">
        <p14:creationId xmlns:p14="http://schemas.microsoft.com/office/powerpoint/2010/main" val="2118892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B12E-2816-23B6-6580-ADEF4B4645BF}"/>
              </a:ext>
            </a:extLst>
          </p:cNvPr>
          <p:cNvSpPr>
            <a:spLocks noGrp="1"/>
          </p:cNvSpPr>
          <p:nvPr>
            <p:ph type="title"/>
          </p:nvPr>
        </p:nvSpPr>
        <p:spPr/>
        <p:txBody>
          <a:bodyPr/>
          <a:lstStyle/>
          <a:p>
            <a:r>
              <a:rPr lang="en-US">
                <a:ea typeface="Calibri"/>
                <a:cs typeface="Calibri"/>
              </a:rPr>
              <a:t>What ‘Score Code’ should I use?</a:t>
            </a:r>
            <a:endParaRPr lang="en-US"/>
          </a:p>
        </p:txBody>
      </p:sp>
      <p:sp>
        <p:nvSpPr>
          <p:cNvPr id="4" name="Content Placeholder 3">
            <a:extLst>
              <a:ext uri="{FF2B5EF4-FFF2-40B4-BE49-F238E27FC236}">
                <a16:creationId xmlns:a16="http://schemas.microsoft.com/office/drawing/2014/main" id="{5EF34658-9067-D0A5-661A-33A179862AF6}"/>
              </a:ext>
            </a:extLst>
          </p:cNvPr>
          <p:cNvSpPr>
            <a:spLocks noGrp="1"/>
          </p:cNvSpPr>
          <p:nvPr>
            <p:ph idx="1"/>
          </p:nvPr>
        </p:nvSpPr>
        <p:spPr>
          <a:xfrm>
            <a:off x="784119" y="1047976"/>
            <a:ext cx="10623762" cy="4351338"/>
          </a:xfrm>
        </p:spPr>
        <p:txBody>
          <a:bodyPr/>
          <a:lstStyle/>
          <a:p>
            <a:pPr marL="0" indent="0">
              <a:buNone/>
            </a:pPr>
            <a:r>
              <a:rPr lang="en-US" sz="2400" b="0" i="0">
                <a:solidFill>
                  <a:srgbClr val="172B4D"/>
                </a:solidFill>
                <a:effectLst/>
                <a:latin typeface="-apple-system"/>
              </a:rPr>
              <a:t>As all eligible students must be accounted for, district personnel should enter score codes in the </a:t>
            </a:r>
            <a:r>
              <a:rPr lang="en-US" sz="2400" b="0" i="1">
                <a:solidFill>
                  <a:srgbClr val="172B4D"/>
                </a:solidFill>
                <a:effectLst/>
                <a:latin typeface="-apple-system"/>
              </a:rPr>
              <a:t>Appeals/Score Codes</a:t>
            </a:r>
            <a:r>
              <a:rPr lang="en-US" sz="2400" b="0" i="0">
                <a:solidFill>
                  <a:srgbClr val="172B4D"/>
                </a:solidFill>
                <a:effectLst/>
                <a:latin typeface="-apple-system"/>
              </a:rPr>
              <a:t> module in TIDE during the administration window for students who are not tested, according to the following criteria:</a:t>
            </a:r>
            <a:endParaRPr lang="en-US" sz="2400"/>
          </a:p>
        </p:txBody>
      </p:sp>
      <p:sp>
        <p:nvSpPr>
          <p:cNvPr id="3" name="Slide Number Placeholder 2">
            <a:extLst>
              <a:ext uri="{FF2B5EF4-FFF2-40B4-BE49-F238E27FC236}">
                <a16:creationId xmlns:a16="http://schemas.microsoft.com/office/drawing/2014/main" id="{6B5465FD-EE29-671A-1DDD-925BFE90E42D}"/>
              </a:ext>
            </a:extLst>
          </p:cNvPr>
          <p:cNvSpPr>
            <a:spLocks noGrp="1"/>
          </p:cNvSpPr>
          <p:nvPr>
            <p:ph type="sldNum" sz="quarter" idx="4"/>
          </p:nvPr>
        </p:nvSpPr>
        <p:spPr/>
        <p:txBody>
          <a:bodyPr/>
          <a:lstStyle/>
          <a:p>
            <a:fld id="{69C126A4-BD19-47E2-8A0E-0DE1B9D8C925}" type="slidenum">
              <a:rPr lang="en-US" smtClean="0"/>
              <a:pPr/>
              <a:t>47</a:t>
            </a:fld>
            <a:endParaRPr lang="en-US"/>
          </a:p>
        </p:txBody>
      </p:sp>
      <p:sp>
        <p:nvSpPr>
          <p:cNvPr id="5" name="TextBox 4">
            <a:extLst>
              <a:ext uri="{FF2B5EF4-FFF2-40B4-BE49-F238E27FC236}">
                <a16:creationId xmlns:a16="http://schemas.microsoft.com/office/drawing/2014/main" id="{D3144DC2-6DF0-B1EA-2143-E79C552BF0E2}"/>
              </a:ext>
            </a:extLst>
          </p:cNvPr>
          <p:cNvSpPr txBox="1"/>
          <p:nvPr/>
        </p:nvSpPr>
        <p:spPr>
          <a:xfrm>
            <a:off x="1382676" y="2295449"/>
            <a:ext cx="8493197" cy="2308324"/>
          </a:xfrm>
          <a:prstGeom prst="rect">
            <a:avLst/>
          </a:prstGeom>
          <a:solidFill>
            <a:schemeClr val="accent1">
              <a:lumMod val="20000"/>
              <a:lumOff val="80000"/>
            </a:schemeClr>
          </a:solidFill>
          <a:ln>
            <a:solidFill>
              <a:schemeClr val="tx1"/>
            </a:solidFill>
          </a:ln>
        </p:spPr>
        <p:txBody>
          <a:bodyPr wrap="square" rtlCol="0">
            <a:spAutoFit/>
          </a:bodyPr>
          <a:lstStyle/>
          <a:p>
            <a:pPr algn="l">
              <a:buFont typeface="Arial" panose="020B0604020202020204" pitchFamily="34" charset="0"/>
              <a:buChar char="•"/>
            </a:pPr>
            <a:r>
              <a:rPr lang="en-US" b="0" i="0">
                <a:solidFill>
                  <a:srgbClr val="172B4D"/>
                </a:solidFill>
                <a:effectLst/>
                <a:latin typeface="-apple-system"/>
              </a:rPr>
              <a:t>If a student is absent on the district-assigned testing days, including make-up days, use “A” for “Absent.”</a:t>
            </a:r>
          </a:p>
          <a:p>
            <a:pPr algn="l">
              <a:buFont typeface="Arial" panose="020B0604020202020204" pitchFamily="34" charset="0"/>
              <a:buChar char="•"/>
            </a:pPr>
            <a:r>
              <a:rPr lang="en-US" b="0" i="0">
                <a:solidFill>
                  <a:srgbClr val="172B4D"/>
                </a:solidFill>
                <a:effectLst/>
                <a:latin typeface="-apple-system"/>
              </a:rPr>
              <a:t>If a student is present but does not test, use either "S" for "Score" or "O" for "Other" depending on the specific scenario:</a:t>
            </a:r>
          </a:p>
          <a:p>
            <a:pPr marL="742950" lvl="1" indent="-285750" algn="l">
              <a:buFont typeface="Arial" panose="020B0604020202020204" pitchFamily="34" charset="0"/>
              <a:buChar char="•"/>
            </a:pPr>
            <a:r>
              <a:rPr lang="en-US" b="0" i="0">
                <a:solidFill>
                  <a:srgbClr val="172B4D"/>
                </a:solidFill>
                <a:effectLst/>
                <a:latin typeface="-apple-system"/>
              </a:rPr>
              <a:t>For students taking a STAAR grade 3–8 assessment, use "S."</a:t>
            </a:r>
          </a:p>
          <a:p>
            <a:pPr marL="742950" lvl="1" indent="-285750" algn="l">
              <a:buFont typeface="Arial" panose="020B0604020202020204" pitchFamily="34" charset="0"/>
              <a:buChar char="•"/>
            </a:pPr>
            <a:r>
              <a:rPr lang="en-US" b="0" i="0">
                <a:solidFill>
                  <a:srgbClr val="172B4D"/>
                </a:solidFill>
                <a:effectLst/>
                <a:latin typeface="-apple-system"/>
              </a:rPr>
              <a:t>For students taking a STAAR EOC assessment for the first time, use "S."</a:t>
            </a:r>
          </a:p>
          <a:p>
            <a:pPr marL="742950" lvl="1" indent="-285750" algn="l">
              <a:buFont typeface="Arial" panose="020B0604020202020204" pitchFamily="34" charset="0"/>
              <a:buChar char="•"/>
            </a:pPr>
            <a:r>
              <a:rPr lang="en-US" b="0" i="0">
                <a:solidFill>
                  <a:srgbClr val="172B4D"/>
                </a:solidFill>
                <a:effectLst/>
                <a:latin typeface="-apple-system"/>
              </a:rPr>
              <a:t>For students taking a STAAR EOC retest in spring or December, use "O."</a:t>
            </a:r>
          </a:p>
          <a:p>
            <a:pPr marL="742950" lvl="1" indent="-285750" algn="l">
              <a:buFont typeface="Arial" panose="020B0604020202020204" pitchFamily="34" charset="0"/>
              <a:buChar char="•"/>
            </a:pPr>
            <a:r>
              <a:rPr lang="en-US" b="0" i="0">
                <a:solidFill>
                  <a:srgbClr val="172B4D"/>
                </a:solidFill>
                <a:effectLst/>
                <a:latin typeface="-apple-system"/>
              </a:rPr>
              <a:t>For students taking STAAR Alternate 2, use "S."</a:t>
            </a:r>
          </a:p>
        </p:txBody>
      </p:sp>
      <p:sp>
        <p:nvSpPr>
          <p:cNvPr id="6" name="Callout: Left Arrow 5">
            <a:extLst>
              <a:ext uri="{FF2B5EF4-FFF2-40B4-BE49-F238E27FC236}">
                <a16:creationId xmlns:a16="http://schemas.microsoft.com/office/drawing/2014/main" id="{8B1FDA7F-5C6F-5E66-8374-638FFD5F3B7D}"/>
              </a:ext>
            </a:extLst>
          </p:cNvPr>
          <p:cNvSpPr/>
          <p:nvPr/>
        </p:nvSpPr>
        <p:spPr>
          <a:xfrm>
            <a:off x="9808440" y="2648414"/>
            <a:ext cx="2133600" cy="1970314"/>
          </a:xfrm>
          <a:prstGeom prst="leftArrowCallout">
            <a:avLst/>
          </a:prstGeom>
          <a:solidFill>
            <a:srgbClr val="F05F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Question 14 </a:t>
            </a:r>
            <a:r>
              <a:rPr lang="en-US">
                <a:solidFill>
                  <a:schemeClr val="bg1"/>
                </a:solidFill>
              </a:rPr>
              <a:t>- </a:t>
            </a:r>
            <a:r>
              <a:rPr lang="en-US">
                <a:solidFill>
                  <a:schemeClr val="bg1"/>
                </a:solidFill>
                <a:hlinkClick r:id="rId2">
                  <a:extLst>
                    <a:ext uri="{A12FA001-AC4F-418D-AE19-62706E023703}">
                      <ahyp:hlinkClr xmlns:ahyp="http://schemas.microsoft.com/office/drawing/2018/hyperlinkcolor" val="tx"/>
                    </a:ext>
                  </a:extLst>
                </a:hlinkClick>
              </a:rPr>
              <a:t>FAQ</a:t>
            </a:r>
            <a:endParaRPr lang="en-US">
              <a:solidFill>
                <a:schemeClr val="bg1"/>
              </a:solidFill>
            </a:endParaRPr>
          </a:p>
        </p:txBody>
      </p:sp>
      <p:sp>
        <p:nvSpPr>
          <p:cNvPr id="7" name="TextBox 6">
            <a:extLst>
              <a:ext uri="{FF2B5EF4-FFF2-40B4-BE49-F238E27FC236}">
                <a16:creationId xmlns:a16="http://schemas.microsoft.com/office/drawing/2014/main" id="{763255BE-376E-D1E8-A193-B377F8D2D82D}"/>
              </a:ext>
            </a:extLst>
          </p:cNvPr>
          <p:cNvSpPr txBox="1"/>
          <p:nvPr/>
        </p:nvSpPr>
        <p:spPr>
          <a:xfrm>
            <a:off x="76643" y="5481519"/>
            <a:ext cx="12038714" cy="400110"/>
          </a:xfrm>
          <a:prstGeom prst="rect">
            <a:avLst/>
          </a:prstGeom>
          <a:solidFill>
            <a:schemeClr val="bg2"/>
          </a:solidFill>
          <a:ln w="38100">
            <a:solidFill>
              <a:schemeClr val="accent1"/>
            </a:solidFill>
            <a:prstDash val="dash"/>
          </a:ln>
        </p:spPr>
        <p:txBody>
          <a:bodyPr wrap="square" rtlCol="0">
            <a:spAutoFit/>
          </a:bodyPr>
          <a:lstStyle/>
          <a:p>
            <a:pPr algn="ctr"/>
            <a:r>
              <a:rPr lang="en-US" sz="2000"/>
              <a:t>Reminder – All Score Codes must be entered by 11:59 p.m. (CT) on the last day of the testing window.</a:t>
            </a:r>
          </a:p>
        </p:txBody>
      </p:sp>
    </p:spTree>
    <p:extLst>
      <p:ext uri="{BB962C8B-B14F-4D97-AF65-F5344CB8AC3E}">
        <p14:creationId xmlns:p14="http://schemas.microsoft.com/office/powerpoint/2010/main" val="65511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B12E-2816-23B6-6580-ADEF4B4645BF}"/>
              </a:ext>
            </a:extLst>
          </p:cNvPr>
          <p:cNvSpPr>
            <a:spLocks noGrp="1"/>
          </p:cNvSpPr>
          <p:nvPr>
            <p:ph type="title"/>
          </p:nvPr>
        </p:nvSpPr>
        <p:spPr/>
        <p:txBody>
          <a:bodyPr/>
          <a:lstStyle/>
          <a:p>
            <a:r>
              <a:rPr lang="en-US">
                <a:ea typeface="Calibri"/>
                <a:cs typeface="Calibri"/>
              </a:rPr>
              <a:t>My students started the wrong test – What now?</a:t>
            </a:r>
            <a:endParaRPr lang="en-US"/>
          </a:p>
        </p:txBody>
      </p:sp>
      <p:sp>
        <p:nvSpPr>
          <p:cNvPr id="4" name="Content Placeholder 3">
            <a:extLst>
              <a:ext uri="{FF2B5EF4-FFF2-40B4-BE49-F238E27FC236}">
                <a16:creationId xmlns:a16="http://schemas.microsoft.com/office/drawing/2014/main" id="{5EF34658-9067-D0A5-661A-33A179862AF6}"/>
              </a:ext>
            </a:extLst>
          </p:cNvPr>
          <p:cNvSpPr>
            <a:spLocks noGrp="1"/>
          </p:cNvSpPr>
          <p:nvPr>
            <p:ph idx="1"/>
          </p:nvPr>
        </p:nvSpPr>
        <p:spPr>
          <a:xfrm>
            <a:off x="784119" y="1524000"/>
            <a:ext cx="10623762" cy="3875314"/>
          </a:xfrm>
        </p:spPr>
        <p:txBody>
          <a:bodyPr/>
          <a:lstStyle/>
          <a:p>
            <a:pPr marL="0" indent="0" algn="ctr">
              <a:buNone/>
            </a:pPr>
            <a:r>
              <a:rPr lang="en-US" sz="2400" b="1">
                <a:solidFill>
                  <a:srgbClr val="172B4D"/>
                </a:solidFill>
                <a:latin typeface="-apple-system"/>
              </a:rPr>
              <a:t>What should a district do if a student begins an operational test that the student is scheduled to take on a different day (e.g., a student starts a</a:t>
            </a:r>
            <a:r>
              <a:rPr lang="en-US" sz="2400">
                <a:solidFill>
                  <a:srgbClr val="172B4D"/>
                </a:solidFill>
                <a:latin typeface="-apple-system"/>
              </a:rPr>
              <a:t> </a:t>
            </a:r>
            <a:r>
              <a:rPr lang="en-US" sz="2400" b="1">
                <a:solidFill>
                  <a:srgbClr val="172B4D"/>
                </a:solidFill>
                <a:latin typeface="-apple-system"/>
              </a:rPr>
              <a:t>science test instead of a social studies test)?</a:t>
            </a:r>
          </a:p>
        </p:txBody>
      </p:sp>
      <p:sp>
        <p:nvSpPr>
          <p:cNvPr id="3" name="Slide Number Placeholder 2">
            <a:extLst>
              <a:ext uri="{FF2B5EF4-FFF2-40B4-BE49-F238E27FC236}">
                <a16:creationId xmlns:a16="http://schemas.microsoft.com/office/drawing/2014/main" id="{6B5465FD-EE29-671A-1DDD-925BFE90E42D}"/>
              </a:ext>
            </a:extLst>
          </p:cNvPr>
          <p:cNvSpPr>
            <a:spLocks noGrp="1"/>
          </p:cNvSpPr>
          <p:nvPr>
            <p:ph type="sldNum" sz="quarter" idx="4"/>
          </p:nvPr>
        </p:nvSpPr>
        <p:spPr/>
        <p:txBody>
          <a:bodyPr/>
          <a:lstStyle/>
          <a:p>
            <a:fld id="{69C126A4-BD19-47E2-8A0E-0DE1B9D8C925}" type="slidenum">
              <a:rPr lang="en-US" smtClean="0"/>
              <a:pPr/>
              <a:t>48</a:t>
            </a:fld>
            <a:endParaRPr lang="en-US"/>
          </a:p>
        </p:txBody>
      </p:sp>
      <p:sp>
        <p:nvSpPr>
          <p:cNvPr id="5" name="TextBox 4">
            <a:extLst>
              <a:ext uri="{FF2B5EF4-FFF2-40B4-BE49-F238E27FC236}">
                <a16:creationId xmlns:a16="http://schemas.microsoft.com/office/drawing/2014/main" id="{D3144DC2-6DF0-B1EA-2143-E79C552BF0E2}"/>
              </a:ext>
            </a:extLst>
          </p:cNvPr>
          <p:cNvSpPr txBox="1"/>
          <p:nvPr/>
        </p:nvSpPr>
        <p:spPr>
          <a:xfrm>
            <a:off x="2026609" y="3285604"/>
            <a:ext cx="8493197" cy="156966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2400" b="0" i="0">
                <a:solidFill>
                  <a:srgbClr val="172B4D"/>
                </a:solidFill>
                <a:effectLst/>
                <a:latin typeface="-apple-system"/>
              </a:rPr>
              <a:t>If the student has already begun responding to test questions on the wrong test, the student should complete that test on the same day. The student may then take the correct test on a different day within the testing window.</a:t>
            </a:r>
            <a:endParaRPr lang="en-US" sz="2400"/>
          </a:p>
        </p:txBody>
      </p:sp>
      <p:sp>
        <p:nvSpPr>
          <p:cNvPr id="7" name="Callout: Left Arrow 6">
            <a:extLst>
              <a:ext uri="{FF2B5EF4-FFF2-40B4-BE49-F238E27FC236}">
                <a16:creationId xmlns:a16="http://schemas.microsoft.com/office/drawing/2014/main" id="{53CCE8A2-2972-7302-9F03-B3E70207E407}"/>
              </a:ext>
            </a:extLst>
          </p:cNvPr>
          <p:cNvSpPr/>
          <p:nvPr/>
        </p:nvSpPr>
        <p:spPr>
          <a:xfrm flipH="1">
            <a:off x="233259" y="3701025"/>
            <a:ext cx="2019287" cy="1970314"/>
          </a:xfrm>
          <a:prstGeom prst="leftArrowCallout">
            <a:avLst/>
          </a:prstGeom>
          <a:solidFill>
            <a:srgbClr val="F05F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Question 11 </a:t>
            </a:r>
            <a:r>
              <a:rPr lang="en-US">
                <a:solidFill>
                  <a:schemeClr val="bg1"/>
                </a:solidFill>
              </a:rPr>
              <a:t>- </a:t>
            </a:r>
            <a:r>
              <a:rPr lang="en-US">
                <a:solidFill>
                  <a:schemeClr val="bg1"/>
                </a:solidFill>
                <a:hlinkClick r:id="rId2">
                  <a:extLst>
                    <a:ext uri="{A12FA001-AC4F-418D-AE19-62706E023703}">
                      <ahyp:hlinkClr xmlns:ahyp="http://schemas.microsoft.com/office/drawing/2018/hyperlinkcolor" val="tx"/>
                    </a:ext>
                  </a:extLst>
                </a:hlinkClick>
              </a:rPr>
              <a:t>FAQ</a:t>
            </a:r>
            <a:endParaRPr lang="en-US">
              <a:solidFill>
                <a:schemeClr val="bg1"/>
              </a:solidFill>
            </a:endParaRPr>
          </a:p>
        </p:txBody>
      </p:sp>
    </p:spTree>
    <p:extLst>
      <p:ext uri="{BB962C8B-B14F-4D97-AF65-F5344CB8AC3E}">
        <p14:creationId xmlns:p14="http://schemas.microsoft.com/office/powerpoint/2010/main" val="1526899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B12E-2816-23B6-6580-ADEF4B4645BF}"/>
              </a:ext>
            </a:extLst>
          </p:cNvPr>
          <p:cNvSpPr>
            <a:spLocks noGrp="1"/>
          </p:cNvSpPr>
          <p:nvPr>
            <p:ph type="title"/>
          </p:nvPr>
        </p:nvSpPr>
        <p:spPr>
          <a:xfrm>
            <a:off x="433705" y="164334"/>
            <a:ext cx="11121657" cy="751350"/>
          </a:xfrm>
        </p:spPr>
        <p:txBody>
          <a:bodyPr>
            <a:normAutofit fontScale="90000"/>
          </a:bodyPr>
          <a:lstStyle/>
          <a:p>
            <a:r>
              <a:rPr lang="en-US">
                <a:ea typeface="Calibri"/>
                <a:cs typeface="Calibri"/>
              </a:rPr>
              <a:t>My student was not provided their Accommodation, What now?</a:t>
            </a:r>
            <a:endParaRPr lang="en-US"/>
          </a:p>
        </p:txBody>
      </p:sp>
      <p:sp>
        <p:nvSpPr>
          <p:cNvPr id="4" name="Content Placeholder 3">
            <a:extLst>
              <a:ext uri="{FF2B5EF4-FFF2-40B4-BE49-F238E27FC236}">
                <a16:creationId xmlns:a16="http://schemas.microsoft.com/office/drawing/2014/main" id="{5EF34658-9067-D0A5-661A-33A179862AF6}"/>
              </a:ext>
            </a:extLst>
          </p:cNvPr>
          <p:cNvSpPr>
            <a:spLocks noGrp="1"/>
          </p:cNvSpPr>
          <p:nvPr>
            <p:ph idx="1"/>
          </p:nvPr>
        </p:nvSpPr>
        <p:spPr>
          <a:xfrm>
            <a:off x="784119" y="1047976"/>
            <a:ext cx="10623762" cy="4351338"/>
          </a:xfrm>
        </p:spPr>
        <p:txBody>
          <a:bodyPr/>
          <a:lstStyle/>
          <a:p>
            <a:pPr marL="0" indent="0">
              <a:buNone/>
            </a:pPr>
            <a:r>
              <a:rPr lang="en-US" sz="2400" b="1">
                <a:solidFill>
                  <a:srgbClr val="172B4D"/>
                </a:solidFill>
                <a:latin typeface="-apple-system"/>
              </a:rPr>
              <a:t>What should a district do if it fails to provide a student with an online accommodation that is required by his or her individualized education program (IEP)?</a:t>
            </a:r>
          </a:p>
        </p:txBody>
      </p:sp>
      <p:sp>
        <p:nvSpPr>
          <p:cNvPr id="3" name="Slide Number Placeholder 2">
            <a:extLst>
              <a:ext uri="{FF2B5EF4-FFF2-40B4-BE49-F238E27FC236}">
                <a16:creationId xmlns:a16="http://schemas.microsoft.com/office/drawing/2014/main" id="{6B5465FD-EE29-671A-1DDD-925BFE90E42D}"/>
              </a:ext>
            </a:extLst>
          </p:cNvPr>
          <p:cNvSpPr>
            <a:spLocks noGrp="1"/>
          </p:cNvSpPr>
          <p:nvPr>
            <p:ph type="sldNum" sz="quarter" idx="4"/>
          </p:nvPr>
        </p:nvSpPr>
        <p:spPr/>
        <p:txBody>
          <a:bodyPr/>
          <a:lstStyle/>
          <a:p>
            <a:fld id="{69C126A4-BD19-47E2-8A0E-0DE1B9D8C925}" type="slidenum">
              <a:rPr lang="en-US" smtClean="0"/>
              <a:pPr/>
              <a:t>49</a:t>
            </a:fld>
            <a:endParaRPr lang="en-US"/>
          </a:p>
        </p:txBody>
      </p:sp>
      <p:sp>
        <p:nvSpPr>
          <p:cNvPr id="5" name="TextBox 4">
            <a:extLst>
              <a:ext uri="{FF2B5EF4-FFF2-40B4-BE49-F238E27FC236}">
                <a16:creationId xmlns:a16="http://schemas.microsoft.com/office/drawing/2014/main" id="{D3144DC2-6DF0-B1EA-2143-E79C552BF0E2}"/>
              </a:ext>
            </a:extLst>
          </p:cNvPr>
          <p:cNvSpPr txBox="1"/>
          <p:nvPr/>
        </p:nvSpPr>
        <p:spPr>
          <a:xfrm>
            <a:off x="1849401" y="2063910"/>
            <a:ext cx="8493197" cy="3785652"/>
          </a:xfrm>
          <a:prstGeom prst="rect">
            <a:avLst/>
          </a:prstGeom>
          <a:solidFill>
            <a:schemeClr val="accent1">
              <a:lumMod val="20000"/>
              <a:lumOff val="80000"/>
            </a:schemeClr>
          </a:solidFill>
          <a:ln>
            <a:solidFill>
              <a:schemeClr val="tx1"/>
            </a:solidFill>
          </a:ln>
        </p:spPr>
        <p:txBody>
          <a:bodyPr wrap="square" rtlCol="0">
            <a:spAutoFit/>
          </a:bodyPr>
          <a:lstStyle/>
          <a:p>
            <a:pPr algn="l">
              <a:buFont typeface="Arial" panose="020B0604020202020204" pitchFamily="34" charset="0"/>
              <a:buChar char="•"/>
            </a:pPr>
            <a:r>
              <a:rPr lang="en-US" sz="2000" b="0" i="0">
                <a:solidFill>
                  <a:srgbClr val="172B4D"/>
                </a:solidFill>
                <a:effectLst/>
                <a:latin typeface="-apple-system"/>
              </a:rPr>
              <a:t>If the error is discovered while the student is testing, the error may be able to be fixed, and the student will be able to continue testing with the required accommodation.</a:t>
            </a:r>
          </a:p>
          <a:p>
            <a:pPr algn="l"/>
            <a:endParaRPr lang="en-US" sz="2000">
              <a:solidFill>
                <a:srgbClr val="172B4D"/>
              </a:solidFill>
              <a:latin typeface="-apple-system"/>
            </a:endParaRPr>
          </a:p>
          <a:p>
            <a:pPr algn="l">
              <a:buFont typeface="Arial" panose="020B0604020202020204" pitchFamily="34" charset="0"/>
              <a:buChar char="•"/>
            </a:pPr>
            <a:r>
              <a:rPr lang="en-US" sz="2000" b="0" i="0">
                <a:solidFill>
                  <a:srgbClr val="172B4D"/>
                </a:solidFill>
                <a:effectLst/>
                <a:latin typeface="-apple-system"/>
              </a:rPr>
              <a:t>For content and language supports, refreshable braille, and American Sign Language, if the student has answered </a:t>
            </a:r>
            <a:r>
              <a:rPr lang="en-US" sz="2000" b="1" i="0">
                <a:solidFill>
                  <a:srgbClr val="172B4D"/>
                </a:solidFill>
                <a:effectLst/>
                <a:latin typeface="-apple-system"/>
              </a:rPr>
              <a:t>five</a:t>
            </a:r>
            <a:r>
              <a:rPr lang="en-US" sz="2000" b="0" i="0">
                <a:solidFill>
                  <a:srgbClr val="172B4D"/>
                </a:solidFill>
                <a:effectLst/>
                <a:latin typeface="-apple-system"/>
              </a:rPr>
              <a:t> or more questions, the accommodation error </a:t>
            </a:r>
            <a:r>
              <a:rPr lang="en-US" sz="2000" b="1" i="0">
                <a:solidFill>
                  <a:srgbClr val="172B4D"/>
                </a:solidFill>
                <a:effectLst/>
                <a:latin typeface="-apple-system"/>
              </a:rPr>
              <a:t>CANNOT </a:t>
            </a:r>
            <a:r>
              <a:rPr lang="en-US" sz="2000" b="0" i="0">
                <a:solidFill>
                  <a:srgbClr val="172B4D"/>
                </a:solidFill>
                <a:effectLst/>
                <a:latin typeface="-apple-system"/>
              </a:rPr>
              <a:t>be fixed and the test cannot be reset. </a:t>
            </a:r>
          </a:p>
          <a:p>
            <a:pPr algn="l"/>
            <a:endParaRPr lang="en-US" sz="2000">
              <a:solidFill>
                <a:srgbClr val="172B4D"/>
              </a:solidFill>
              <a:latin typeface="-apple-system"/>
            </a:endParaRPr>
          </a:p>
          <a:p>
            <a:pPr algn="l">
              <a:buFont typeface="Arial" panose="020B0604020202020204" pitchFamily="34" charset="0"/>
              <a:buChar char="•"/>
            </a:pPr>
            <a:r>
              <a:rPr lang="en-US" sz="2000" b="0" i="0">
                <a:solidFill>
                  <a:srgbClr val="172B4D"/>
                </a:solidFill>
                <a:effectLst/>
                <a:latin typeface="-apple-system"/>
              </a:rPr>
              <a:t>For these circumstances, a procedural testing irregularity form for an accommodation error must be completed. This form can be accessed through the </a:t>
            </a:r>
            <a:r>
              <a:rPr lang="en-US" sz="2000" b="0" i="1">
                <a:solidFill>
                  <a:srgbClr val="172B4D"/>
                </a:solidFill>
                <a:effectLst/>
                <a:latin typeface="-apple-system"/>
              </a:rPr>
              <a:t>Submit a Form </a:t>
            </a:r>
            <a:r>
              <a:rPr lang="en-US" sz="2000" b="0" i="0">
                <a:solidFill>
                  <a:srgbClr val="172B4D"/>
                </a:solidFill>
                <a:effectLst/>
                <a:latin typeface="-apple-system"/>
              </a:rPr>
              <a:t>task in the </a:t>
            </a:r>
            <a:r>
              <a:rPr lang="en-US" sz="2000" b="0" i="1">
                <a:solidFill>
                  <a:srgbClr val="172B4D"/>
                </a:solidFill>
                <a:effectLst/>
                <a:latin typeface="-apple-system"/>
              </a:rPr>
              <a:t>Administration and Security Forms </a:t>
            </a:r>
            <a:r>
              <a:rPr lang="en-US" sz="2000" b="0" i="0">
                <a:solidFill>
                  <a:srgbClr val="172B4D"/>
                </a:solidFill>
                <a:effectLst/>
                <a:latin typeface="-apple-system"/>
              </a:rPr>
              <a:t>module in TIDE.</a:t>
            </a:r>
          </a:p>
        </p:txBody>
      </p:sp>
      <p:sp>
        <p:nvSpPr>
          <p:cNvPr id="6" name="Callout: Left Arrow 5">
            <a:extLst>
              <a:ext uri="{FF2B5EF4-FFF2-40B4-BE49-F238E27FC236}">
                <a16:creationId xmlns:a16="http://schemas.microsoft.com/office/drawing/2014/main" id="{8B1FDA7F-5C6F-5E66-8374-638FFD5F3B7D}"/>
              </a:ext>
            </a:extLst>
          </p:cNvPr>
          <p:cNvSpPr/>
          <p:nvPr/>
        </p:nvSpPr>
        <p:spPr>
          <a:xfrm>
            <a:off x="9820275" y="2949497"/>
            <a:ext cx="2133600" cy="1970314"/>
          </a:xfrm>
          <a:prstGeom prst="leftArrowCallout">
            <a:avLst/>
          </a:prstGeom>
          <a:solidFill>
            <a:srgbClr val="F05F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Question 24 </a:t>
            </a:r>
            <a:r>
              <a:rPr lang="en-US">
                <a:solidFill>
                  <a:schemeClr val="bg1"/>
                </a:solidFill>
              </a:rPr>
              <a:t>- </a:t>
            </a:r>
            <a:r>
              <a:rPr lang="en-US">
                <a:solidFill>
                  <a:schemeClr val="bg1"/>
                </a:solidFill>
                <a:hlinkClick r:id="rId2">
                  <a:extLst>
                    <a:ext uri="{A12FA001-AC4F-418D-AE19-62706E023703}">
                      <ahyp:hlinkClr xmlns:ahyp="http://schemas.microsoft.com/office/drawing/2018/hyperlinkcolor" val="tx"/>
                    </a:ext>
                  </a:extLst>
                </a:hlinkClick>
              </a:rPr>
              <a:t>FAQ</a:t>
            </a:r>
            <a:endParaRPr lang="en-US">
              <a:solidFill>
                <a:schemeClr val="bg1"/>
              </a:solidFill>
            </a:endParaRPr>
          </a:p>
        </p:txBody>
      </p:sp>
    </p:spTree>
    <p:extLst>
      <p:ext uri="{BB962C8B-B14F-4D97-AF65-F5344CB8AC3E}">
        <p14:creationId xmlns:p14="http://schemas.microsoft.com/office/powerpoint/2010/main" val="3908317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259890"/>
            <a:ext cx="12192000" cy="844718"/>
          </a:xfrm>
          <a:prstGeom prst="rect">
            <a:avLst/>
          </a:prstGeom>
          <a:solidFill>
            <a:srgbClr val="F05F38"/>
          </a:solidFill>
          <a:ln>
            <a:noFill/>
          </a:ln>
        </p:spPr>
        <p:txBody>
          <a:bodyPr vert="horz" wrap="square" lIns="0" tIns="95885" rIns="0" bIns="0" rtlCol="0">
            <a:spAutoFit/>
          </a:bodyPr>
          <a:lstStyle/>
          <a:p>
            <a:pPr marL="12700" marR="5080" algn="ctr">
              <a:lnSpc>
                <a:spcPct val="89900"/>
              </a:lnSpc>
              <a:spcBef>
                <a:spcPts val="755"/>
              </a:spcBef>
            </a:pPr>
            <a:r>
              <a:rPr lang="en-US" sz="5400" spc="-10">
                <a:solidFill>
                  <a:srgbClr val="FFFFFF"/>
                </a:solidFill>
                <a:latin typeface="+mj-lt"/>
                <a:cs typeface="Arial"/>
              </a:rPr>
              <a:t>STAAR Program Reminders and Updates</a:t>
            </a:r>
            <a:endParaRPr sz="5400">
              <a:latin typeface="+mj-lt"/>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B12E-2816-23B6-6580-ADEF4B4645BF}"/>
              </a:ext>
            </a:extLst>
          </p:cNvPr>
          <p:cNvSpPr>
            <a:spLocks noGrp="1"/>
          </p:cNvSpPr>
          <p:nvPr>
            <p:ph type="title"/>
          </p:nvPr>
        </p:nvSpPr>
        <p:spPr/>
        <p:txBody>
          <a:bodyPr/>
          <a:lstStyle/>
          <a:p>
            <a:r>
              <a:rPr lang="en-US">
                <a:ea typeface="Calibri"/>
                <a:cs typeface="Calibri"/>
              </a:rPr>
              <a:t>Incorrect Accommodation – What Now?</a:t>
            </a:r>
            <a:endParaRPr lang="en-US"/>
          </a:p>
        </p:txBody>
      </p:sp>
      <p:sp>
        <p:nvSpPr>
          <p:cNvPr id="4" name="Content Placeholder 3">
            <a:extLst>
              <a:ext uri="{FF2B5EF4-FFF2-40B4-BE49-F238E27FC236}">
                <a16:creationId xmlns:a16="http://schemas.microsoft.com/office/drawing/2014/main" id="{5EF34658-9067-D0A5-661A-33A179862AF6}"/>
              </a:ext>
            </a:extLst>
          </p:cNvPr>
          <p:cNvSpPr>
            <a:spLocks noGrp="1"/>
          </p:cNvSpPr>
          <p:nvPr>
            <p:ph idx="1"/>
          </p:nvPr>
        </p:nvSpPr>
        <p:spPr>
          <a:xfrm>
            <a:off x="784119" y="1254575"/>
            <a:ext cx="10623762" cy="3875314"/>
          </a:xfrm>
        </p:spPr>
        <p:txBody>
          <a:bodyPr/>
          <a:lstStyle/>
          <a:p>
            <a:pPr marL="0" indent="0" algn="ctr">
              <a:buNone/>
            </a:pPr>
            <a:r>
              <a:rPr lang="en-US" sz="2400" b="1">
                <a:solidFill>
                  <a:srgbClr val="172B4D"/>
                </a:solidFill>
                <a:latin typeface="-apple-system"/>
              </a:rPr>
              <a:t>What should a district do if an accommodation has been incorrectly provided to a student (e.g., a calculator is provided to a grade 7 student taking a mathematics assessment)?</a:t>
            </a:r>
          </a:p>
        </p:txBody>
      </p:sp>
      <p:sp>
        <p:nvSpPr>
          <p:cNvPr id="3" name="Slide Number Placeholder 2">
            <a:extLst>
              <a:ext uri="{FF2B5EF4-FFF2-40B4-BE49-F238E27FC236}">
                <a16:creationId xmlns:a16="http://schemas.microsoft.com/office/drawing/2014/main" id="{6B5465FD-EE29-671A-1DDD-925BFE90E42D}"/>
              </a:ext>
            </a:extLst>
          </p:cNvPr>
          <p:cNvSpPr>
            <a:spLocks noGrp="1"/>
          </p:cNvSpPr>
          <p:nvPr>
            <p:ph type="sldNum" sz="quarter" idx="4"/>
          </p:nvPr>
        </p:nvSpPr>
        <p:spPr/>
        <p:txBody>
          <a:bodyPr/>
          <a:lstStyle/>
          <a:p>
            <a:fld id="{69C126A4-BD19-47E2-8A0E-0DE1B9D8C925}" type="slidenum">
              <a:rPr lang="en-US" smtClean="0"/>
              <a:pPr/>
              <a:t>50</a:t>
            </a:fld>
            <a:endParaRPr lang="en-US"/>
          </a:p>
        </p:txBody>
      </p:sp>
      <p:sp>
        <p:nvSpPr>
          <p:cNvPr id="5" name="TextBox 4">
            <a:extLst>
              <a:ext uri="{FF2B5EF4-FFF2-40B4-BE49-F238E27FC236}">
                <a16:creationId xmlns:a16="http://schemas.microsoft.com/office/drawing/2014/main" id="{D3144DC2-6DF0-B1EA-2143-E79C552BF0E2}"/>
              </a:ext>
            </a:extLst>
          </p:cNvPr>
          <p:cNvSpPr txBox="1"/>
          <p:nvPr/>
        </p:nvSpPr>
        <p:spPr>
          <a:xfrm>
            <a:off x="2026609" y="2728043"/>
            <a:ext cx="8493197" cy="3046988"/>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2400" b="0" i="0">
                <a:solidFill>
                  <a:srgbClr val="172B4D"/>
                </a:solidFill>
                <a:effectLst/>
                <a:latin typeface="-apple-system"/>
              </a:rPr>
              <a:t>If the student is still testing, the test administrator must remove or disable the accommodation and allow the student to complete the test. The test should be submitted, and a procedural testing irregularity form for an accommodation error must be completed. If the student has completed and submitted the test, a procedural testing irregularity form must still be completed. This form can be accessed through the </a:t>
            </a:r>
            <a:r>
              <a:rPr lang="en-US" sz="2400" b="0" i="1">
                <a:solidFill>
                  <a:srgbClr val="172B4D"/>
                </a:solidFill>
                <a:effectLst/>
                <a:latin typeface="-apple-system"/>
              </a:rPr>
              <a:t>Submit a Form</a:t>
            </a:r>
            <a:r>
              <a:rPr lang="en-US" sz="2400" b="0" i="0">
                <a:solidFill>
                  <a:srgbClr val="172B4D"/>
                </a:solidFill>
                <a:effectLst/>
                <a:latin typeface="-apple-system"/>
              </a:rPr>
              <a:t> task in the </a:t>
            </a:r>
            <a:r>
              <a:rPr lang="en-US" sz="2400" b="0" i="1">
                <a:solidFill>
                  <a:srgbClr val="172B4D"/>
                </a:solidFill>
                <a:effectLst/>
                <a:latin typeface="-apple-system"/>
              </a:rPr>
              <a:t>Administration and Security Forms</a:t>
            </a:r>
            <a:r>
              <a:rPr lang="en-US" sz="2400" b="0" i="0">
                <a:solidFill>
                  <a:srgbClr val="172B4D"/>
                </a:solidFill>
                <a:effectLst/>
                <a:latin typeface="-apple-system"/>
              </a:rPr>
              <a:t> module in TIDE.</a:t>
            </a:r>
            <a:endParaRPr lang="en-US" sz="2400"/>
          </a:p>
        </p:txBody>
      </p:sp>
      <p:sp>
        <p:nvSpPr>
          <p:cNvPr id="7" name="Callout: Left Arrow 6">
            <a:extLst>
              <a:ext uri="{FF2B5EF4-FFF2-40B4-BE49-F238E27FC236}">
                <a16:creationId xmlns:a16="http://schemas.microsoft.com/office/drawing/2014/main" id="{53CCE8A2-2972-7302-9F03-B3E70207E407}"/>
              </a:ext>
            </a:extLst>
          </p:cNvPr>
          <p:cNvSpPr/>
          <p:nvPr/>
        </p:nvSpPr>
        <p:spPr>
          <a:xfrm flipH="1">
            <a:off x="233259" y="3656421"/>
            <a:ext cx="2019287" cy="1970314"/>
          </a:xfrm>
          <a:prstGeom prst="leftArrowCallout">
            <a:avLst/>
          </a:prstGeom>
          <a:solidFill>
            <a:srgbClr val="F05F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Question 23 </a:t>
            </a:r>
            <a:r>
              <a:rPr lang="en-US">
                <a:solidFill>
                  <a:schemeClr val="bg1"/>
                </a:solidFill>
              </a:rPr>
              <a:t>- </a:t>
            </a:r>
            <a:r>
              <a:rPr lang="en-US">
                <a:solidFill>
                  <a:schemeClr val="bg1"/>
                </a:solidFill>
                <a:hlinkClick r:id="rId2">
                  <a:extLst>
                    <a:ext uri="{A12FA001-AC4F-418D-AE19-62706E023703}">
                      <ahyp:hlinkClr xmlns:ahyp="http://schemas.microsoft.com/office/drawing/2018/hyperlinkcolor" val="tx"/>
                    </a:ext>
                  </a:extLst>
                </a:hlinkClick>
              </a:rPr>
              <a:t>FAQ</a:t>
            </a:r>
            <a:endParaRPr lang="en-US">
              <a:solidFill>
                <a:schemeClr val="bg1"/>
              </a:solidFill>
            </a:endParaRPr>
          </a:p>
        </p:txBody>
      </p:sp>
    </p:spTree>
    <p:extLst>
      <p:ext uri="{BB962C8B-B14F-4D97-AF65-F5344CB8AC3E}">
        <p14:creationId xmlns:p14="http://schemas.microsoft.com/office/powerpoint/2010/main" val="1457743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A986-63F7-8C67-C07C-7BCD4F85C82A}"/>
              </a:ext>
            </a:extLst>
          </p:cNvPr>
          <p:cNvSpPr>
            <a:spLocks noGrp="1"/>
          </p:cNvSpPr>
          <p:nvPr>
            <p:ph type="title"/>
          </p:nvPr>
        </p:nvSpPr>
        <p:spPr>
          <a:xfrm>
            <a:off x="712380" y="153230"/>
            <a:ext cx="11121657" cy="751350"/>
          </a:xfrm>
        </p:spPr>
        <p:txBody>
          <a:bodyPr anchor="ctr">
            <a:normAutofit/>
          </a:bodyPr>
          <a:lstStyle/>
          <a:p>
            <a:r>
              <a:rPr lang="en-US"/>
              <a:t>What should I do in Schoolwide Emergencies?</a:t>
            </a:r>
          </a:p>
        </p:txBody>
      </p:sp>
      <p:sp>
        <p:nvSpPr>
          <p:cNvPr id="3" name="Slide Number Placeholder 2">
            <a:extLst>
              <a:ext uri="{FF2B5EF4-FFF2-40B4-BE49-F238E27FC236}">
                <a16:creationId xmlns:a16="http://schemas.microsoft.com/office/drawing/2014/main" id="{6A20F800-6B34-4CCE-9D7B-856EFA02683B}"/>
              </a:ext>
            </a:extLst>
          </p:cNvPr>
          <p:cNvSpPr>
            <a:spLocks noGrp="1"/>
          </p:cNvSpPr>
          <p:nvPr>
            <p:ph type="sldNum" sz="quarter" idx="4"/>
          </p:nvPr>
        </p:nvSpPr>
        <p:spPr>
          <a:xfrm>
            <a:off x="9210675" y="6529126"/>
            <a:ext cx="2743200" cy="365125"/>
          </a:xfrm>
        </p:spPr>
        <p:txBody>
          <a:bodyPr anchor="ctr">
            <a:normAutofit/>
          </a:bodyPr>
          <a:lstStyle/>
          <a:p>
            <a:pPr>
              <a:spcAft>
                <a:spcPts val="600"/>
              </a:spcAft>
            </a:pPr>
            <a:fld id="{69C126A4-BD19-47E2-8A0E-0DE1B9D8C925}" type="slidenum">
              <a:rPr lang="en-US" smtClean="0"/>
              <a:pPr>
                <a:spcAft>
                  <a:spcPts val="600"/>
                </a:spcAft>
              </a:pPr>
              <a:t>51</a:t>
            </a:fld>
            <a:endParaRPr lang="en-US"/>
          </a:p>
        </p:txBody>
      </p:sp>
      <p:graphicFrame>
        <p:nvGraphicFramePr>
          <p:cNvPr id="4" name="Diagram 3">
            <a:extLst>
              <a:ext uri="{FF2B5EF4-FFF2-40B4-BE49-F238E27FC236}">
                <a16:creationId xmlns:a16="http://schemas.microsoft.com/office/drawing/2014/main" id="{FAD65F17-04DD-7DF7-7D4E-87FF36BD348E}"/>
              </a:ext>
            </a:extLst>
          </p:cNvPr>
          <p:cNvGraphicFramePr/>
          <p:nvPr>
            <p:extLst>
              <p:ext uri="{D42A27DB-BD31-4B8C-83A1-F6EECF244321}">
                <p14:modId xmlns:p14="http://schemas.microsoft.com/office/powerpoint/2010/main" val="47387294"/>
              </p:ext>
            </p:extLst>
          </p:nvPr>
        </p:nvGraphicFramePr>
        <p:xfrm>
          <a:off x="712380" y="1253331"/>
          <a:ext cx="106237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C8D00E3-3E20-7F75-3AF5-7C8A22D8C505}"/>
              </a:ext>
            </a:extLst>
          </p:cNvPr>
          <p:cNvSpPr txBox="1"/>
          <p:nvPr/>
        </p:nvSpPr>
        <p:spPr>
          <a:xfrm>
            <a:off x="540933" y="5604669"/>
            <a:ext cx="10938687" cy="369332"/>
          </a:xfrm>
          <a:prstGeom prst="rect">
            <a:avLst/>
          </a:prstGeom>
          <a:noFill/>
        </p:spPr>
        <p:txBody>
          <a:bodyPr wrap="square" rtlCol="0">
            <a:spAutoFit/>
          </a:bodyPr>
          <a:lstStyle/>
          <a:p>
            <a:pPr algn="ctr"/>
            <a:r>
              <a:rPr lang="en-US">
                <a:solidFill>
                  <a:srgbClr val="0D6CB9"/>
                </a:solidFill>
                <a:hlinkClick r:id="rId7">
                  <a:extLst>
                    <a:ext uri="{A12FA001-AC4F-418D-AE19-62706E023703}">
                      <ahyp:hlinkClr xmlns:ahyp="http://schemas.microsoft.com/office/drawing/2018/hyperlinkcolor" val="tx"/>
                    </a:ext>
                  </a:extLst>
                </a:hlinkClick>
              </a:rPr>
              <a:t>Schoolwide Emergencies section in the DCCR </a:t>
            </a:r>
            <a:endParaRPr lang="en-US">
              <a:solidFill>
                <a:srgbClr val="0D6CB9"/>
              </a:solidFill>
            </a:endParaRPr>
          </a:p>
        </p:txBody>
      </p:sp>
    </p:spTree>
    <p:extLst>
      <p:ext uri="{BB962C8B-B14F-4D97-AF65-F5344CB8AC3E}">
        <p14:creationId xmlns:p14="http://schemas.microsoft.com/office/powerpoint/2010/main" val="4265442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A986-63F7-8C67-C07C-7BCD4F85C82A}"/>
              </a:ext>
            </a:extLst>
          </p:cNvPr>
          <p:cNvSpPr>
            <a:spLocks noGrp="1"/>
          </p:cNvSpPr>
          <p:nvPr>
            <p:ph type="title"/>
          </p:nvPr>
        </p:nvSpPr>
        <p:spPr>
          <a:xfrm>
            <a:off x="178980" y="0"/>
            <a:ext cx="11121657" cy="751350"/>
          </a:xfrm>
        </p:spPr>
        <p:txBody>
          <a:bodyPr>
            <a:normAutofit fontScale="90000"/>
          </a:bodyPr>
          <a:lstStyle/>
          <a:p>
            <a:r>
              <a:rPr lang="en-US">
                <a:solidFill>
                  <a:srgbClr val="0D6CB9"/>
                </a:solidFill>
                <a:latin typeface="Calibri (Headings)"/>
                <a:ea typeface="Calibri"/>
                <a:cs typeface="Calibri"/>
              </a:rPr>
              <a:t>What should I do in a Power Outage or System Interruption?</a:t>
            </a:r>
            <a:endParaRPr lang="en-US">
              <a:solidFill>
                <a:srgbClr val="0D6CB9"/>
              </a:solidFill>
              <a:latin typeface="Calibri (Headings)"/>
            </a:endParaRPr>
          </a:p>
        </p:txBody>
      </p:sp>
      <p:sp>
        <p:nvSpPr>
          <p:cNvPr id="3" name="Slide Number Placeholder 2">
            <a:extLst>
              <a:ext uri="{FF2B5EF4-FFF2-40B4-BE49-F238E27FC236}">
                <a16:creationId xmlns:a16="http://schemas.microsoft.com/office/drawing/2014/main" id="{6A20F800-6B34-4CCE-9D7B-856EFA02683B}"/>
              </a:ext>
            </a:extLst>
          </p:cNvPr>
          <p:cNvSpPr>
            <a:spLocks noGrp="1"/>
          </p:cNvSpPr>
          <p:nvPr>
            <p:ph type="sldNum" sz="quarter" idx="4"/>
          </p:nvPr>
        </p:nvSpPr>
        <p:spPr/>
        <p:txBody>
          <a:bodyPr/>
          <a:lstStyle/>
          <a:p>
            <a:fld id="{69C126A4-BD19-47E2-8A0E-0DE1B9D8C925}" type="slidenum">
              <a:rPr lang="en-US" smtClean="0"/>
              <a:pPr/>
              <a:t>52</a:t>
            </a:fld>
            <a:endParaRPr lang="en-US"/>
          </a:p>
        </p:txBody>
      </p:sp>
      <p:graphicFrame>
        <p:nvGraphicFramePr>
          <p:cNvPr id="4" name="Diagram 3">
            <a:extLst>
              <a:ext uri="{FF2B5EF4-FFF2-40B4-BE49-F238E27FC236}">
                <a16:creationId xmlns:a16="http://schemas.microsoft.com/office/drawing/2014/main" id="{FAD65F17-04DD-7DF7-7D4E-87FF36BD348E}"/>
              </a:ext>
            </a:extLst>
          </p:cNvPr>
          <p:cNvGraphicFramePr/>
          <p:nvPr>
            <p:extLst>
              <p:ext uri="{D42A27DB-BD31-4B8C-83A1-F6EECF244321}">
                <p14:modId xmlns:p14="http://schemas.microsoft.com/office/powerpoint/2010/main" val="312264683"/>
              </p:ext>
            </p:extLst>
          </p:nvPr>
        </p:nvGraphicFramePr>
        <p:xfrm>
          <a:off x="555624" y="719666"/>
          <a:ext cx="11278413" cy="4947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D1EC99E-1636-62B9-0520-7F1C5E3F49B7}"/>
              </a:ext>
            </a:extLst>
          </p:cNvPr>
          <p:cNvSpPr txBox="1"/>
          <p:nvPr/>
        </p:nvSpPr>
        <p:spPr>
          <a:xfrm>
            <a:off x="4352925" y="5591175"/>
            <a:ext cx="3543300" cy="369332"/>
          </a:xfrm>
          <a:prstGeom prst="rect">
            <a:avLst/>
          </a:prstGeom>
          <a:noFill/>
        </p:spPr>
        <p:txBody>
          <a:bodyPr wrap="square" rtlCol="0">
            <a:spAutoFit/>
          </a:bodyPr>
          <a:lstStyle/>
          <a:p>
            <a:r>
              <a:rPr lang="en-US">
                <a:hlinkClick r:id="rId7"/>
              </a:rPr>
              <a:t>Power Outages section in the DCCR</a:t>
            </a:r>
            <a:endParaRPr lang="en-US"/>
          </a:p>
        </p:txBody>
      </p:sp>
      <p:sp>
        <p:nvSpPr>
          <p:cNvPr id="6" name="Rectangle 5" descr="Questions with solid fill">
            <a:extLst>
              <a:ext uri="{FF2B5EF4-FFF2-40B4-BE49-F238E27FC236}">
                <a16:creationId xmlns:a16="http://schemas.microsoft.com/office/drawing/2014/main" id="{F5006448-861D-A499-EB42-20E39D7048C6}"/>
              </a:ext>
            </a:extLst>
          </p:cNvPr>
          <p:cNvSpPr/>
          <p:nvPr/>
        </p:nvSpPr>
        <p:spPr>
          <a:xfrm>
            <a:off x="713842" y="1129209"/>
            <a:ext cx="683614" cy="683614"/>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Rectangle 6" descr="Stopwatch">
            <a:extLst>
              <a:ext uri="{FF2B5EF4-FFF2-40B4-BE49-F238E27FC236}">
                <a16:creationId xmlns:a16="http://schemas.microsoft.com/office/drawing/2014/main" id="{75371FD5-9296-F6DE-520C-4DADBCF0A90A}"/>
              </a:ext>
            </a:extLst>
          </p:cNvPr>
          <p:cNvSpPr/>
          <p:nvPr/>
        </p:nvSpPr>
        <p:spPr>
          <a:xfrm>
            <a:off x="710125" y="2281064"/>
            <a:ext cx="683614" cy="683614"/>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pic>
        <p:nvPicPr>
          <p:cNvPr id="9" name="Graphic 8" descr="Unlock with solid fill">
            <a:extLst>
              <a:ext uri="{FF2B5EF4-FFF2-40B4-BE49-F238E27FC236}">
                <a16:creationId xmlns:a16="http://schemas.microsoft.com/office/drawing/2014/main" id="{2E548816-747A-9C63-EA08-3B9CEEECDF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6257" y="4543824"/>
            <a:ext cx="751350" cy="751350"/>
          </a:xfrm>
          <a:prstGeom prst="rect">
            <a:avLst/>
          </a:prstGeom>
        </p:spPr>
      </p:pic>
      <p:pic>
        <p:nvPicPr>
          <p:cNvPr id="11" name="Graphic 10" descr="Checklist with solid fill">
            <a:extLst>
              <a:ext uri="{FF2B5EF4-FFF2-40B4-BE49-F238E27FC236}">
                <a16:creationId xmlns:a16="http://schemas.microsoft.com/office/drawing/2014/main" id="{B6286DA2-3990-0E8A-7249-3577F7CEAF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468" y="3306398"/>
            <a:ext cx="751350" cy="751350"/>
          </a:xfrm>
          <a:prstGeom prst="rect">
            <a:avLst/>
          </a:prstGeom>
        </p:spPr>
      </p:pic>
    </p:spTree>
    <p:extLst>
      <p:ext uri="{BB962C8B-B14F-4D97-AF65-F5344CB8AC3E}">
        <p14:creationId xmlns:p14="http://schemas.microsoft.com/office/powerpoint/2010/main" val="1576508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A25F-2FD5-7E44-29BC-16121F04DA29}"/>
              </a:ext>
            </a:extLst>
          </p:cNvPr>
          <p:cNvSpPr>
            <a:spLocks noGrp="1"/>
          </p:cNvSpPr>
          <p:nvPr>
            <p:ph type="title" idx="4294967295"/>
          </p:nvPr>
        </p:nvSpPr>
        <p:spPr>
          <a:xfrm>
            <a:off x="220663" y="88299"/>
            <a:ext cx="11342687" cy="962025"/>
          </a:xfrm>
        </p:spPr>
        <p:txBody>
          <a:bodyPr wrap="square" lIns="0" tIns="0" rIns="0" bIns="0" anchor="ctr">
            <a:normAutofit/>
          </a:bodyPr>
          <a:lstStyle/>
          <a:p>
            <a:r>
              <a:rPr lang="en-US" b="1" i="0">
                <a:solidFill>
                  <a:srgbClr val="0D6CB8"/>
                </a:solidFill>
                <a:latin typeface="Calibri (Headings)"/>
                <a:cs typeface="Calibri"/>
              </a:rPr>
              <a:t>Signed Administrations </a:t>
            </a:r>
          </a:p>
          <a:p>
            <a:endParaRPr lang="en-US" b="1" i="0">
              <a:latin typeface="+mn-lt"/>
              <a:ea typeface="+mj-ea"/>
              <a:cs typeface="Calibri"/>
            </a:endParaRPr>
          </a:p>
        </p:txBody>
      </p:sp>
      <p:graphicFrame>
        <p:nvGraphicFramePr>
          <p:cNvPr id="5" name="TextBox 2">
            <a:extLst>
              <a:ext uri="{FF2B5EF4-FFF2-40B4-BE49-F238E27FC236}">
                <a16:creationId xmlns:a16="http://schemas.microsoft.com/office/drawing/2014/main" id="{94AF6FBD-5D16-CB9E-2299-8EF4CCB3BADC}"/>
              </a:ext>
            </a:extLst>
          </p:cNvPr>
          <p:cNvGraphicFramePr/>
          <p:nvPr>
            <p:extLst>
              <p:ext uri="{D42A27DB-BD31-4B8C-83A1-F6EECF244321}">
                <p14:modId xmlns:p14="http://schemas.microsoft.com/office/powerpoint/2010/main" val="3884573767"/>
              </p:ext>
            </p:extLst>
          </p:nvPr>
        </p:nvGraphicFramePr>
        <p:xfrm>
          <a:off x="438912" y="1310990"/>
          <a:ext cx="11238738" cy="4496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15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55C0AC2-2FC0-0CD7-1DD1-4ECCC0472E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5" name="think-cell data - do not delete" hidden="1">
                        <a:extLst>
                          <a:ext uri="{FF2B5EF4-FFF2-40B4-BE49-F238E27FC236}">
                            <a16:creationId xmlns:a16="http://schemas.microsoft.com/office/drawing/2014/main" id="{455C0AC2-2FC0-0CD7-1DD1-4ECCC0472E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FC7C226A-7683-39B9-A945-ED9E386EE1F3}"/>
              </a:ext>
            </a:extLst>
          </p:cNvPr>
          <p:cNvSpPr>
            <a:spLocks noGrp="1"/>
          </p:cNvSpPr>
          <p:nvPr>
            <p:ph type="ctrTitle"/>
          </p:nvPr>
        </p:nvSpPr>
        <p:spPr>
          <a:xfrm>
            <a:off x="2030819" y="3807725"/>
            <a:ext cx="9217254" cy="2457864"/>
          </a:xfrm>
        </p:spPr>
        <p:txBody>
          <a:bodyPr vert="horz"/>
          <a:lstStyle/>
          <a:p>
            <a:r>
              <a:rPr lang="en-US"/>
              <a:t>Texas Through-year Assessment Pilot (TTAP) Recruitment</a:t>
            </a:r>
          </a:p>
        </p:txBody>
      </p:sp>
    </p:spTree>
    <p:extLst>
      <p:ext uri="{BB962C8B-B14F-4D97-AF65-F5344CB8AC3E}">
        <p14:creationId xmlns:p14="http://schemas.microsoft.com/office/powerpoint/2010/main" val="4217802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5CF9634-65E3-993B-8345-CCABA0DD48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9" name="Object 8" hidden="1">
                        <a:extLst>
                          <a:ext uri="{FF2B5EF4-FFF2-40B4-BE49-F238E27FC236}">
                            <a16:creationId xmlns:a16="http://schemas.microsoft.com/office/drawing/2014/main" id="{F5CF9634-65E3-993B-8345-CCABA0DD48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BB3E73-E49B-9E53-2EAF-04317C4307C7}"/>
              </a:ext>
            </a:extLst>
          </p:cNvPr>
          <p:cNvSpPr>
            <a:spLocks noGrp="1"/>
          </p:cNvSpPr>
          <p:nvPr>
            <p:ph type="title"/>
          </p:nvPr>
        </p:nvSpPr>
        <p:spPr/>
        <p:txBody>
          <a:bodyPr vert="horz">
            <a:noAutofit/>
          </a:bodyPr>
          <a:lstStyle/>
          <a:p>
            <a:r>
              <a:rPr lang="en-US" sz="2800"/>
              <a:t>TTAP will run for the following test titles in SY24-25 (Year 3)</a:t>
            </a:r>
          </a:p>
        </p:txBody>
      </p:sp>
      <p:sp>
        <p:nvSpPr>
          <p:cNvPr id="5" name="Content Placeholder 4">
            <a:extLst>
              <a:ext uri="{FF2B5EF4-FFF2-40B4-BE49-F238E27FC236}">
                <a16:creationId xmlns:a16="http://schemas.microsoft.com/office/drawing/2014/main" id="{41CECF60-7F8A-F2EB-B706-658480A1FA24}"/>
              </a:ext>
            </a:extLst>
          </p:cNvPr>
          <p:cNvSpPr>
            <a:spLocks noGrp="1"/>
          </p:cNvSpPr>
          <p:nvPr>
            <p:ph idx="1"/>
          </p:nvPr>
        </p:nvSpPr>
        <p:spPr>
          <a:xfrm>
            <a:off x="712380" y="1138714"/>
            <a:ext cx="10623762" cy="3990749"/>
          </a:xfrm>
        </p:spPr>
        <p:txBody>
          <a:bodyPr/>
          <a:lstStyle/>
          <a:p>
            <a:pPr>
              <a:lnSpc>
                <a:spcPct val="150000"/>
              </a:lnSpc>
            </a:pPr>
            <a:r>
              <a:rPr lang="en-US" sz="2400"/>
              <a:t>Grade 3 Math</a:t>
            </a:r>
          </a:p>
          <a:p>
            <a:pPr>
              <a:lnSpc>
                <a:spcPct val="150000"/>
              </a:lnSpc>
            </a:pPr>
            <a:r>
              <a:rPr lang="en-US" sz="2400"/>
              <a:t>Grade 6 Math</a:t>
            </a:r>
          </a:p>
          <a:p>
            <a:pPr>
              <a:lnSpc>
                <a:spcPct val="150000"/>
              </a:lnSpc>
            </a:pPr>
            <a:r>
              <a:rPr lang="en-US" sz="2400"/>
              <a:t>Grade 7 Math</a:t>
            </a:r>
          </a:p>
          <a:p>
            <a:pPr>
              <a:lnSpc>
                <a:spcPct val="150000"/>
              </a:lnSpc>
            </a:pPr>
            <a:r>
              <a:rPr lang="en-US" sz="2400"/>
              <a:t>Grade 8 Math </a:t>
            </a:r>
          </a:p>
          <a:p>
            <a:pPr>
              <a:lnSpc>
                <a:spcPct val="150000"/>
              </a:lnSpc>
            </a:pPr>
            <a:r>
              <a:rPr lang="en-US" sz="2400"/>
              <a:t>Grade 8 Social Studies</a:t>
            </a:r>
          </a:p>
          <a:p>
            <a:pPr>
              <a:lnSpc>
                <a:spcPct val="150000"/>
              </a:lnSpc>
            </a:pPr>
            <a:r>
              <a:rPr lang="en-US" sz="2400"/>
              <a:t>Algebra 1</a:t>
            </a:r>
          </a:p>
        </p:txBody>
      </p:sp>
      <p:sp>
        <p:nvSpPr>
          <p:cNvPr id="6" name="Explosion: 14 Points 5">
            <a:extLst>
              <a:ext uri="{FF2B5EF4-FFF2-40B4-BE49-F238E27FC236}">
                <a16:creationId xmlns:a16="http://schemas.microsoft.com/office/drawing/2014/main" id="{68CD373A-25CF-8E38-1282-C813456688EC}"/>
              </a:ext>
            </a:extLst>
          </p:cNvPr>
          <p:cNvSpPr/>
          <p:nvPr/>
        </p:nvSpPr>
        <p:spPr>
          <a:xfrm rot="500858">
            <a:off x="2866860" y="1259315"/>
            <a:ext cx="1704723" cy="593558"/>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NEW</a:t>
            </a:r>
          </a:p>
        </p:txBody>
      </p:sp>
      <p:sp>
        <p:nvSpPr>
          <p:cNvPr id="10" name="Explosion: 14 Points 9">
            <a:extLst>
              <a:ext uri="{FF2B5EF4-FFF2-40B4-BE49-F238E27FC236}">
                <a16:creationId xmlns:a16="http://schemas.microsoft.com/office/drawing/2014/main" id="{35AB3839-89CF-D8AA-1DA0-1E79BDB94BC0}"/>
              </a:ext>
            </a:extLst>
          </p:cNvPr>
          <p:cNvSpPr/>
          <p:nvPr/>
        </p:nvSpPr>
        <p:spPr>
          <a:xfrm rot="500858">
            <a:off x="2411060" y="4646194"/>
            <a:ext cx="1704723" cy="593558"/>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NEW</a:t>
            </a:r>
          </a:p>
        </p:txBody>
      </p:sp>
      <p:sp>
        <p:nvSpPr>
          <p:cNvPr id="11" name="Rectangle 10">
            <a:extLst>
              <a:ext uri="{FF2B5EF4-FFF2-40B4-BE49-F238E27FC236}">
                <a16:creationId xmlns:a16="http://schemas.microsoft.com/office/drawing/2014/main" id="{DF1CC340-B91A-1B99-43CA-4060974E0878}"/>
              </a:ext>
            </a:extLst>
          </p:cNvPr>
          <p:cNvSpPr/>
          <p:nvPr/>
        </p:nvSpPr>
        <p:spPr>
          <a:xfrm>
            <a:off x="5876090" y="1331495"/>
            <a:ext cx="5267531" cy="4319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Other notes:</a:t>
            </a:r>
            <a:b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To gather a representative sample, we would like to see at least 8K students participate in each test title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Grades 3-5 test titles will have Spanish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Content and language supports will be available for students who need it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Pilot is 100% online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The pilot will run in limited titles and grade levels, but intends to cover all content areas eventually</a:t>
            </a:r>
          </a:p>
        </p:txBody>
      </p:sp>
      <p:sp>
        <p:nvSpPr>
          <p:cNvPr id="3" name="Explosion: 14 Points 2">
            <a:extLst>
              <a:ext uri="{FF2B5EF4-FFF2-40B4-BE49-F238E27FC236}">
                <a16:creationId xmlns:a16="http://schemas.microsoft.com/office/drawing/2014/main" id="{254E9353-8517-E939-F027-86B8C0E7ED60}"/>
              </a:ext>
            </a:extLst>
          </p:cNvPr>
          <p:cNvSpPr/>
          <p:nvPr/>
        </p:nvSpPr>
        <p:spPr>
          <a:xfrm rot="500858">
            <a:off x="2964514" y="3270581"/>
            <a:ext cx="1704723" cy="593558"/>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NEW</a:t>
            </a:r>
          </a:p>
        </p:txBody>
      </p:sp>
    </p:spTree>
    <p:extLst>
      <p:ext uri="{BB962C8B-B14F-4D97-AF65-F5344CB8AC3E}">
        <p14:creationId xmlns:p14="http://schemas.microsoft.com/office/powerpoint/2010/main" val="1680567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965358F-259B-EAB0-CBDB-05FE7F24A36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5" name="Object 4" hidden="1">
                        <a:extLst>
                          <a:ext uri="{FF2B5EF4-FFF2-40B4-BE49-F238E27FC236}">
                            <a16:creationId xmlns:a16="http://schemas.microsoft.com/office/drawing/2014/main" id="{8965358F-259B-EAB0-CBDB-05FE7F24A3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CB33FFA6-0255-2841-6B60-0AE3E57B2E7A}"/>
              </a:ext>
            </a:extLst>
          </p:cNvPr>
          <p:cNvSpPr/>
          <p:nvPr/>
        </p:nvSpPr>
        <p:spPr>
          <a:xfrm>
            <a:off x="7343963" y="1610518"/>
            <a:ext cx="4147795" cy="3970318"/>
          </a:xfrm>
          <a:prstGeom prst="rect">
            <a:avLst/>
          </a:prstGeom>
          <a:solidFill>
            <a:schemeClr val="bg1"/>
          </a:solidFill>
          <a:ln w="28575">
            <a:solidFill>
              <a:srgbClr val="F05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8F688FA-FFE8-32A7-8992-0633D1A434A4}"/>
              </a:ext>
            </a:extLst>
          </p:cNvPr>
          <p:cNvSpPr txBox="1"/>
          <p:nvPr/>
        </p:nvSpPr>
        <p:spPr>
          <a:xfrm>
            <a:off x="7461850" y="1798130"/>
            <a:ext cx="3779501"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19 out of 20 regions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93 LEAs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44 rural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21 town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13 suburban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15 urban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56K students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5 Science: 17K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6 Math: 9K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7 Math: 8K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8 Social Studies: 23K</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endParaRPr>
          </a:p>
        </p:txBody>
      </p:sp>
      <p:pic>
        <p:nvPicPr>
          <p:cNvPr id="6" name="Picture 5" descr="A picture containing map, text&#10;&#10;Description automatically generated">
            <a:extLst>
              <a:ext uri="{FF2B5EF4-FFF2-40B4-BE49-F238E27FC236}">
                <a16:creationId xmlns:a16="http://schemas.microsoft.com/office/drawing/2014/main" id="{656C24AE-6755-4E0D-298D-1E23C089E51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901" y="1513444"/>
            <a:ext cx="4018783" cy="3504495"/>
          </a:xfrm>
          <a:prstGeom prst="rect">
            <a:avLst/>
          </a:prstGeom>
          <a:noFill/>
          <a:ln>
            <a:noFill/>
          </a:ln>
        </p:spPr>
      </p:pic>
      <p:sp>
        <p:nvSpPr>
          <p:cNvPr id="3" name="Title 2">
            <a:extLst>
              <a:ext uri="{FF2B5EF4-FFF2-40B4-BE49-F238E27FC236}">
                <a16:creationId xmlns:a16="http://schemas.microsoft.com/office/drawing/2014/main" id="{B17F2F98-CE53-EA34-D9D5-B9ED94CEA4A1}"/>
              </a:ext>
            </a:extLst>
          </p:cNvPr>
          <p:cNvSpPr txBox="1">
            <a:spLocks/>
          </p:cNvSpPr>
          <p:nvPr/>
        </p:nvSpPr>
        <p:spPr>
          <a:xfrm>
            <a:off x="712380" y="153230"/>
            <a:ext cx="11121657"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r>
              <a:rPr lang="en-US" sz="2800">
                <a:solidFill>
                  <a:srgbClr val="0070C0"/>
                </a:solidFill>
                <a:cs typeface="Roboto Slab Medium"/>
              </a:rPr>
              <a:t>TTAP hopes to see district representation across the entire state of Texas</a:t>
            </a:r>
            <a:endParaRPr lang="en-US" sz="2800"/>
          </a:p>
        </p:txBody>
      </p:sp>
      <p:sp>
        <p:nvSpPr>
          <p:cNvPr id="4" name="TextBox 3">
            <a:extLst>
              <a:ext uri="{FF2B5EF4-FFF2-40B4-BE49-F238E27FC236}">
                <a16:creationId xmlns:a16="http://schemas.microsoft.com/office/drawing/2014/main" id="{17ADF49F-6EEC-2B50-808A-98B5DCF73FC5}"/>
              </a:ext>
            </a:extLst>
          </p:cNvPr>
          <p:cNvSpPr txBox="1"/>
          <p:nvPr/>
        </p:nvSpPr>
        <p:spPr>
          <a:xfrm>
            <a:off x="7259768" y="1210408"/>
            <a:ext cx="4574269" cy="400110"/>
          </a:xfrm>
          <a:prstGeom prst="rect">
            <a:avLst/>
          </a:prstGeom>
          <a:noFill/>
        </p:spPr>
        <p:txBody>
          <a:bodyPr wrap="square" rtlCol="0">
            <a:spAutoFit/>
          </a:bodyPr>
          <a:lstStyle/>
          <a:p>
            <a:r>
              <a:rPr lang="en-US" sz="2000" b="1" i="1">
                <a:solidFill>
                  <a:srgbClr val="F05F38"/>
                </a:solidFill>
              </a:rPr>
              <a:t>SY23-24 Participation (Year 2) </a:t>
            </a:r>
          </a:p>
        </p:txBody>
      </p:sp>
      <p:sp>
        <p:nvSpPr>
          <p:cNvPr id="7" name="Speech Bubble: Rectangle 6">
            <a:extLst>
              <a:ext uri="{FF2B5EF4-FFF2-40B4-BE49-F238E27FC236}">
                <a16:creationId xmlns:a16="http://schemas.microsoft.com/office/drawing/2014/main" id="{145F3DDD-7AFA-9911-9E83-A675EF9EB487}"/>
              </a:ext>
            </a:extLst>
          </p:cNvPr>
          <p:cNvSpPr/>
          <p:nvPr/>
        </p:nvSpPr>
        <p:spPr>
          <a:xfrm>
            <a:off x="950649" y="4129599"/>
            <a:ext cx="3235569" cy="1497204"/>
          </a:xfrm>
          <a:prstGeom prst="wedgeRectCallout">
            <a:avLst>
              <a:gd name="adj1" fmla="val 63018"/>
              <a:gd name="adj2" fmla="val -52265"/>
            </a:avLst>
          </a:prstGeom>
          <a:solidFill>
            <a:srgbClr val="0D6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Participating districts are able to share feedback on the pilot to help TEA improve and measure efficacy of the program</a:t>
            </a:r>
          </a:p>
        </p:txBody>
      </p:sp>
    </p:spTree>
    <p:custDataLst>
      <p:tags r:id="rId1"/>
    </p:custDataLst>
    <p:extLst>
      <p:ext uri="{BB962C8B-B14F-4D97-AF65-F5344CB8AC3E}">
        <p14:creationId xmlns:p14="http://schemas.microsoft.com/office/powerpoint/2010/main" val="2535094503"/>
      </p:ext>
    </p:extLst>
  </p:cSld>
  <p:clrMapOvr>
    <a:masterClrMapping/>
  </p:clrMapOvr>
  <mc:AlternateContent xmlns:mc="http://schemas.openxmlformats.org/markup-compatibility/2006">
    <mc:Choice xmlns:p14="http://schemas.microsoft.com/office/powerpoint/2010/main" Requires="p14">
      <p:transition spd="slow" p14:dur="2000" advTm="42490"/>
    </mc:Choice>
    <mc:Fallback>
      <p:transition spd="slow" advTm="4249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1760F31-0CC4-0951-D8B3-09BBEF0AFE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7" name="think-cell data - do not delete" hidden="1">
                        <a:extLst>
                          <a:ext uri="{FF2B5EF4-FFF2-40B4-BE49-F238E27FC236}">
                            <a16:creationId xmlns:a16="http://schemas.microsoft.com/office/drawing/2014/main" id="{41760F31-0CC4-0951-D8B3-09BBEF0AFE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F64E5EB8-FE61-3530-E3E4-1AFC1C5A8D6D}"/>
              </a:ext>
            </a:extLst>
          </p:cNvPr>
          <p:cNvSpPr/>
          <p:nvPr/>
        </p:nvSpPr>
        <p:spPr>
          <a:xfrm>
            <a:off x="438510" y="1965165"/>
            <a:ext cx="3539724" cy="38220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7307FC-1093-4993-ECB0-5A15832990FD}"/>
              </a:ext>
            </a:extLst>
          </p:cNvPr>
          <p:cNvSpPr>
            <a:spLocks noGrp="1"/>
          </p:cNvSpPr>
          <p:nvPr>
            <p:ph type="title"/>
          </p:nvPr>
        </p:nvSpPr>
        <p:spPr/>
        <p:txBody>
          <a:bodyPr vert="horz">
            <a:normAutofit/>
          </a:bodyPr>
          <a:lstStyle/>
          <a:p>
            <a:r>
              <a:rPr lang="en-US" sz="2800"/>
              <a:t>We want you to pilot TTAP with us this fall and have your voice heard!</a:t>
            </a:r>
          </a:p>
        </p:txBody>
      </p:sp>
      <p:pic>
        <p:nvPicPr>
          <p:cNvPr id="22" name="Picture 21">
            <a:extLst>
              <a:ext uri="{FF2B5EF4-FFF2-40B4-BE49-F238E27FC236}">
                <a16:creationId xmlns:a16="http://schemas.microsoft.com/office/drawing/2014/main" id="{5590C815-76B8-44B8-F6D3-C5B1232202A5}"/>
              </a:ext>
            </a:extLst>
          </p:cNvPr>
          <p:cNvPicPr>
            <a:picLocks noChangeAspect="1"/>
          </p:cNvPicPr>
          <p:nvPr/>
        </p:nvPicPr>
        <p:blipFill rotWithShape="1">
          <a:blip r:embed="rId6"/>
          <a:srcRect r="33525" b="19946"/>
          <a:stretch/>
        </p:blipFill>
        <p:spPr>
          <a:xfrm>
            <a:off x="8231323" y="2039394"/>
            <a:ext cx="3297018" cy="3673573"/>
          </a:xfrm>
          <a:prstGeom prst="rect">
            <a:avLst/>
          </a:prstGeom>
          <a:ln>
            <a:noFill/>
          </a:ln>
        </p:spPr>
      </p:pic>
      <p:sp>
        <p:nvSpPr>
          <p:cNvPr id="26" name="Rectangle 25">
            <a:extLst>
              <a:ext uri="{FF2B5EF4-FFF2-40B4-BE49-F238E27FC236}">
                <a16:creationId xmlns:a16="http://schemas.microsoft.com/office/drawing/2014/main" id="{014FA652-DD87-0023-9B1A-FB9EDC0F979D}"/>
              </a:ext>
            </a:extLst>
          </p:cNvPr>
          <p:cNvSpPr/>
          <p:nvPr/>
        </p:nvSpPr>
        <p:spPr>
          <a:xfrm>
            <a:off x="438510" y="1078836"/>
            <a:ext cx="3539724" cy="850232"/>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1. Attend an informational webinar on Zoom</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C0D8648-B798-B79A-2553-127A491D19FD}"/>
              </a:ext>
            </a:extLst>
          </p:cNvPr>
          <p:cNvSpPr/>
          <p:nvPr/>
        </p:nvSpPr>
        <p:spPr>
          <a:xfrm>
            <a:off x="4274240" y="1965165"/>
            <a:ext cx="3539724" cy="38220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3A83F88-9BBB-EDBD-6364-55653CE1E6D9}"/>
              </a:ext>
            </a:extLst>
          </p:cNvPr>
          <p:cNvSpPr/>
          <p:nvPr/>
        </p:nvSpPr>
        <p:spPr>
          <a:xfrm>
            <a:off x="4274240" y="1078836"/>
            <a:ext cx="3539724" cy="850232"/>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 Complete the application (district testing coordinators)</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3E66F83-D940-9CCB-66CF-00B68752563D}"/>
              </a:ext>
            </a:extLst>
          </p:cNvPr>
          <p:cNvSpPr/>
          <p:nvPr/>
        </p:nvSpPr>
        <p:spPr>
          <a:xfrm>
            <a:off x="8109970" y="1965165"/>
            <a:ext cx="3539724" cy="38220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598937-2A31-B858-14FD-CEF966ADFEF6}"/>
              </a:ext>
            </a:extLst>
          </p:cNvPr>
          <p:cNvSpPr/>
          <p:nvPr/>
        </p:nvSpPr>
        <p:spPr>
          <a:xfrm>
            <a:off x="8109970" y="1078836"/>
            <a:ext cx="3539724" cy="850232"/>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3. Stay updated through the </a:t>
            </a: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mn-cs"/>
                <a:hlinkClick r:id="rId7">
                  <a:extLst>
                    <a:ext uri="{A12FA001-AC4F-418D-AE19-62706E023703}">
                      <ahyp:hlinkClr xmlns:ahyp="http://schemas.microsoft.com/office/drawing/2018/hyperlinkcolor" val="tx"/>
                    </a:ext>
                  </a:extLst>
                </a:hlinkClick>
              </a:rPr>
              <a:t>TTAP webpage</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7575317-7FCE-3621-1B4A-AF518B3F8369}"/>
              </a:ext>
            </a:extLst>
          </p:cNvPr>
          <p:cNvPicPr>
            <a:picLocks noChangeAspect="1"/>
          </p:cNvPicPr>
          <p:nvPr/>
        </p:nvPicPr>
        <p:blipFill>
          <a:blip r:embed="rId8"/>
          <a:stretch>
            <a:fillRect/>
          </a:stretch>
        </p:blipFill>
        <p:spPr>
          <a:xfrm>
            <a:off x="4459283" y="2059675"/>
            <a:ext cx="3225934" cy="3645268"/>
          </a:xfrm>
          <a:prstGeom prst="rect">
            <a:avLst/>
          </a:prstGeom>
        </p:spPr>
      </p:pic>
      <p:sp>
        <p:nvSpPr>
          <p:cNvPr id="11" name="TextBox 10">
            <a:extLst>
              <a:ext uri="{FF2B5EF4-FFF2-40B4-BE49-F238E27FC236}">
                <a16:creationId xmlns:a16="http://schemas.microsoft.com/office/drawing/2014/main" id="{3D015B04-1567-AE4B-A268-7E50C9427292}"/>
              </a:ext>
            </a:extLst>
          </p:cNvPr>
          <p:cNvSpPr txBox="1"/>
          <p:nvPr/>
        </p:nvSpPr>
        <p:spPr>
          <a:xfrm>
            <a:off x="605643" y="2279403"/>
            <a:ext cx="1659344"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F1F"/>
                </a:solidFill>
                <a:effectLst/>
                <a:uLnTx/>
                <a:uFillTx/>
                <a:latin typeface="Open Sans" panose="020B0606030504020204" pitchFamily="34" charset="0"/>
                <a:ea typeface="+mn-ea"/>
                <a:cs typeface="+mn-cs"/>
                <a:hlinkClick r:id="rId9"/>
              </a:rPr>
              <a:t>Option 1</a:t>
            </a:r>
            <a:r>
              <a:rPr kumimoji="0" lang="en-US" sz="1800" b="0" i="0" u="none" strike="noStrike" kern="1200" cap="none" spc="0" normalizeH="0" baseline="0" noProof="0">
                <a:ln>
                  <a:noFill/>
                </a:ln>
                <a:solidFill>
                  <a:srgbClr val="1F1F1F"/>
                </a:solidFill>
                <a:effectLst/>
                <a:uLnTx/>
                <a:uFillTx/>
                <a:latin typeface="Open Sans" panose="020B0606030504020204" pitchFamily="34" charset="0"/>
                <a:ea typeface="+mn-ea"/>
                <a:cs typeface="+mn-cs"/>
              </a:rPr>
              <a:t>—February 20, 2024, 4:00–5:00 p.m. (CT)</a:t>
            </a: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pic>
        <p:nvPicPr>
          <p:cNvPr id="9" name="Picture 8">
            <a:extLst>
              <a:ext uri="{FF2B5EF4-FFF2-40B4-BE49-F238E27FC236}">
                <a16:creationId xmlns:a16="http://schemas.microsoft.com/office/drawing/2014/main" id="{9F124B68-FDFC-6F1A-2FDF-BFF1E441B799}"/>
              </a:ext>
            </a:extLst>
          </p:cNvPr>
          <p:cNvPicPr>
            <a:picLocks noChangeAspect="1"/>
          </p:cNvPicPr>
          <p:nvPr/>
        </p:nvPicPr>
        <p:blipFill>
          <a:blip r:embed="rId10"/>
          <a:stretch>
            <a:fillRect/>
          </a:stretch>
        </p:blipFill>
        <p:spPr>
          <a:xfrm>
            <a:off x="2264986" y="2315500"/>
            <a:ext cx="1583497" cy="1560680"/>
          </a:xfrm>
          <a:prstGeom prst="rect">
            <a:avLst/>
          </a:prstGeom>
        </p:spPr>
      </p:pic>
      <p:sp>
        <p:nvSpPr>
          <p:cNvPr id="15" name="TextBox 14">
            <a:extLst>
              <a:ext uri="{FF2B5EF4-FFF2-40B4-BE49-F238E27FC236}">
                <a16:creationId xmlns:a16="http://schemas.microsoft.com/office/drawing/2014/main" id="{37A9852F-5627-9229-FEF8-E889C6573623}"/>
              </a:ext>
            </a:extLst>
          </p:cNvPr>
          <p:cNvSpPr txBox="1"/>
          <p:nvPr/>
        </p:nvSpPr>
        <p:spPr>
          <a:xfrm>
            <a:off x="626184" y="4033300"/>
            <a:ext cx="1659344"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F1F"/>
                </a:solidFill>
                <a:effectLst/>
                <a:uLnTx/>
                <a:uFillTx/>
                <a:latin typeface="Open Sans" panose="020B0606030504020204" pitchFamily="34" charset="0"/>
                <a:ea typeface="+mn-ea"/>
                <a:cs typeface="+mn-cs"/>
                <a:hlinkClick r:id="rId11"/>
              </a:rPr>
              <a:t>Option 2</a:t>
            </a:r>
            <a:r>
              <a:rPr kumimoji="0" lang="en-US" sz="1800" b="0" i="0" u="none" strike="noStrike" kern="1200" cap="none" spc="0" normalizeH="0" baseline="0" noProof="0">
                <a:ln>
                  <a:noFill/>
                </a:ln>
                <a:solidFill>
                  <a:srgbClr val="1F1F1F"/>
                </a:solidFill>
                <a:effectLst/>
                <a:uLnTx/>
                <a:uFillTx/>
                <a:latin typeface="Open Sans" panose="020B0606030504020204" pitchFamily="34" charset="0"/>
                <a:ea typeface="+mn-ea"/>
                <a:cs typeface="+mn-cs"/>
              </a:rPr>
              <a:t>—February 21, 2024, 12:00–1:00 p.m. (CT)</a:t>
            </a: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pic>
        <p:nvPicPr>
          <p:cNvPr id="17" name="Picture 16">
            <a:extLst>
              <a:ext uri="{FF2B5EF4-FFF2-40B4-BE49-F238E27FC236}">
                <a16:creationId xmlns:a16="http://schemas.microsoft.com/office/drawing/2014/main" id="{E0F9AE68-31F8-8CB8-D4DA-CFB5A230FF93}"/>
              </a:ext>
            </a:extLst>
          </p:cNvPr>
          <p:cNvPicPr>
            <a:picLocks noChangeAspect="1"/>
          </p:cNvPicPr>
          <p:nvPr/>
        </p:nvPicPr>
        <p:blipFill>
          <a:blip r:embed="rId12"/>
          <a:stretch>
            <a:fillRect/>
          </a:stretch>
        </p:blipFill>
        <p:spPr>
          <a:xfrm>
            <a:off x="2285528" y="4051349"/>
            <a:ext cx="1562955" cy="1560680"/>
          </a:xfrm>
          <a:prstGeom prst="rect">
            <a:avLst/>
          </a:prstGeom>
        </p:spPr>
      </p:pic>
    </p:spTree>
    <p:extLst>
      <p:ext uri="{BB962C8B-B14F-4D97-AF65-F5344CB8AC3E}">
        <p14:creationId xmlns:p14="http://schemas.microsoft.com/office/powerpoint/2010/main" val="3892502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AF5F63-F6B3-896A-683C-8CDF8BFA3BAB}"/>
              </a:ext>
            </a:extLst>
          </p:cNvPr>
          <p:cNvSpPr>
            <a:spLocks noGrp="1"/>
          </p:cNvSpPr>
          <p:nvPr>
            <p:ph type="ctrTitle"/>
          </p:nvPr>
        </p:nvSpPr>
        <p:spPr>
          <a:xfrm>
            <a:off x="2083981" y="3137874"/>
            <a:ext cx="5507665" cy="2457864"/>
          </a:xfrm>
          <a:noFill/>
          <a:ln w="63500" cmpd="thickThin">
            <a:noFill/>
          </a:ln>
        </p:spPr>
        <p:txBody>
          <a:bodyPr>
            <a:normAutofit/>
          </a:bodyPr>
          <a:lstStyle/>
          <a:p>
            <a:r>
              <a:rPr lang="en-US" sz="4000">
                <a:solidFill>
                  <a:srgbClr val="0D6CB8"/>
                </a:solidFill>
              </a:rPr>
              <a:t>Contact Information and Collaboration Opportunities</a:t>
            </a:r>
          </a:p>
        </p:txBody>
      </p:sp>
    </p:spTree>
    <p:extLst>
      <p:ext uri="{BB962C8B-B14F-4D97-AF65-F5344CB8AC3E}">
        <p14:creationId xmlns:p14="http://schemas.microsoft.com/office/powerpoint/2010/main" val="3971434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Qr code&#10;&#10;Description automatically generated">
            <a:extLst>
              <a:ext uri="{FF2B5EF4-FFF2-40B4-BE49-F238E27FC236}">
                <a16:creationId xmlns:a16="http://schemas.microsoft.com/office/drawing/2014/main" id="{8F6D8348-77B3-4FEB-0D70-408489F30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359" y="3447637"/>
            <a:ext cx="2159168" cy="2128101"/>
          </a:xfrm>
          <a:prstGeom prst="rect">
            <a:avLst/>
          </a:prstGeom>
        </p:spPr>
      </p:pic>
      <p:pic>
        <p:nvPicPr>
          <p:cNvPr id="9" name="Content Placeholder 8" descr="A person in a blue dress&#10;&#10;Description automatically generated with low confidence">
            <a:extLst>
              <a:ext uri="{FF2B5EF4-FFF2-40B4-BE49-F238E27FC236}">
                <a16:creationId xmlns:a16="http://schemas.microsoft.com/office/drawing/2014/main" id="{735CF4FB-3F05-3B14-D75E-28A0D60F5C5F}"/>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7550"/>
          <a:stretch/>
        </p:blipFill>
        <p:spPr>
          <a:xfrm>
            <a:off x="0" y="0"/>
            <a:ext cx="12178158" cy="2346313"/>
          </a:xfrm>
        </p:spPr>
      </p:pic>
      <p:sp>
        <p:nvSpPr>
          <p:cNvPr id="14" name="TextBox 13">
            <a:extLst>
              <a:ext uri="{FF2B5EF4-FFF2-40B4-BE49-F238E27FC236}">
                <a16:creationId xmlns:a16="http://schemas.microsoft.com/office/drawing/2014/main" id="{C8A34CAA-D0A8-B433-6B0E-F9565FC14BC8}"/>
              </a:ext>
            </a:extLst>
          </p:cNvPr>
          <p:cNvSpPr txBox="1"/>
          <p:nvPr/>
        </p:nvSpPr>
        <p:spPr>
          <a:xfrm>
            <a:off x="122542" y="2478925"/>
            <a:ext cx="10220338"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a:solidFill>
                  <a:srgbClr val="363534"/>
                </a:solidFill>
                <a:latin typeface="Roboto Slab Light"/>
                <a:ea typeface="Roboto Slab Light" pitchFamily="2" charset="0"/>
              </a:rPr>
              <a:t>Support student success by serving on an </a:t>
            </a:r>
            <a:r>
              <a:rPr lang="en-US" sz="1800" b="1">
                <a:solidFill>
                  <a:srgbClr val="363534"/>
                </a:solidFill>
                <a:latin typeface="Roboto Slab Medium" pitchFamily="2" charset="0"/>
                <a:ea typeface="Roboto Slab Medium" pitchFamily="2" charset="0"/>
              </a:rPr>
              <a:t>assessment committee</a:t>
            </a:r>
            <a:r>
              <a:rPr lang="en-US" sz="1800">
                <a:solidFill>
                  <a:srgbClr val="363534"/>
                </a:solidFill>
                <a:latin typeface="Roboto Slab Light"/>
                <a:ea typeface="Roboto Slab Light" pitchFamily="2" charset="0"/>
              </a:rPr>
              <a:t>.</a:t>
            </a:r>
          </a:p>
          <a:p>
            <a:pPr marL="285750" indent="-285750">
              <a:buFont typeface="Arial" panose="020B0604020202020204" pitchFamily="34" charset="0"/>
              <a:buChar char="•"/>
            </a:pPr>
            <a:endParaRPr lang="en-US" sz="1800">
              <a:solidFill>
                <a:srgbClr val="363534"/>
              </a:solidFill>
              <a:latin typeface="Roboto Slab Light" pitchFamily="2" charset="0"/>
              <a:ea typeface="Roboto Slab Light" pitchFamily="2" charset="0"/>
            </a:endParaRPr>
          </a:p>
          <a:p>
            <a:pPr marL="285750" indent="-285750">
              <a:buFont typeface="Arial" panose="020B0604020202020204" pitchFamily="34" charset="0"/>
              <a:buChar char="•"/>
            </a:pPr>
            <a:r>
              <a:rPr lang="en-US">
                <a:solidFill>
                  <a:srgbClr val="363534"/>
                </a:solidFill>
                <a:latin typeface="Roboto Slab Light"/>
                <a:ea typeface="Roboto Slab Light" pitchFamily="2" charset="0"/>
              </a:rPr>
              <a:t>Teachers, instructional coaches, content specialists, and administrators play an essential role</a:t>
            </a:r>
            <a:r>
              <a:rPr lang="en-US" sz="1800">
                <a:solidFill>
                  <a:srgbClr val="363534"/>
                </a:solidFill>
                <a:latin typeface="Roboto Slab Light"/>
                <a:ea typeface="Roboto Slab Light" pitchFamily="2" charset="0"/>
              </a:rPr>
              <a:t>:</a:t>
            </a:r>
            <a:r>
              <a:rPr lang="en-US">
                <a:solidFill>
                  <a:srgbClr val="363534"/>
                </a:solidFill>
                <a:latin typeface="Roboto Slab Light"/>
                <a:ea typeface="Roboto Slab Light" pitchFamily="2" charset="0"/>
              </a:rPr>
              <a:t> </a:t>
            </a:r>
            <a:endParaRPr lang="en-US" sz="1800">
              <a:solidFill>
                <a:srgbClr val="363534"/>
              </a:solidFill>
              <a:latin typeface="Roboto Slab Light"/>
              <a:ea typeface="Roboto Slab Light" pitchFamily="2" charset="0"/>
            </a:endParaRPr>
          </a:p>
          <a:p>
            <a:pPr marL="742950" lvl="1" indent="-285750">
              <a:buFont typeface="Arial" panose="020B0604020202020204" pitchFamily="34" charset="0"/>
              <a:buChar char="•"/>
            </a:pPr>
            <a:r>
              <a:rPr lang="en-US">
                <a:solidFill>
                  <a:srgbClr val="363534"/>
                </a:solidFill>
                <a:latin typeface="Roboto Slab Medium"/>
                <a:ea typeface="Roboto Slab Medium" pitchFamily="2" charset="0"/>
              </a:rPr>
              <a:t>Passage Review: </a:t>
            </a:r>
            <a:r>
              <a:rPr lang="en-US">
                <a:solidFill>
                  <a:srgbClr val="363534"/>
                </a:solidFill>
                <a:latin typeface="Roboto Slab Light"/>
                <a:ea typeface="Roboto Slab Light" pitchFamily="2" charset="0"/>
              </a:rPr>
              <a:t>reviewing Reading Language Arts (RLA) each test passage.</a:t>
            </a:r>
          </a:p>
          <a:p>
            <a:pPr marL="742950" lvl="1" indent="-285750">
              <a:buFont typeface="Arial" panose="020B0604020202020204" pitchFamily="34" charset="0"/>
              <a:buChar char="•"/>
            </a:pPr>
            <a:r>
              <a:rPr lang="en-US">
                <a:solidFill>
                  <a:srgbClr val="363534"/>
                </a:solidFill>
                <a:latin typeface="Roboto Slab Medium"/>
                <a:ea typeface="Roboto Slab Medium" pitchFamily="2" charset="0"/>
              </a:rPr>
              <a:t>Item Review: </a:t>
            </a:r>
            <a:r>
              <a:rPr lang="en-US">
                <a:solidFill>
                  <a:srgbClr val="363534"/>
                </a:solidFill>
                <a:latin typeface="Roboto Slab Light"/>
                <a:ea typeface="Roboto Slab Light" pitchFamily="2" charset="0"/>
              </a:rPr>
              <a:t>reviewing and approving each potential test question. </a:t>
            </a:r>
          </a:p>
          <a:p>
            <a:pPr marL="742950" lvl="1" indent="-285750">
              <a:buFont typeface="Arial" panose="020B0604020202020204" pitchFamily="34" charset="0"/>
              <a:buChar char="•"/>
            </a:pPr>
            <a:r>
              <a:rPr lang="en-US">
                <a:solidFill>
                  <a:srgbClr val="363534"/>
                </a:solidFill>
                <a:latin typeface="Roboto Slab Medium"/>
                <a:ea typeface="Roboto Slab Medium" pitchFamily="2" charset="0"/>
              </a:rPr>
              <a:t>Constructed Response Range-Finding:</a:t>
            </a:r>
            <a:r>
              <a:rPr lang="en-US">
                <a:solidFill>
                  <a:srgbClr val="363534"/>
                </a:solidFill>
                <a:latin typeface="Roboto Slab Light"/>
                <a:ea typeface="Roboto Slab Light" pitchFamily="2" charset="0"/>
              </a:rPr>
              <a:t> setting scoring boundaries for essays.</a:t>
            </a:r>
          </a:p>
          <a:p>
            <a:pPr marL="742950" lvl="1" indent="-285750">
              <a:buFont typeface="Arial" panose="020B0604020202020204" pitchFamily="34" charset="0"/>
              <a:buChar char="•"/>
            </a:pPr>
            <a:r>
              <a:rPr lang="en-US">
                <a:solidFill>
                  <a:srgbClr val="363534"/>
                </a:solidFill>
                <a:latin typeface="Roboto Slab Medium"/>
                <a:ea typeface="Roboto Slab Medium" pitchFamily="2" charset="0"/>
              </a:rPr>
              <a:t>Subject-Area Advisory Group </a:t>
            </a:r>
            <a:r>
              <a:rPr lang="en-US">
                <a:solidFill>
                  <a:srgbClr val="363534"/>
                </a:solidFill>
                <a:latin typeface="Roboto Slab Light"/>
                <a:ea typeface="Roboto Slab Light" pitchFamily="2" charset="0"/>
              </a:rPr>
              <a:t>providing feedback on subject-area-specific topics.</a:t>
            </a:r>
          </a:p>
          <a:p>
            <a:pPr marL="742950" lvl="1" indent="-285750">
              <a:buFont typeface="Arial" panose="020B0604020202020204" pitchFamily="34" charset="0"/>
              <a:buChar char="•"/>
            </a:pPr>
            <a:r>
              <a:rPr lang="en-US">
                <a:solidFill>
                  <a:srgbClr val="363534"/>
                </a:solidFill>
                <a:latin typeface="Roboto Slab Medium"/>
                <a:ea typeface="Roboto Slab Medium" pitchFamily="2" charset="0"/>
              </a:rPr>
              <a:t>Standard-Setting: </a:t>
            </a:r>
            <a:r>
              <a:rPr lang="en-US">
                <a:solidFill>
                  <a:srgbClr val="363534"/>
                </a:solidFill>
                <a:latin typeface="Roboto Slab Light"/>
                <a:ea typeface="Roboto Slab Light" pitchFamily="2" charset="0"/>
              </a:rPr>
              <a:t>establishing cut scores that define performance levels.</a:t>
            </a:r>
          </a:p>
          <a:p>
            <a:pPr lvl="1"/>
            <a:endParaRPr lang="en-US">
              <a:solidFill>
                <a:srgbClr val="363534"/>
              </a:solidFill>
              <a:latin typeface="Roboto Slab Light" pitchFamily="2" charset="0"/>
              <a:ea typeface="Roboto Slab Light" pitchFamily="2" charset="0"/>
            </a:endParaRPr>
          </a:p>
          <a:p>
            <a:pPr marL="285750" indent="-285750">
              <a:buFont typeface="Arial" panose="020B0604020202020204" pitchFamily="34" charset="0"/>
              <a:buChar char="•"/>
            </a:pPr>
            <a:r>
              <a:rPr lang="en-US" b="1">
                <a:solidFill>
                  <a:srgbClr val="363534"/>
                </a:solidFill>
                <a:latin typeface="Roboto Slab Light"/>
                <a:ea typeface="Roboto Slab Light" pitchFamily="2" charset="0"/>
              </a:rPr>
              <a:t>Visit </a:t>
            </a:r>
            <a:r>
              <a:rPr lang="en-US" b="1">
                <a:solidFill>
                  <a:srgbClr val="363534"/>
                </a:solidFill>
                <a:latin typeface="Roboto Slab Light"/>
                <a:ea typeface="Roboto Slab Light" pitchFamily="2" charset="0"/>
                <a:hlinkClick r:id="rId5"/>
              </a:rPr>
              <a:t>TexasAssessment.gov </a:t>
            </a:r>
            <a:r>
              <a:rPr lang="en-US" b="1">
                <a:solidFill>
                  <a:srgbClr val="363534"/>
                </a:solidFill>
                <a:latin typeface="Roboto Slab Light"/>
                <a:ea typeface="Roboto Slab Light" pitchFamily="2" charset="0"/>
              </a:rPr>
              <a:t>or </a:t>
            </a:r>
            <a:r>
              <a:rPr lang="en-US" b="1">
                <a:solidFill>
                  <a:srgbClr val="363534"/>
                </a:solidFill>
                <a:latin typeface="Roboto Slab Light"/>
                <a:ea typeface="Roboto Slab Light" pitchFamily="2" charset="0"/>
                <a:hlinkClick r:id="rId6"/>
              </a:rPr>
              <a:t>https://bit.ly/406DvwE</a:t>
            </a:r>
            <a:r>
              <a:rPr lang="en-US" b="1">
                <a:solidFill>
                  <a:srgbClr val="363534"/>
                </a:solidFill>
                <a:latin typeface="Roboto Slab Light"/>
                <a:ea typeface="Roboto Slab Light" pitchFamily="2" charset="0"/>
              </a:rPr>
              <a:t> or use the QR code to sign up</a:t>
            </a:r>
            <a:r>
              <a:rPr lang="en-US">
                <a:solidFill>
                  <a:srgbClr val="363534"/>
                </a:solidFill>
                <a:latin typeface="Roboto Slab Light"/>
                <a:ea typeface="Roboto Slab Light" pitchFamily="2" charset="0"/>
              </a:rPr>
              <a:t>.</a:t>
            </a:r>
            <a:endParaRPr lang="en-US" sz="1800">
              <a:solidFill>
                <a:srgbClr val="363534"/>
              </a:solidFill>
              <a:latin typeface="Roboto Slab Light"/>
              <a:ea typeface="Roboto Slab Light" pitchFamily="2" charset="0"/>
            </a:endParaRPr>
          </a:p>
          <a:p>
            <a:br>
              <a:rPr lang="en-US"/>
            </a:br>
            <a:endParaRPr lang="en-US"/>
          </a:p>
        </p:txBody>
      </p:sp>
    </p:spTree>
    <p:extLst>
      <p:ext uri="{BB962C8B-B14F-4D97-AF65-F5344CB8AC3E}">
        <p14:creationId xmlns:p14="http://schemas.microsoft.com/office/powerpoint/2010/main" val="344465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021" y="140115"/>
            <a:ext cx="11469786" cy="574040"/>
          </a:xfrm>
          <a:prstGeom prst="rect">
            <a:avLst/>
          </a:prstGeom>
        </p:spPr>
        <p:txBody>
          <a:bodyPr vert="horz" wrap="square" lIns="0" tIns="12700" rIns="0" bIns="0" rtlCol="0">
            <a:spAutoFit/>
          </a:bodyPr>
          <a:lstStyle/>
          <a:p>
            <a:pPr marL="442595" algn="l">
              <a:lnSpc>
                <a:spcPct val="100000"/>
              </a:lnSpc>
              <a:spcBef>
                <a:spcPts val="100"/>
              </a:spcBef>
            </a:pPr>
            <a:r>
              <a:rPr spc="-30"/>
              <a:t>STAAR</a:t>
            </a:r>
            <a:r>
              <a:rPr spc="-114"/>
              <a:t> </a:t>
            </a:r>
            <a:r>
              <a:rPr spc="-35"/>
              <a:t>Testing</a:t>
            </a:r>
            <a:r>
              <a:rPr spc="-170"/>
              <a:t> </a:t>
            </a:r>
            <a:r>
              <a:t>Requirements</a:t>
            </a:r>
            <a:r>
              <a:rPr spc="-150"/>
              <a:t> </a:t>
            </a:r>
            <a:r>
              <a:rPr spc="-10"/>
              <a:t>Flowchart</a:t>
            </a:r>
          </a:p>
        </p:txBody>
      </p:sp>
      <p:sp>
        <p:nvSpPr>
          <p:cNvPr id="3" name="object 3"/>
          <p:cNvSpPr txBox="1"/>
          <p:nvPr/>
        </p:nvSpPr>
        <p:spPr>
          <a:xfrm>
            <a:off x="375456" y="2169191"/>
            <a:ext cx="4156075" cy="1988820"/>
          </a:xfrm>
          <a:prstGeom prst="rect">
            <a:avLst/>
          </a:prstGeom>
        </p:spPr>
        <p:txBody>
          <a:bodyPr vert="horz" wrap="square" lIns="0" tIns="55244" rIns="0" bIns="0" rtlCol="0">
            <a:spAutoFit/>
          </a:bodyPr>
          <a:lstStyle/>
          <a:p>
            <a:pPr marL="12700" marR="5080" lvl="0" indent="0" defTabSz="914400" eaLnBrk="1" fontAlgn="auto" latinLnBrk="0" hangingPunct="1">
              <a:lnSpc>
                <a:spcPct val="90000"/>
              </a:lnSpc>
              <a:spcBef>
                <a:spcPts val="434"/>
              </a:spcBef>
              <a:spcAft>
                <a:spcPts val="0"/>
              </a:spcAft>
              <a:buClrTx/>
              <a:buSzTx/>
              <a:buFontTx/>
              <a:buNone/>
              <a:tabLst/>
              <a:defRPr/>
            </a:pPr>
            <a:r>
              <a:rPr kumimoji="0" sz="2800" b="0" i="0" u="none" strike="noStrike" kern="0" cap="none" spc="-75" normalizeH="0" baseline="0" noProof="0">
                <a:ln>
                  <a:noFill/>
                </a:ln>
                <a:solidFill>
                  <a:srgbClr val="0D6CB8"/>
                </a:solidFill>
                <a:effectLst/>
                <a:uLnTx/>
                <a:uFillTx/>
                <a:cs typeface="Calibri"/>
              </a:rPr>
              <a:t>To</a:t>
            </a:r>
            <a:r>
              <a:rPr kumimoji="0" sz="2800" b="0" i="0" u="none" strike="noStrike" kern="0" cap="none" spc="-1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assist</a:t>
            </a:r>
            <a:r>
              <a:rPr kumimoji="0" sz="2800" b="0" i="0" u="none" strike="noStrike" kern="0" cap="none" spc="-6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districts</a:t>
            </a:r>
            <a:r>
              <a:rPr kumimoji="0" sz="2800" b="0" i="0" u="none" strike="noStrike" kern="0" cap="none" spc="-6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with</a:t>
            </a:r>
            <a:r>
              <a:rPr kumimoji="0" sz="2800" b="0" i="0" u="none" strike="noStrike" kern="0" cap="none" spc="-40" normalizeH="0" baseline="0" noProof="0">
                <a:ln>
                  <a:noFill/>
                </a:ln>
                <a:solidFill>
                  <a:srgbClr val="0D6CB8"/>
                </a:solidFill>
                <a:effectLst/>
                <a:uLnTx/>
                <a:uFillTx/>
                <a:cs typeface="Calibri"/>
              </a:rPr>
              <a:t> </a:t>
            </a:r>
            <a:r>
              <a:rPr kumimoji="0" sz="2800" b="0" i="0" u="none" strike="noStrike" kern="0" cap="none" spc="-50" normalizeH="0" baseline="0" noProof="0">
                <a:ln>
                  <a:noFill/>
                </a:ln>
                <a:solidFill>
                  <a:srgbClr val="0D6CB8"/>
                </a:solidFill>
                <a:effectLst/>
                <a:uLnTx/>
                <a:uFillTx/>
                <a:cs typeface="Calibri"/>
              </a:rPr>
              <a:t>STAAR </a:t>
            </a:r>
            <a:r>
              <a:rPr kumimoji="0" sz="2800" b="0" i="0" u="none" strike="noStrike" kern="0" cap="none" spc="0" normalizeH="0" baseline="0" noProof="0">
                <a:ln>
                  <a:noFill/>
                </a:ln>
                <a:solidFill>
                  <a:srgbClr val="0D6CB8"/>
                </a:solidFill>
                <a:effectLst/>
                <a:uLnTx/>
                <a:uFillTx/>
                <a:cs typeface="Calibri"/>
              </a:rPr>
              <a:t>testing</a:t>
            </a:r>
            <a:r>
              <a:rPr kumimoji="0" sz="2800" b="0" i="0" u="none" strike="noStrike" kern="0" cap="none" spc="-12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requirements,</a:t>
            </a:r>
            <a:r>
              <a:rPr kumimoji="0" sz="2800" b="0" i="0" u="none" strike="noStrike" kern="0" cap="none" spc="-100" normalizeH="0" baseline="0" noProof="0">
                <a:ln>
                  <a:noFill/>
                </a:ln>
                <a:solidFill>
                  <a:srgbClr val="0D6CB8"/>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please </a:t>
            </a:r>
            <a:r>
              <a:rPr kumimoji="0" sz="2800" b="0" i="0" u="none" strike="noStrike" kern="0" cap="none" spc="0" normalizeH="0" baseline="0" noProof="0">
                <a:ln>
                  <a:noFill/>
                </a:ln>
                <a:solidFill>
                  <a:srgbClr val="0D6CB8"/>
                </a:solidFill>
                <a:effectLst/>
                <a:uLnTx/>
                <a:uFillTx/>
                <a:cs typeface="Calibri"/>
              </a:rPr>
              <a:t>see</a:t>
            </a:r>
            <a:r>
              <a:rPr kumimoji="0" sz="2800" b="0" i="0" u="none" strike="noStrike" kern="0" cap="none" spc="-6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this</a:t>
            </a:r>
            <a:r>
              <a:rPr kumimoji="0" sz="2800" b="0" i="0" u="none" strike="noStrike" kern="0" cap="none" spc="-1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flowchart</a:t>
            </a:r>
            <a:r>
              <a:rPr kumimoji="0" sz="2800" b="0" i="0" u="none" strike="noStrike" kern="0" cap="none" spc="-10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posted</a:t>
            </a:r>
            <a:r>
              <a:rPr kumimoji="0" sz="2800" b="0" i="0" u="none" strike="noStrike" kern="0" cap="none" spc="20" normalizeH="0" baseline="0" noProof="0">
                <a:ln>
                  <a:noFill/>
                </a:ln>
                <a:solidFill>
                  <a:srgbClr val="0D6CB8"/>
                </a:solidFill>
                <a:effectLst/>
                <a:uLnTx/>
                <a:uFillTx/>
                <a:cs typeface="Calibri"/>
              </a:rPr>
              <a:t> </a:t>
            </a:r>
            <a:r>
              <a:rPr kumimoji="0" sz="2800" b="0" i="0" u="none" strike="noStrike" kern="0" cap="none" spc="-25" normalizeH="0" baseline="0" noProof="0">
                <a:ln>
                  <a:noFill/>
                </a:ln>
                <a:solidFill>
                  <a:srgbClr val="0D6CB8"/>
                </a:solidFill>
                <a:effectLst/>
                <a:uLnTx/>
                <a:uFillTx/>
                <a:cs typeface="Calibri"/>
              </a:rPr>
              <a:t>on </a:t>
            </a:r>
            <a:r>
              <a:rPr kumimoji="0" sz="2800" b="0" i="0" u="none" strike="noStrike" kern="0" cap="none" spc="0" normalizeH="0" baseline="0" noProof="0">
                <a:ln>
                  <a:noFill/>
                </a:ln>
                <a:solidFill>
                  <a:srgbClr val="0D6CB8"/>
                </a:solidFill>
                <a:effectLst/>
                <a:uLnTx/>
                <a:uFillTx/>
                <a:cs typeface="Calibri"/>
              </a:rPr>
              <a:t>the</a:t>
            </a:r>
            <a:r>
              <a:rPr kumimoji="0" sz="2800" b="0" i="0" u="none" strike="noStrike" kern="0" cap="none" spc="-55" normalizeH="0" baseline="0" noProof="0">
                <a:ln>
                  <a:noFill/>
                </a:ln>
                <a:solidFill>
                  <a:srgbClr val="0D6CB8"/>
                </a:solidFill>
                <a:effectLst/>
                <a:uLnTx/>
                <a:uFillTx/>
                <a:cs typeface="Calibri"/>
              </a:rPr>
              <a:t> </a:t>
            </a:r>
            <a:r>
              <a:rPr kumimoji="0" sz="2800" b="0" i="0" u="sng" strike="noStrike" kern="0" cap="none" spc="-25" normalizeH="0" baseline="0" noProof="0">
                <a:ln>
                  <a:noFill/>
                </a:ln>
                <a:solidFill>
                  <a:srgbClr val="1582C5"/>
                </a:solidFill>
                <a:effectLst/>
                <a:uLnTx/>
                <a:uFill>
                  <a:solidFill>
                    <a:srgbClr val="1582C5"/>
                  </a:solidFill>
                </a:uFill>
                <a:cs typeface="Calibri"/>
                <a:hlinkClick r:id="rId2"/>
              </a:rPr>
              <a:t>STAAR</a:t>
            </a:r>
            <a:r>
              <a:rPr kumimoji="0" sz="2800" b="0" i="0" u="sng" strike="noStrike" kern="0" cap="none" spc="-70" normalizeH="0" baseline="0" noProof="0">
                <a:ln>
                  <a:noFill/>
                </a:ln>
                <a:solidFill>
                  <a:srgbClr val="1582C5"/>
                </a:solidFill>
                <a:effectLst/>
                <a:uLnTx/>
                <a:uFill>
                  <a:solidFill>
                    <a:srgbClr val="1582C5"/>
                  </a:solidFill>
                </a:uFill>
                <a:cs typeface="Calibri"/>
                <a:hlinkClick r:id="rId2"/>
              </a:rPr>
              <a:t> </a:t>
            </a:r>
            <a:r>
              <a:rPr kumimoji="0" sz="2800" b="0" i="0" u="sng" strike="noStrike" kern="0" cap="none" spc="-10" normalizeH="0" baseline="0" noProof="0">
                <a:ln>
                  <a:noFill/>
                </a:ln>
                <a:solidFill>
                  <a:srgbClr val="1582C5"/>
                </a:solidFill>
                <a:effectLst/>
                <a:uLnTx/>
                <a:uFill>
                  <a:solidFill>
                    <a:srgbClr val="1582C5"/>
                  </a:solidFill>
                </a:uFill>
                <a:cs typeface="Calibri"/>
                <a:hlinkClick r:id="rId2"/>
              </a:rPr>
              <a:t>Resources</a:t>
            </a:r>
            <a:r>
              <a:rPr kumimoji="0" sz="2800" b="0" i="0" u="none" strike="noStrike" kern="0" cap="none" spc="-10" normalizeH="0" baseline="0" noProof="0">
                <a:ln>
                  <a:noFill/>
                </a:ln>
                <a:solidFill>
                  <a:srgbClr val="1582C5"/>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webpage.</a:t>
            </a:r>
            <a:endParaRPr kumimoji="0" sz="2800" b="0" i="0" u="none" strike="noStrike" kern="0" cap="none" spc="0" normalizeH="0" baseline="0" noProof="0">
              <a:ln>
                <a:noFill/>
              </a:ln>
              <a:solidFill>
                <a:sysClr val="windowText" lastClr="000000"/>
              </a:solidFill>
              <a:effectLst/>
              <a:uLnTx/>
              <a:uFillTx/>
              <a:cs typeface="Calibri"/>
            </a:endParaRPr>
          </a:p>
        </p:txBody>
      </p:sp>
      <p:grpSp>
        <p:nvGrpSpPr>
          <p:cNvPr id="4" name="object 4" descr="image of staar testing requirements flowchart that can be found on resources page"/>
          <p:cNvGrpSpPr/>
          <p:nvPr/>
        </p:nvGrpSpPr>
        <p:grpSpPr>
          <a:xfrm>
            <a:off x="4696287" y="892174"/>
            <a:ext cx="7276638" cy="5029232"/>
            <a:chOff x="5311775" y="892175"/>
            <a:chExt cx="6661150" cy="5073650"/>
          </a:xfrm>
        </p:grpSpPr>
        <p:pic>
          <p:nvPicPr>
            <p:cNvPr id="5" name="object 5"/>
            <p:cNvPicPr/>
            <p:nvPr/>
          </p:nvPicPr>
          <p:blipFill>
            <a:blip r:embed="rId3" cstate="print"/>
            <a:stretch>
              <a:fillRect/>
            </a:stretch>
          </p:blipFill>
          <p:spPr>
            <a:xfrm>
              <a:off x="5321312" y="901700"/>
              <a:ext cx="6642087" cy="5054599"/>
            </a:xfrm>
            <a:prstGeom prst="rect">
              <a:avLst/>
            </a:prstGeom>
          </p:spPr>
        </p:pic>
        <p:sp>
          <p:nvSpPr>
            <p:cNvPr id="6" name="object 6"/>
            <p:cNvSpPr/>
            <p:nvPr/>
          </p:nvSpPr>
          <p:spPr>
            <a:xfrm>
              <a:off x="5316537" y="896937"/>
              <a:ext cx="6651625" cy="5064125"/>
            </a:xfrm>
            <a:custGeom>
              <a:avLst/>
              <a:gdLst/>
              <a:ahLst/>
              <a:cxnLst/>
              <a:rect l="l" t="t" r="r" b="b"/>
              <a:pathLst>
                <a:path w="6651625" h="5064125">
                  <a:moveTo>
                    <a:pt x="0" y="0"/>
                  </a:moveTo>
                  <a:lnTo>
                    <a:pt x="6651625" y="0"/>
                  </a:lnTo>
                  <a:lnTo>
                    <a:pt x="6651625" y="5064125"/>
                  </a:lnTo>
                  <a:lnTo>
                    <a:pt x="0" y="5064125"/>
                  </a:lnTo>
                  <a:lnTo>
                    <a:pt x="0" y="0"/>
                  </a:lnTo>
                  <a:close/>
                </a:path>
              </a:pathLst>
            </a:custGeom>
            <a:ln w="9525">
              <a:solidFill>
                <a:srgbClr val="006F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6</a:t>
            </a:fld>
            <a:endParaRPr kumimoji="0" sz="1200" b="0" i="0" u="none" strike="noStrike" kern="0" cap="none" spc="-25" normalizeH="0" baseline="0" noProof="0">
              <a:ln>
                <a:noFill/>
              </a:ln>
              <a:solidFill>
                <a:srgbClr val="7E7E7E"/>
              </a:solidFill>
              <a:effectLst/>
              <a:uLnTx/>
              <a:uFillTx/>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613910" y="1155700"/>
            <a:ext cx="11578090" cy="5152633"/>
            <a:chOff x="0" y="1066800"/>
            <a:chExt cx="12192000" cy="5702300"/>
          </a:xfrm>
        </p:grpSpPr>
        <p:pic>
          <p:nvPicPr>
            <p:cNvPr id="3" name="object 3"/>
            <p:cNvPicPr/>
            <p:nvPr/>
          </p:nvPicPr>
          <p:blipFill>
            <a:blip r:embed="rId2" cstate="print"/>
            <a:stretch>
              <a:fillRect/>
            </a:stretch>
          </p:blipFill>
          <p:spPr>
            <a:xfrm>
              <a:off x="8185150" y="3924300"/>
              <a:ext cx="3549650" cy="2844800"/>
            </a:xfrm>
            <a:prstGeom prst="rect">
              <a:avLst/>
            </a:prstGeom>
          </p:spPr>
        </p:pic>
        <p:pic>
          <p:nvPicPr>
            <p:cNvPr id="4" name="object 4"/>
            <p:cNvPicPr/>
            <p:nvPr/>
          </p:nvPicPr>
          <p:blipFill>
            <a:blip r:embed="rId3" cstate="print"/>
            <a:stretch>
              <a:fillRect/>
            </a:stretch>
          </p:blipFill>
          <p:spPr>
            <a:xfrm>
              <a:off x="8197850" y="1066800"/>
              <a:ext cx="3524250" cy="2819400"/>
            </a:xfrm>
            <a:prstGeom prst="rect">
              <a:avLst/>
            </a:prstGeom>
          </p:spPr>
        </p:pic>
      </p:grpSp>
      <p:sp>
        <p:nvSpPr>
          <p:cNvPr id="5" name="object 5"/>
          <p:cNvSpPr txBox="1">
            <a:spLocks noGrp="1"/>
          </p:cNvSpPr>
          <p:nvPr>
            <p:ph type="title"/>
          </p:nvPr>
        </p:nvSpPr>
        <p:spPr>
          <a:xfrm>
            <a:off x="613910" y="299032"/>
            <a:ext cx="4699000" cy="574040"/>
          </a:xfrm>
          <a:prstGeom prst="rect">
            <a:avLst/>
          </a:prstGeom>
        </p:spPr>
        <p:txBody>
          <a:bodyPr vert="horz" wrap="square" lIns="0" tIns="12700" rIns="0" bIns="0" rtlCol="0">
            <a:spAutoFit/>
          </a:bodyPr>
          <a:lstStyle/>
          <a:p>
            <a:pPr marL="12700">
              <a:lnSpc>
                <a:spcPct val="100000"/>
              </a:lnSpc>
              <a:spcBef>
                <a:spcPts val="100"/>
              </a:spcBef>
            </a:pPr>
            <a:r>
              <a:t>TEA</a:t>
            </a:r>
            <a:r>
              <a:rPr spc="-70"/>
              <a:t> </a:t>
            </a:r>
            <a:r>
              <a:t>Contact</a:t>
            </a:r>
            <a:r>
              <a:rPr spc="-70"/>
              <a:t> </a:t>
            </a:r>
            <a:r>
              <a:rPr spc="-10"/>
              <a:t>Information</a:t>
            </a:r>
          </a:p>
        </p:txBody>
      </p:sp>
      <p:sp>
        <p:nvSpPr>
          <p:cNvPr id="7" name="object 7">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60</a:t>
            </a:fld>
            <a:endParaRPr kumimoji="0" sz="1200" b="0" i="0" u="none" strike="noStrike" kern="0" cap="none" spc="-25" normalizeH="0" baseline="0" noProof="0">
              <a:ln>
                <a:noFill/>
              </a:ln>
              <a:solidFill>
                <a:srgbClr val="7E7E7E"/>
              </a:solidFill>
              <a:effectLst/>
              <a:uLnTx/>
              <a:uFillTx/>
              <a:latin typeface="Calibri"/>
              <a:cs typeface="Calibri"/>
            </a:endParaRPr>
          </a:p>
        </p:txBody>
      </p:sp>
      <p:sp>
        <p:nvSpPr>
          <p:cNvPr id="6" name="object 6"/>
          <p:cNvSpPr txBox="1"/>
          <p:nvPr/>
        </p:nvSpPr>
        <p:spPr>
          <a:xfrm>
            <a:off x="667914" y="1171250"/>
            <a:ext cx="6985000" cy="33191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a:ln>
                  <a:noFill/>
                </a:ln>
                <a:solidFill>
                  <a:srgbClr val="0D6CB8"/>
                </a:solidFill>
                <a:effectLst/>
                <a:uLnTx/>
                <a:uFillTx/>
                <a:latin typeface="Calibri"/>
                <a:cs typeface="Calibri"/>
              </a:rPr>
              <a:t>For</a:t>
            </a:r>
            <a:r>
              <a:rPr kumimoji="0" sz="2400" b="0" i="0" u="none" strike="noStrike" kern="0" cap="none" spc="-4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inquiries</a:t>
            </a:r>
            <a:r>
              <a:rPr kumimoji="0" sz="2400" b="0" i="0" u="none" strike="noStrike" kern="0" cap="none" spc="-4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related</a:t>
            </a:r>
            <a:r>
              <a:rPr kumimoji="0" sz="2400" b="0" i="0" u="none" strike="noStrike" kern="0" cap="none" spc="-6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to</a:t>
            </a:r>
            <a:r>
              <a:rPr kumimoji="0" sz="2400" b="0" i="0" u="none" strike="noStrike" kern="0" cap="none" spc="-65"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development</a:t>
            </a:r>
            <a:r>
              <a:rPr kumimoji="0" sz="2400" b="0" i="0" u="none" strike="noStrike" kern="0" cap="none" spc="-100" normalizeH="0" baseline="0" noProof="0">
                <a:ln>
                  <a:noFill/>
                </a:ln>
                <a:solidFill>
                  <a:srgbClr val="0D6CB8"/>
                </a:solidFill>
                <a:effectLst/>
                <a:uLnTx/>
                <a:uFillTx/>
                <a:latin typeface="Calibri"/>
                <a:cs typeface="Calibri"/>
              </a:rPr>
              <a:t> </a:t>
            </a:r>
            <a:r>
              <a:rPr kumimoji="0" sz="2400" b="0" i="0" u="none" strike="noStrike" kern="0" cap="none" spc="-25" normalizeH="0" baseline="0" noProof="0">
                <a:ln>
                  <a:noFill/>
                </a:ln>
                <a:solidFill>
                  <a:srgbClr val="0D6CB8"/>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ts val="2850"/>
              </a:lnSpc>
              <a:spcBef>
                <a:spcPts val="140"/>
              </a:spcBef>
              <a:spcAft>
                <a:spcPts val="0"/>
              </a:spcAft>
              <a:buClrTx/>
              <a:buSzTx/>
              <a:buFontTx/>
              <a:buNone/>
              <a:tabLst/>
              <a:defRPr/>
            </a:pPr>
            <a:r>
              <a:rPr kumimoji="0" sz="2400" b="0" i="0" u="none" strike="noStrike" kern="0" cap="none" spc="0" normalizeH="0" baseline="0" noProof="0">
                <a:ln>
                  <a:noFill/>
                </a:ln>
                <a:solidFill>
                  <a:srgbClr val="0D6CB8"/>
                </a:solidFill>
                <a:effectLst/>
                <a:uLnTx/>
                <a:uFillTx/>
                <a:latin typeface="Calibri"/>
                <a:cs typeface="Calibri"/>
              </a:rPr>
              <a:t>administration</a:t>
            </a:r>
            <a:r>
              <a:rPr kumimoji="0" sz="2400" b="0" i="0" u="none" strike="noStrike" kern="0" cap="none" spc="-75"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of</a:t>
            </a:r>
            <a:r>
              <a:rPr kumimoji="0" sz="2400" b="0" i="0" u="none" strike="noStrike" kern="0" cap="none" spc="-105"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state</a:t>
            </a:r>
            <a:r>
              <a:rPr kumimoji="0" sz="2400" b="0" i="0" u="none" strike="noStrike" kern="0" cap="none" spc="-3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assessments,</a:t>
            </a:r>
            <a:r>
              <a:rPr kumimoji="0" sz="2400" b="0" i="0" u="none" strike="noStrike" kern="0" cap="none" spc="-135"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reporting</a:t>
            </a:r>
            <a:r>
              <a:rPr kumimoji="0" sz="2400" b="0" i="0" u="none" strike="noStrike" kern="0" cap="none" spc="-60" normalizeH="0" baseline="0" noProof="0">
                <a:ln>
                  <a:noFill/>
                </a:ln>
                <a:solidFill>
                  <a:srgbClr val="0D6CB8"/>
                </a:solidFill>
                <a:effectLst/>
                <a:uLnTx/>
                <a:uFillTx/>
                <a:latin typeface="Calibri"/>
                <a:cs typeface="Calibri"/>
              </a:rPr>
              <a:t> </a:t>
            </a:r>
            <a:r>
              <a:rPr kumimoji="0" sz="2400" b="0" i="0" u="none" strike="noStrike" kern="0" cap="none" spc="-10" normalizeH="0" baseline="0" noProof="0">
                <a:ln>
                  <a:noFill/>
                </a:ln>
                <a:solidFill>
                  <a:srgbClr val="0D6CB8"/>
                </a:solidFill>
                <a:effectLst/>
                <a:uLnTx/>
                <a:uFillTx/>
                <a:latin typeface="Calibri"/>
                <a:cs typeface="Calibri"/>
              </a:rPr>
              <a:t>activities, </a:t>
            </a:r>
            <a:r>
              <a:rPr kumimoji="0" sz="2400" b="0" i="0" u="none" strike="noStrike" kern="0" cap="none" spc="0" normalizeH="0" baseline="0" noProof="0">
                <a:ln>
                  <a:noFill/>
                </a:ln>
                <a:solidFill>
                  <a:srgbClr val="0D6CB8"/>
                </a:solidFill>
                <a:effectLst/>
                <a:uLnTx/>
                <a:uFillTx/>
                <a:latin typeface="Calibri"/>
                <a:cs typeface="Calibri"/>
              </a:rPr>
              <a:t>or</a:t>
            </a:r>
            <a:r>
              <a:rPr kumimoji="0" sz="2400" b="0" i="0" u="none" strike="noStrike" kern="0" cap="none" spc="-5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data</a:t>
            </a:r>
            <a:r>
              <a:rPr kumimoji="0" sz="2400" b="0" i="0" u="none" strike="noStrike" kern="0" cap="none" spc="-45"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corrections,</a:t>
            </a:r>
            <a:r>
              <a:rPr kumimoji="0" sz="2400" b="0" i="0" u="none" strike="noStrike" kern="0" cap="none" spc="-40" normalizeH="0" baseline="0" noProof="0">
                <a:ln>
                  <a:noFill/>
                </a:ln>
                <a:solidFill>
                  <a:srgbClr val="0D6CB8"/>
                </a:solidFill>
                <a:effectLst/>
                <a:uLnTx/>
                <a:uFillTx/>
                <a:latin typeface="Calibri"/>
                <a:cs typeface="Calibri"/>
              </a:rPr>
              <a:t> </a:t>
            </a:r>
            <a:r>
              <a:rPr kumimoji="0" sz="2400" b="0" i="0" u="none" strike="noStrike" kern="0" cap="none" spc="0" normalizeH="0" baseline="0" noProof="0">
                <a:ln>
                  <a:noFill/>
                </a:ln>
                <a:solidFill>
                  <a:srgbClr val="0D6CB8"/>
                </a:solidFill>
                <a:effectLst/>
                <a:uLnTx/>
                <a:uFillTx/>
                <a:latin typeface="Calibri"/>
                <a:cs typeface="Calibri"/>
              </a:rPr>
              <a:t>please</a:t>
            </a:r>
            <a:r>
              <a:rPr kumimoji="0" sz="2400" b="0" i="0" u="none" strike="noStrike" kern="0" cap="none" spc="-40" normalizeH="0" baseline="0" noProof="0">
                <a:ln>
                  <a:noFill/>
                </a:ln>
                <a:solidFill>
                  <a:srgbClr val="0D6CB8"/>
                </a:solidFill>
                <a:effectLst/>
                <a:uLnTx/>
                <a:uFillTx/>
                <a:latin typeface="Calibri"/>
                <a:cs typeface="Calibri"/>
              </a:rPr>
              <a:t> </a:t>
            </a:r>
            <a:r>
              <a:rPr kumimoji="0" sz="2400" b="0" i="0" u="none" strike="noStrike" kern="0" cap="none" spc="-10" normalizeH="0" baseline="0" noProof="0">
                <a:ln>
                  <a:noFill/>
                </a:ln>
                <a:solidFill>
                  <a:srgbClr val="0D6CB8"/>
                </a:solidFill>
                <a:effectLst/>
                <a:uLnTx/>
                <a:uFillTx/>
                <a:latin typeface="Calibri"/>
                <a:cs typeface="Calibri"/>
              </a:rPr>
              <a:t>contact: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225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0"/>
              </a:spcBef>
              <a:spcAft>
                <a:spcPts val="0"/>
              </a:spcAft>
              <a:buClr>
                <a:srgbClr val="F05F38"/>
              </a:buClr>
              <a:buSzTx/>
              <a:buFont typeface="Wingdings"/>
              <a:buChar char=""/>
              <a:tabLst>
                <a:tab pos="354965" algn="l"/>
                <a:tab pos="355600" algn="l"/>
              </a:tabLst>
              <a:defRPr/>
            </a:pPr>
            <a:r>
              <a:rPr kumimoji="0" sz="2400" b="0" i="0" u="sng" strike="noStrike" kern="0" cap="none" spc="0" normalizeH="0" baseline="0" noProof="0">
                <a:ln>
                  <a:noFill/>
                </a:ln>
                <a:solidFill>
                  <a:srgbClr val="0D6CB8"/>
                </a:solidFill>
                <a:effectLst/>
                <a:uLnTx/>
                <a:uFill>
                  <a:solidFill>
                    <a:srgbClr val="0D6CB8"/>
                  </a:solidFill>
                </a:uFill>
                <a:latin typeface="Calibri"/>
                <a:cs typeface="Calibri"/>
                <a:hlinkClick r:id="rId4"/>
              </a:rPr>
              <a:t>Student</a:t>
            </a:r>
            <a:r>
              <a:rPr kumimoji="0" sz="2400" b="0" i="0" u="sng" strike="noStrike" kern="0" cap="none" spc="-10" normalizeH="0" baseline="0" noProof="0">
                <a:ln>
                  <a:noFill/>
                </a:ln>
                <a:solidFill>
                  <a:srgbClr val="0D6CB8"/>
                </a:solidFill>
                <a:effectLst/>
                <a:uLnTx/>
                <a:uFill>
                  <a:solidFill>
                    <a:srgbClr val="0D6CB8"/>
                  </a:solidFill>
                </a:uFill>
                <a:latin typeface="Calibri"/>
                <a:cs typeface="Calibri"/>
                <a:hlinkClick r:id="rId4"/>
              </a:rPr>
              <a:t> </a:t>
            </a:r>
            <a:r>
              <a:rPr kumimoji="0" sz="2400" b="0" i="0" u="sng" strike="noStrike" kern="0" cap="none" spc="0" normalizeH="0" baseline="0" noProof="0">
                <a:ln>
                  <a:noFill/>
                </a:ln>
                <a:solidFill>
                  <a:srgbClr val="0D6CB8"/>
                </a:solidFill>
                <a:effectLst/>
                <a:uLnTx/>
                <a:uFill>
                  <a:solidFill>
                    <a:srgbClr val="0D6CB8"/>
                  </a:solidFill>
                </a:uFill>
                <a:latin typeface="Calibri"/>
                <a:cs typeface="Calibri"/>
                <a:hlinkClick r:id="rId4"/>
              </a:rPr>
              <a:t>Assessment</a:t>
            </a:r>
            <a:r>
              <a:rPr kumimoji="0" sz="2400" b="0" i="0" u="sng" strike="noStrike" kern="0" cap="none" spc="-60" normalizeH="0" baseline="0" noProof="0">
                <a:ln>
                  <a:noFill/>
                </a:ln>
                <a:solidFill>
                  <a:srgbClr val="0D6CB8"/>
                </a:solidFill>
                <a:effectLst/>
                <a:uLnTx/>
                <a:uFill>
                  <a:solidFill>
                    <a:srgbClr val="0D6CB8"/>
                  </a:solidFill>
                </a:uFill>
                <a:latin typeface="Calibri"/>
                <a:cs typeface="Calibri"/>
                <a:hlinkClick r:id="rId4"/>
              </a:rPr>
              <a:t> </a:t>
            </a:r>
            <a:r>
              <a:rPr kumimoji="0" sz="2400" b="0" i="0" u="sng" strike="noStrike" kern="0" cap="none" spc="0" normalizeH="0" baseline="0" noProof="0">
                <a:ln>
                  <a:noFill/>
                </a:ln>
                <a:solidFill>
                  <a:srgbClr val="0D6CB8"/>
                </a:solidFill>
                <a:effectLst/>
                <a:uLnTx/>
                <a:uFill>
                  <a:solidFill>
                    <a:srgbClr val="0D6CB8"/>
                  </a:solidFill>
                </a:uFill>
                <a:latin typeface="Calibri"/>
                <a:cs typeface="Calibri"/>
                <a:hlinkClick r:id="rId4"/>
              </a:rPr>
              <a:t>Help</a:t>
            </a:r>
            <a:r>
              <a:rPr kumimoji="0" sz="2400" b="0" i="0" u="sng" strike="noStrike" kern="0" cap="none" spc="-10" normalizeH="0" baseline="0" noProof="0">
                <a:ln>
                  <a:noFill/>
                </a:ln>
                <a:solidFill>
                  <a:srgbClr val="0D6CB8"/>
                </a:solidFill>
                <a:effectLst/>
                <a:uLnTx/>
                <a:uFill>
                  <a:solidFill>
                    <a:srgbClr val="0D6CB8"/>
                  </a:solidFill>
                </a:uFill>
                <a:latin typeface="Calibri"/>
                <a:cs typeface="Calibri"/>
                <a:hlinkClick r:id="rId4"/>
              </a:rPr>
              <a:t> </a:t>
            </a:r>
            <a:r>
              <a:rPr kumimoji="0" sz="2400" b="0" i="0" u="sng" strike="noStrike" kern="0" cap="none" spc="-20" normalizeH="0" baseline="0" noProof="0">
                <a:ln>
                  <a:noFill/>
                </a:ln>
                <a:solidFill>
                  <a:srgbClr val="0D6CB8"/>
                </a:solidFill>
                <a:effectLst/>
                <a:uLnTx/>
                <a:uFill>
                  <a:solidFill>
                    <a:srgbClr val="0D6CB8"/>
                  </a:solidFill>
                </a:uFill>
                <a:latin typeface="Calibri"/>
                <a:cs typeface="Calibri"/>
                <a:hlinkClick r:id="rId4"/>
              </a:rPr>
              <a:t>Desk</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
                <a:srgbClr val="F05F38"/>
              </a:buClr>
              <a:buSzTx/>
              <a:buFont typeface="Wingdings"/>
              <a:buChar char=""/>
              <a:tabLst/>
              <a:defRPr/>
            </a:pPr>
            <a:endParaRPr kumimoji="0" sz="235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5"/>
              </a:spcBef>
              <a:spcAft>
                <a:spcPts val="0"/>
              </a:spcAft>
              <a:buClr>
                <a:srgbClr val="F05F38"/>
              </a:buClr>
              <a:buSzTx/>
              <a:buFont typeface="Wingdings"/>
              <a:buChar char=""/>
              <a:tabLst>
                <a:tab pos="354965" algn="l"/>
                <a:tab pos="355600" algn="l"/>
              </a:tabLst>
              <a:defRPr/>
            </a:pPr>
            <a:r>
              <a:rPr kumimoji="0" sz="2400" b="0" i="0" u="none" strike="noStrike" kern="0" cap="none" spc="0" normalizeH="0" baseline="0" noProof="0">
                <a:ln>
                  <a:noFill/>
                </a:ln>
                <a:solidFill>
                  <a:srgbClr val="0D6CB8"/>
                </a:solidFill>
                <a:effectLst/>
                <a:uLnTx/>
                <a:uFillTx/>
                <a:latin typeface="Calibri"/>
                <a:cs typeface="Calibri"/>
              </a:rPr>
              <a:t>(512)</a:t>
            </a:r>
            <a:r>
              <a:rPr kumimoji="0" sz="2400" b="0" i="0" u="none" strike="noStrike" kern="0" cap="none" spc="25" normalizeH="0" baseline="0" noProof="0">
                <a:ln>
                  <a:noFill/>
                </a:ln>
                <a:solidFill>
                  <a:srgbClr val="0D6CB8"/>
                </a:solidFill>
                <a:effectLst/>
                <a:uLnTx/>
                <a:uFillTx/>
                <a:latin typeface="Calibri"/>
                <a:cs typeface="Calibri"/>
              </a:rPr>
              <a:t> </a:t>
            </a:r>
            <a:r>
              <a:rPr kumimoji="0" sz="2400" b="0" i="0" u="none" strike="noStrike" kern="0" cap="none" spc="-20" normalizeH="0" baseline="0" noProof="0">
                <a:ln>
                  <a:noFill/>
                </a:ln>
                <a:solidFill>
                  <a:srgbClr val="0D6CB8"/>
                </a:solidFill>
                <a:effectLst/>
                <a:uLnTx/>
                <a:uFillTx/>
                <a:latin typeface="Calibri"/>
                <a:cs typeface="Calibri"/>
              </a:rPr>
              <a:t>463-9536</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
                <a:srgbClr val="F05F38"/>
              </a:buClr>
              <a:buSzTx/>
              <a:buFont typeface="Wingdings"/>
              <a:buChar char=""/>
              <a:tabLst/>
              <a:defRPr/>
            </a:pPr>
            <a:endParaRPr kumimoji="0" sz="235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0"/>
              </a:spcBef>
              <a:spcAft>
                <a:spcPts val="0"/>
              </a:spcAft>
              <a:buClr>
                <a:srgbClr val="F05F38"/>
              </a:buClr>
              <a:buSzTx/>
              <a:buFont typeface="Wingdings"/>
              <a:buChar char=""/>
              <a:tabLst>
                <a:tab pos="354965" algn="l"/>
                <a:tab pos="355600" algn="l"/>
              </a:tabLst>
              <a:defRPr/>
            </a:pPr>
            <a:r>
              <a:rPr kumimoji="0" sz="2400" b="0" i="0" u="sng" strike="noStrike" kern="0" cap="none" spc="-10" normalizeH="0" baseline="0" noProof="0">
                <a:ln>
                  <a:noFill/>
                </a:ln>
                <a:solidFill>
                  <a:srgbClr val="0D6CB8"/>
                </a:solidFill>
                <a:effectLst/>
                <a:uLnTx/>
                <a:uFill>
                  <a:solidFill>
                    <a:srgbClr val="0D6CB8"/>
                  </a:solidFill>
                </a:uFill>
                <a:latin typeface="Calibri"/>
                <a:cs typeface="Calibri"/>
                <a:hlinkClick r:id="rId5"/>
              </a:rPr>
              <a:t>https://tea.Texas.gov/student.assessment/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12192000" cy="6858000"/>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FF">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a:extLst>
              <a:ext uri="{C183D7F6-B498-43B3-948B-1728B52AA6E4}">
                <adec:decorative xmlns:adec="http://schemas.microsoft.com/office/drawing/2017/decorative" val="1"/>
              </a:ext>
            </a:extLst>
          </p:cNvPr>
          <p:cNvGrpSpPr/>
          <p:nvPr/>
        </p:nvGrpSpPr>
        <p:grpSpPr>
          <a:xfrm>
            <a:off x="361950" y="0"/>
            <a:ext cx="1574800" cy="6858000"/>
            <a:chOff x="361950" y="0"/>
            <a:chExt cx="1574800" cy="6858000"/>
          </a:xfrm>
        </p:grpSpPr>
        <p:sp>
          <p:nvSpPr>
            <p:cNvPr id="5" name="object 5"/>
            <p:cNvSpPr/>
            <p:nvPr/>
          </p:nvSpPr>
          <p:spPr>
            <a:xfrm>
              <a:off x="361950" y="0"/>
              <a:ext cx="1574800" cy="6858000"/>
            </a:xfrm>
            <a:custGeom>
              <a:avLst/>
              <a:gdLst/>
              <a:ahLst/>
              <a:cxnLst/>
              <a:rect l="l" t="t" r="r" b="b"/>
              <a:pathLst>
                <a:path w="1574800" h="6858000">
                  <a:moveTo>
                    <a:pt x="1574787" y="0"/>
                  </a:moveTo>
                  <a:lnTo>
                    <a:pt x="0" y="0"/>
                  </a:lnTo>
                  <a:lnTo>
                    <a:pt x="0" y="6858000"/>
                  </a:lnTo>
                  <a:lnTo>
                    <a:pt x="1574787" y="6858000"/>
                  </a:lnTo>
                  <a:lnTo>
                    <a:pt x="1574787" y="0"/>
                  </a:lnTo>
                  <a:close/>
                </a:path>
              </a:pathLst>
            </a:custGeom>
            <a:solidFill>
              <a:srgbClr val="0D6CB8">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654050" y="234962"/>
              <a:ext cx="990599" cy="393687"/>
            </a:xfrm>
            <a:prstGeom prst="rect">
              <a:avLst/>
            </a:prstGeom>
          </p:spPr>
        </p:pic>
      </p:grpSp>
      <p:sp>
        <p:nvSpPr>
          <p:cNvPr id="7" name="object 7"/>
          <p:cNvSpPr txBox="1">
            <a:spLocks noGrp="1"/>
          </p:cNvSpPr>
          <p:nvPr>
            <p:ph type="title"/>
          </p:nvPr>
        </p:nvSpPr>
        <p:spPr>
          <a:xfrm>
            <a:off x="2109558" y="3858177"/>
            <a:ext cx="8598535" cy="1591310"/>
          </a:xfrm>
          <a:prstGeom prst="rect">
            <a:avLst/>
          </a:prstGeom>
        </p:spPr>
        <p:txBody>
          <a:bodyPr vert="horz" wrap="square" lIns="0" tIns="12700" rIns="0" bIns="0" rtlCol="0">
            <a:spAutoFit/>
          </a:bodyPr>
          <a:lstStyle/>
          <a:p>
            <a:pPr marL="12700">
              <a:lnSpc>
                <a:spcPts val="6165"/>
              </a:lnSpc>
              <a:spcBef>
                <a:spcPts val="100"/>
              </a:spcBef>
            </a:pPr>
            <a:r>
              <a:rPr sz="5400"/>
              <a:t>Thank</a:t>
            </a:r>
            <a:r>
              <a:rPr sz="5400" spc="-60"/>
              <a:t> </a:t>
            </a:r>
            <a:r>
              <a:rPr sz="5400"/>
              <a:t>you</a:t>
            </a:r>
            <a:r>
              <a:rPr sz="5400" spc="-50"/>
              <a:t> </a:t>
            </a:r>
            <a:r>
              <a:rPr sz="5400"/>
              <a:t>for</a:t>
            </a:r>
            <a:r>
              <a:rPr sz="5400" spc="-65"/>
              <a:t> </a:t>
            </a:r>
            <a:r>
              <a:rPr sz="5400" spc="-10"/>
              <a:t>everything</a:t>
            </a:r>
            <a:endParaRPr sz="5400"/>
          </a:p>
          <a:p>
            <a:pPr marL="12700">
              <a:lnSpc>
                <a:spcPts val="6165"/>
              </a:lnSpc>
            </a:pPr>
            <a:r>
              <a:rPr sz="5400"/>
              <a:t>you</a:t>
            </a:r>
            <a:r>
              <a:rPr sz="5400" spc="-60"/>
              <a:t> </a:t>
            </a:r>
            <a:r>
              <a:rPr sz="5400"/>
              <a:t>do</a:t>
            </a:r>
            <a:r>
              <a:rPr sz="5400" spc="-100"/>
              <a:t> </a:t>
            </a:r>
            <a:r>
              <a:rPr sz="5400"/>
              <a:t>for</a:t>
            </a:r>
            <a:r>
              <a:rPr sz="5400" spc="-25"/>
              <a:t> </a:t>
            </a:r>
            <a:r>
              <a:rPr sz="5400"/>
              <a:t>our</a:t>
            </a:r>
            <a:r>
              <a:rPr sz="5400" spc="-70"/>
              <a:t> </a:t>
            </a:r>
            <a:r>
              <a:rPr sz="5400" spc="-100"/>
              <a:t>Texas</a:t>
            </a:r>
            <a:r>
              <a:rPr sz="5400" spc="-55"/>
              <a:t> </a:t>
            </a:r>
            <a:r>
              <a:rPr sz="5400" spc="-10"/>
              <a:t>students!</a:t>
            </a:r>
            <a:endParaRPr sz="5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D9F6-3A5A-4911-BD07-F0B31A0C7E8D}"/>
              </a:ext>
            </a:extLst>
          </p:cNvPr>
          <p:cNvSpPr>
            <a:spLocks noGrp="1"/>
          </p:cNvSpPr>
          <p:nvPr>
            <p:ph type="title"/>
          </p:nvPr>
        </p:nvSpPr>
        <p:spPr/>
        <p:txBody>
          <a:bodyPr/>
          <a:lstStyle/>
          <a:p>
            <a:r>
              <a:rPr lang="en-US">
                <a:latin typeface="Open Sans"/>
              </a:rPr>
              <a:t>Disclaimer</a:t>
            </a:r>
            <a:endParaRPr lang="en-US"/>
          </a:p>
        </p:txBody>
      </p:sp>
      <p:sp>
        <p:nvSpPr>
          <p:cNvPr id="3" name="Content Placeholder 2">
            <a:extLst>
              <a:ext uri="{FF2B5EF4-FFF2-40B4-BE49-F238E27FC236}">
                <a16:creationId xmlns:a16="http://schemas.microsoft.com/office/drawing/2014/main" id="{C9A0AD93-63AF-40E4-84EB-6250645BDCE8}"/>
              </a:ext>
            </a:extLst>
          </p:cNvPr>
          <p:cNvSpPr>
            <a:spLocks noGrp="1"/>
          </p:cNvSpPr>
          <p:nvPr>
            <p:ph idx="1"/>
          </p:nvPr>
        </p:nvSpPr>
        <p:spPr/>
        <p:txBody>
          <a:bodyPr/>
          <a:lstStyle/>
          <a:p>
            <a:pPr>
              <a:defRPr/>
            </a:pPr>
            <a:r>
              <a:rPr lang="en-US" altLang="en-US">
                <a:solidFill>
                  <a:schemeClr val="bg2">
                    <a:lumMod val="25000"/>
                  </a:schemeClr>
                </a:solidFill>
              </a:rPr>
              <a:t>These slides have been prepared by the Student Assessment Division of the Texas Education Agency. You are welcome to use them for local training.</a:t>
            </a:r>
          </a:p>
          <a:p>
            <a:pPr>
              <a:defRPr/>
            </a:pPr>
            <a:endParaRPr lang="en-US" altLang="en-US" sz="1100">
              <a:solidFill>
                <a:schemeClr val="bg2">
                  <a:lumMod val="25000"/>
                </a:schemeClr>
              </a:solidFill>
            </a:endParaRPr>
          </a:p>
          <a:p>
            <a:pPr>
              <a:defRPr/>
            </a:pPr>
            <a:r>
              <a:rPr lang="en-US" altLang="en-US">
                <a:solidFill>
                  <a:schemeClr val="bg2">
                    <a:lumMod val="25000"/>
                  </a:schemeClr>
                </a:solidFill>
              </a:rPr>
              <a:t>If any of the slides are changed for local use, please remove any TEA logos, headers, or footers. (You may need to edit the Master slide.)</a:t>
            </a:r>
          </a:p>
          <a:p>
            <a:pPr>
              <a:defRPr/>
            </a:pPr>
            <a:endParaRPr lang="en-US" altLang="en-US" sz="1100">
              <a:solidFill>
                <a:schemeClr val="bg2">
                  <a:lumMod val="25000"/>
                </a:schemeClr>
              </a:solidFill>
            </a:endParaRPr>
          </a:p>
          <a:p>
            <a:pPr>
              <a:defRPr/>
            </a:pPr>
            <a:r>
              <a:rPr lang="en-US" altLang="en-US">
                <a:solidFill>
                  <a:schemeClr val="bg2">
                    <a:lumMod val="25000"/>
                  </a:schemeClr>
                </a:solidFill>
              </a:rPr>
              <a:t>This training is not intended to replace any materials or additional information on the TEA website.</a:t>
            </a:r>
          </a:p>
          <a:p>
            <a:endParaRPr lang="en-US"/>
          </a:p>
        </p:txBody>
      </p:sp>
    </p:spTree>
    <p:extLst>
      <p:ext uri="{BB962C8B-B14F-4D97-AF65-F5344CB8AC3E}">
        <p14:creationId xmlns:p14="http://schemas.microsoft.com/office/powerpoint/2010/main" val="25200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3325411"/>
            <a:ext cx="12192000" cy="3523615"/>
            <a:chOff x="0" y="3325411"/>
            <a:chExt cx="12192000" cy="3523615"/>
          </a:xfrm>
        </p:grpSpPr>
        <p:pic>
          <p:nvPicPr>
            <p:cNvPr id="3" name="object 3"/>
            <p:cNvPicPr/>
            <p:nvPr/>
          </p:nvPicPr>
          <p:blipFill>
            <a:blip r:embed="rId2" cstate="print"/>
            <a:stretch>
              <a:fillRect/>
            </a:stretch>
          </p:blipFill>
          <p:spPr>
            <a:xfrm>
              <a:off x="175807" y="3337090"/>
              <a:ext cx="3061752" cy="3500945"/>
            </a:xfrm>
            <a:prstGeom prst="rect">
              <a:avLst/>
            </a:prstGeom>
          </p:spPr>
        </p:pic>
        <p:sp>
          <p:nvSpPr>
            <p:cNvPr id="4" name="object 4"/>
            <p:cNvSpPr/>
            <p:nvPr/>
          </p:nvSpPr>
          <p:spPr>
            <a:xfrm>
              <a:off x="169909" y="3330173"/>
              <a:ext cx="3077210" cy="3514090"/>
            </a:xfrm>
            <a:custGeom>
              <a:avLst/>
              <a:gdLst/>
              <a:ahLst/>
              <a:cxnLst/>
              <a:rect l="l" t="t" r="r" b="b"/>
              <a:pathLst>
                <a:path w="3077210" h="3514090">
                  <a:moveTo>
                    <a:pt x="0" y="650468"/>
                  </a:moveTo>
                  <a:lnTo>
                    <a:pt x="2248865" y="0"/>
                  </a:lnTo>
                  <a:lnTo>
                    <a:pt x="3077044" y="2863291"/>
                  </a:lnTo>
                  <a:lnTo>
                    <a:pt x="828179" y="3513759"/>
                  </a:lnTo>
                  <a:lnTo>
                    <a:pt x="0" y="650468"/>
                  </a:lnTo>
                  <a:close/>
                </a:path>
              </a:pathLst>
            </a:custGeom>
            <a:ln w="9525">
              <a:solidFill>
                <a:srgbClr val="0D6C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a:spLocks noGrp="1"/>
          </p:cNvSpPr>
          <p:nvPr>
            <p:ph type="title"/>
          </p:nvPr>
        </p:nvSpPr>
        <p:spPr>
          <a:xfrm>
            <a:off x="27398" y="126706"/>
            <a:ext cx="11469786" cy="574040"/>
          </a:xfrm>
          <a:prstGeom prst="rect">
            <a:avLst/>
          </a:prstGeom>
        </p:spPr>
        <p:txBody>
          <a:bodyPr vert="horz" wrap="square" lIns="0" tIns="12700" rIns="0" bIns="0" rtlCol="0">
            <a:spAutoFit/>
          </a:bodyPr>
          <a:lstStyle/>
          <a:p>
            <a:pPr marL="442595">
              <a:lnSpc>
                <a:spcPct val="100000"/>
              </a:lnSpc>
              <a:spcBef>
                <a:spcPts val="100"/>
              </a:spcBef>
            </a:pPr>
            <a:r>
              <a:rPr spc="-30"/>
              <a:t>STAAR</a:t>
            </a:r>
            <a:r>
              <a:rPr spc="-75"/>
              <a:t> </a:t>
            </a:r>
            <a:r>
              <a:t>Substitute</a:t>
            </a:r>
            <a:r>
              <a:rPr spc="-135"/>
              <a:t> </a:t>
            </a:r>
            <a:r>
              <a:t>Assessment</a:t>
            </a:r>
            <a:r>
              <a:rPr spc="-125"/>
              <a:t> </a:t>
            </a:r>
            <a:r>
              <a:rPr spc="-10"/>
              <a:t>Requirements</a:t>
            </a:r>
          </a:p>
        </p:txBody>
      </p:sp>
      <p:sp>
        <p:nvSpPr>
          <p:cNvPr id="8" name="object 8">
            <a:extLs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a:t>
            </a:fld>
            <a:endParaRPr kumimoji="0" sz="1200" b="0" i="0" u="none" strike="noStrike" kern="0" cap="none" spc="-25" normalizeH="0" baseline="0" noProof="0">
              <a:ln>
                <a:noFill/>
              </a:ln>
              <a:solidFill>
                <a:srgbClr val="7E7E7E"/>
              </a:solidFill>
              <a:effectLst/>
              <a:uLnTx/>
              <a:uFillTx/>
              <a:latin typeface="Calibri"/>
              <a:cs typeface="Calibri"/>
            </a:endParaRPr>
          </a:p>
        </p:txBody>
      </p:sp>
      <p:sp>
        <p:nvSpPr>
          <p:cNvPr id="7" name="object 7"/>
          <p:cNvSpPr txBox="1"/>
          <p:nvPr/>
        </p:nvSpPr>
        <p:spPr>
          <a:xfrm>
            <a:off x="791119" y="1503271"/>
            <a:ext cx="4812665" cy="3761104"/>
          </a:xfrm>
          <a:prstGeom prst="rect">
            <a:avLst/>
          </a:prstGeom>
        </p:spPr>
        <p:txBody>
          <a:bodyPr vert="horz" wrap="square" lIns="0" tIns="11430" rIns="0" bIns="0" rtlCol="0">
            <a:spAutoFit/>
          </a:bodyPr>
          <a:lstStyle/>
          <a:p>
            <a:pPr marL="241300" marR="5080" lvl="0" indent="-228600" defTabSz="914400" eaLnBrk="1" fontAlgn="auto" latinLnBrk="0" hangingPunct="1">
              <a:lnSpc>
                <a:spcPct val="100200"/>
              </a:lnSpc>
              <a:spcBef>
                <a:spcPts val="90"/>
              </a:spcBef>
              <a:spcAft>
                <a:spcPts val="0"/>
              </a:spcAft>
              <a:buClr>
                <a:srgbClr val="F05F38"/>
              </a:buClr>
              <a:buSzTx/>
              <a:buFont typeface="Wingdings"/>
              <a:buChar char=""/>
              <a:tabLst>
                <a:tab pos="241300" algn="l"/>
              </a:tabLst>
              <a:defRPr/>
            </a:pPr>
            <a:r>
              <a:rPr kumimoji="0" sz="2800" b="0" i="0" u="none" strike="noStrike" kern="0" cap="none" spc="0" normalizeH="0" baseline="0" noProof="0">
                <a:ln>
                  <a:noFill/>
                </a:ln>
                <a:solidFill>
                  <a:srgbClr val="0D6CB8"/>
                </a:solidFill>
                <a:effectLst/>
                <a:uLnTx/>
                <a:uFillTx/>
                <a:cs typeface="Calibri"/>
              </a:rPr>
              <a:t>The</a:t>
            </a:r>
            <a:r>
              <a:rPr kumimoji="0" sz="2800" b="0" i="0" u="none" strike="noStrike" kern="0" cap="none" spc="-5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following</a:t>
            </a:r>
            <a:r>
              <a:rPr kumimoji="0" sz="2800" b="0" i="0" u="none" strike="noStrike" kern="0" cap="none" spc="-11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state</a:t>
            </a:r>
            <a:r>
              <a:rPr kumimoji="0" sz="2800" b="0" i="0" u="none" strike="noStrike" kern="0" cap="none" spc="-4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law</a:t>
            </a:r>
            <a:r>
              <a:rPr kumimoji="0" sz="2800" b="0" i="0" u="none" strike="noStrike" kern="0" cap="none" spc="-95" normalizeH="0" baseline="0" noProof="0">
                <a:ln>
                  <a:noFill/>
                </a:ln>
                <a:solidFill>
                  <a:srgbClr val="0D6CB8"/>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outlines </a:t>
            </a:r>
            <a:r>
              <a:rPr kumimoji="0" sz="2800" b="0" i="0" u="none" strike="noStrike" kern="0" cap="none" spc="0" normalizeH="0" baseline="0" noProof="0">
                <a:ln>
                  <a:noFill/>
                </a:ln>
                <a:solidFill>
                  <a:srgbClr val="0D6CB8"/>
                </a:solidFill>
                <a:effectLst/>
                <a:uLnTx/>
                <a:uFillTx/>
                <a:cs typeface="Calibri"/>
              </a:rPr>
              <a:t>the</a:t>
            </a:r>
            <a:r>
              <a:rPr kumimoji="0" sz="2800" b="0" i="0" u="none" strike="noStrike" kern="0" cap="none" spc="-7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requirements</a:t>
            </a:r>
            <a:r>
              <a:rPr kumimoji="0" sz="2800" b="0" i="0" u="none" strike="noStrike" kern="0" cap="none" spc="-5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that</a:t>
            </a:r>
            <a:r>
              <a:rPr kumimoji="0" sz="2800" b="0" i="0" u="none" strike="noStrike" kern="0" cap="none" spc="-90" normalizeH="0" baseline="0" noProof="0">
                <a:ln>
                  <a:noFill/>
                </a:ln>
                <a:solidFill>
                  <a:srgbClr val="0D6CB8"/>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pertain </a:t>
            </a:r>
            <a:r>
              <a:rPr kumimoji="0" sz="2800" b="0" i="0" u="none" strike="noStrike" kern="0" cap="none" spc="0" normalizeH="0" baseline="0" noProof="0">
                <a:ln>
                  <a:noFill/>
                </a:ln>
                <a:solidFill>
                  <a:srgbClr val="0D6CB8"/>
                </a:solidFill>
                <a:effectLst/>
                <a:uLnTx/>
                <a:uFillTx/>
                <a:cs typeface="Calibri"/>
              </a:rPr>
              <a:t>to</a:t>
            </a:r>
            <a:r>
              <a:rPr kumimoji="0" sz="2800" b="0" i="0" u="none" strike="noStrike" kern="0" cap="none" spc="-110" normalizeH="0" baseline="0" noProof="0">
                <a:ln>
                  <a:noFill/>
                </a:ln>
                <a:solidFill>
                  <a:srgbClr val="0D6CB8"/>
                </a:solidFill>
                <a:effectLst/>
                <a:uLnTx/>
                <a:uFillTx/>
                <a:cs typeface="Calibri"/>
              </a:rPr>
              <a:t> </a:t>
            </a:r>
            <a:r>
              <a:rPr kumimoji="0" sz="2800" b="0" i="0" u="none" strike="noStrike" kern="0" cap="none" spc="-20" normalizeH="0" baseline="0" noProof="0">
                <a:ln>
                  <a:noFill/>
                </a:ln>
                <a:solidFill>
                  <a:srgbClr val="0D6CB8"/>
                </a:solidFill>
                <a:effectLst/>
                <a:uLnTx/>
                <a:uFillTx/>
                <a:cs typeface="Calibri"/>
              </a:rPr>
              <a:t>STAAR</a:t>
            </a:r>
            <a:r>
              <a:rPr kumimoji="0" sz="2800" b="0" i="0" u="none" strike="noStrike" kern="0" cap="none" spc="-50" normalizeH="0" baseline="0" noProof="0">
                <a:ln>
                  <a:noFill/>
                </a:ln>
                <a:solidFill>
                  <a:srgbClr val="0D6CB8"/>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substitute </a:t>
            </a:r>
            <a:r>
              <a:rPr kumimoji="0" sz="2800" b="0" i="0" u="none" strike="noStrike" kern="0" cap="none" spc="0" normalizeH="0" baseline="0" noProof="0">
                <a:ln>
                  <a:noFill/>
                </a:ln>
                <a:solidFill>
                  <a:srgbClr val="0D6CB8"/>
                </a:solidFill>
                <a:effectLst/>
                <a:uLnTx/>
                <a:uFillTx/>
                <a:cs typeface="Calibri"/>
              </a:rPr>
              <a:t>assessments</a:t>
            </a:r>
            <a:r>
              <a:rPr kumimoji="0" sz="2800" b="0" i="0" u="none" strike="noStrike" kern="0" cap="none" spc="-7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a:t>
            </a:r>
            <a:r>
              <a:rPr kumimoji="0" sz="2800" b="0" i="0" u="none" strike="noStrike" kern="0" cap="none" spc="-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TEC</a:t>
            </a:r>
            <a:r>
              <a:rPr kumimoji="0" sz="2800" b="0" i="0" u="none" strike="noStrike" kern="0" cap="none" spc="-15" normalizeH="0" baseline="0" noProof="0">
                <a:ln>
                  <a:noFill/>
                </a:ln>
                <a:solidFill>
                  <a:srgbClr val="0D6CB8"/>
                </a:solidFill>
                <a:effectLst/>
                <a:uLnTx/>
                <a:uFillTx/>
                <a:cs typeface="Calibri"/>
              </a:rPr>
              <a:t> </a:t>
            </a:r>
            <a:r>
              <a:rPr kumimoji="0" sz="2800" b="0" i="0" u="sng" strike="noStrike" kern="0" cap="none" spc="-10" normalizeH="0" baseline="0" noProof="0">
                <a:ln>
                  <a:noFill/>
                </a:ln>
                <a:solidFill>
                  <a:srgbClr val="1582C5"/>
                </a:solidFill>
                <a:effectLst/>
                <a:uLnTx/>
                <a:uFill>
                  <a:solidFill>
                    <a:srgbClr val="1582C5"/>
                  </a:solidFill>
                </a:uFill>
                <a:cs typeface="Calibri"/>
                <a:hlinkClick r:id="rId3"/>
              </a:rPr>
              <a:t>§39.025</a:t>
            </a:r>
            <a:r>
              <a:rPr kumimoji="0" sz="2800" b="0" i="0" u="none" strike="noStrike" kern="0" cap="none" spc="-10" normalizeH="0" baseline="0" noProof="0">
                <a:ln>
                  <a:noFill/>
                </a:ln>
                <a:solidFill>
                  <a:srgbClr val="0D6CB8"/>
                </a:solidFill>
                <a:effectLst/>
                <a:uLnTx/>
                <a:uFillTx/>
                <a:cs typeface="Calibri"/>
              </a:rPr>
              <a:t>.</a:t>
            </a:r>
            <a:endParaRPr kumimoji="0" sz="2800" b="0" i="0" u="none" strike="noStrike" kern="0" cap="none" spc="0" normalizeH="0" baseline="0" noProof="0">
              <a:ln>
                <a:noFill/>
              </a:ln>
              <a:solidFill>
                <a:sysClr val="windowText" lastClr="000000"/>
              </a:solidFill>
              <a:effectLst/>
              <a:uLnTx/>
              <a:uFillTx/>
              <a:cs typeface="Calibri"/>
            </a:endParaRPr>
          </a:p>
          <a:p>
            <a:pPr marL="2477770" marR="253365" lvl="1" indent="-228600" defTabSz="914400" eaLnBrk="1" fontAlgn="auto" latinLnBrk="0" hangingPunct="1">
              <a:lnSpc>
                <a:spcPct val="100200"/>
              </a:lnSpc>
              <a:spcBef>
                <a:spcPts val="2490"/>
              </a:spcBef>
              <a:spcAft>
                <a:spcPts val="0"/>
              </a:spcAft>
              <a:buClr>
                <a:srgbClr val="F05F38"/>
              </a:buClr>
              <a:buSzTx/>
              <a:buFont typeface="Wingdings"/>
              <a:buChar char=""/>
              <a:tabLst>
                <a:tab pos="2478405" algn="l"/>
              </a:tabLst>
              <a:defRPr/>
            </a:pPr>
            <a:r>
              <a:rPr kumimoji="0" sz="2800" b="0" i="0" u="none" strike="noStrike" kern="0" cap="none" spc="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See</a:t>
            </a:r>
            <a:r>
              <a:rPr kumimoji="0" sz="2800" b="0" i="0" u="none" strike="noStrike" kern="0" cap="none" spc="-3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 </a:t>
            </a:r>
            <a:r>
              <a:rPr kumimoji="0" sz="2800" b="0" i="0" u="none" strike="noStrike" kern="0" cap="none" spc="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the</a:t>
            </a:r>
            <a:r>
              <a:rPr kumimoji="0" sz="2800" b="0" i="0" u="none" strike="noStrike" kern="0" cap="none" spc="2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 </a:t>
            </a:r>
            <a:r>
              <a:rPr kumimoji="0" sz="2800" b="0" i="0" u="sng" strike="noStrike" kern="0" cap="none" spc="-60" normalizeH="0" baseline="0" noProof="0">
                <a:ln>
                  <a:noFill/>
                </a:ln>
                <a:solidFill>
                  <a:srgbClr val="0000FF"/>
                </a:solidFill>
                <a:effectLst/>
                <a:uLnTx/>
                <a:uFill>
                  <a:solidFill>
                    <a:srgbClr val="1582C5"/>
                  </a:solidFill>
                </a:uFill>
                <a:cs typeface="Calibri"/>
                <a:hlinkClick r:id="rId4">
                  <a:extLst>
                    <a:ext uri="{A12FA001-AC4F-418D-AE19-62706E023703}">
                      <ahyp:hlinkClr xmlns:ahyp="http://schemas.microsoft.com/office/drawing/2018/hyperlinkcolor" val="tx"/>
                    </a:ext>
                  </a:extLst>
                </a:hlinkClick>
              </a:rPr>
              <a:t>STAAR</a:t>
            </a:r>
            <a:r>
              <a:rPr kumimoji="0" sz="2800" b="0" i="0" u="none" strike="noStrike" kern="0" cap="none" spc="-6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 </a:t>
            </a:r>
            <a:r>
              <a:rPr kumimoji="0" sz="2800" b="0" i="0" u="sng" strike="noStrike" kern="0" cap="none" spc="-10" normalizeH="0" baseline="0" noProof="0">
                <a:ln>
                  <a:noFill/>
                </a:ln>
                <a:solidFill>
                  <a:srgbClr val="0000FF"/>
                </a:solidFill>
                <a:effectLst/>
                <a:uLnTx/>
                <a:uFill>
                  <a:solidFill>
                    <a:srgbClr val="1582C5"/>
                  </a:solidFill>
                </a:uFill>
                <a:cs typeface="Calibri"/>
                <a:hlinkClick r:id="rId4">
                  <a:extLst>
                    <a:ext uri="{A12FA001-AC4F-418D-AE19-62706E023703}">
                      <ahyp:hlinkClr xmlns:ahyp="http://schemas.microsoft.com/office/drawing/2018/hyperlinkcolor" val="tx"/>
                    </a:ext>
                  </a:extLst>
                </a:hlinkClick>
              </a:rPr>
              <a:t>Substitute</a:t>
            </a:r>
            <a:r>
              <a:rPr kumimoji="0" sz="2800" b="0" i="0" u="none" strike="noStrike" kern="0" cap="none" spc="-1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 </a:t>
            </a:r>
            <a:r>
              <a:rPr kumimoji="0" sz="2800" b="0" i="0" u="sng" strike="noStrike" kern="0" cap="none" spc="-10" normalizeH="0" baseline="0" noProof="0">
                <a:ln>
                  <a:noFill/>
                </a:ln>
                <a:solidFill>
                  <a:srgbClr val="0000FF"/>
                </a:solidFill>
                <a:effectLst/>
                <a:uLnTx/>
                <a:uFill>
                  <a:solidFill>
                    <a:srgbClr val="1582C5"/>
                  </a:solidFill>
                </a:uFill>
                <a:cs typeface="Calibri"/>
                <a:hlinkClick r:id="rId4">
                  <a:extLst>
                    <a:ext uri="{A12FA001-AC4F-418D-AE19-62706E023703}">
                      <ahyp:hlinkClr xmlns:ahyp="http://schemas.microsoft.com/office/drawing/2018/hyperlinkcolor" val="tx"/>
                    </a:ext>
                  </a:extLst>
                </a:hlinkClick>
              </a:rPr>
              <a:t>Assessments</a:t>
            </a:r>
            <a:r>
              <a:rPr kumimoji="0" sz="2800" b="0" i="0" u="none" strike="noStrike" kern="0" cap="none" spc="-10" normalizeH="0" baseline="0" noProof="0">
                <a:ln>
                  <a:noFill/>
                </a:ln>
                <a:solidFill>
                  <a:srgbClr val="0000FF"/>
                </a:solidFill>
                <a:effectLst/>
                <a:uLnTx/>
                <a:uFillTx/>
                <a:cs typeface="Calibri"/>
                <a:hlinkClick r:id="rId4">
                  <a:extLst>
                    <a:ext uri="{A12FA001-AC4F-418D-AE19-62706E023703}">
                      <ahyp:hlinkClr xmlns:ahyp="http://schemas.microsoft.com/office/drawing/2018/hyperlinkcolor" val="tx"/>
                    </a:ext>
                  </a:extLst>
                </a:hlinkClick>
              </a:rPr>
              <a:t> </a:t>
            </a:r>
            <a:r>
              <a:rPr kumimoji="0" sz="2800" b="0" i="0" u="sng" strike="noStrike" kern="0" cap="none" spc="-10" normalizeH="0" baseline="0" noProof="0">
                <a:ln>
                  <a:noFill/>
                </a:ln>
                <a:solidFill>
                  <a:srgbClr val="0000FF"/>
                </a:solidFill>
                <a:effectLst/>
                <a:uLnTx/>
                <a:uFill>
                  <a:solidFill>
                    <a:srgbClr val="1582C5"/>
                  </a:solidFill>
                </a:uFill>
                <a:cs typeface="Calibri"/>
                <a:hlinkClick r:id="rId4">
                  <a:extLst>
                    <a:ext uri="{A12FA001-AC4F-418D-AE19-62706E023703}">
                      <ahyp:hlinkClr xmlns:ahyp="http://schemas.microsoft.com/office/drawing/2018/hyperlinkcolor" val="tx"/>
                    </a:ext>
                  </a:extLst>
                </a:hlinkClick>
              </a:rPr>
              <a:t>Flowchart</a:t>
            </a:r>
            <a:r>
              <a:rPr kumimoji="0" sz="2800" b="0" i="0" u="none" strike="noStrike" kern="0" cap="none" spc="-10" normalizeH="0" baseline="0" noProof="0">
                <a:ln>
                  <a:noFill/>
                </a:ln>
                <a:solidFill>
                  <a:srgbClr val="4F81BD"/>
                </a:solidFill>
                <a:effectLst/>
                <a:uLnTx/>
                <a:uFillTx/>
                <a:cs typeface="Calibri"/>
                <a:hlinkClick r:id="rId4">
                  <a:extLst>
                    <a:ext uri="{A12FA001-AC4F-418D-AE19-62706E023703}">
                      <ahyp:hlinkClr xmlns:ahyp="http://schemas.microsoft.com/office/drawing/2018/hyperlinkcolor" val="tx"/>
                    </a:ext>
                  </a:extLst>
                </a:hlinkClick>
              </a:rPr>
              <a:t>.</a:t>
            </a:r>
            <a:endParaRPr kumimoji="0" sz="2800" b="0" i="0" u="none" strike="noStrike" kern="0" cap="none" spc="0" normalizeH="0" baseline="0" noProof="0">
              <a:ln>
                <a:noFill/>
              </a:ln>
              <a:solidFill>
                <a:srgbClr val="4F81BD"/>
              </a:solidFill>
              <a:effectLst/>
              <a:uLnTx/>
              <a:uFillTx/>
              <a:cs typeface="Calibri"/>
            </a:endParaRPr>
          </a:p>
        </p:txBody>
      </p:sp>
      <p:sp>
        <p:nvSpPr>
          <p:cNvPr id="6" name="object 6"/>
          <p:cNvSpPr txBox="1"/>
          <p:nvPr/>
        </p:nvSpPr>
        <p:spPr>
          <a:xfrm>
            <a:off x="6501004" y="1503271"/>
            <a:ext cx="4996180" cy="1735090"/>
          </a:xfrm>
          <a:prstGeom prst="rect">
            <a:avLst/>
          </a:prstGeom>
        </p:spPr>
        <p:txBody>
          <a:bodyPr vert="horz" wrap="square" lIns="0" tIns="11430" rIns="0" bIns="0" rtlCol="0" anchor="t">
            <a:spAutoFit/>
          </a:bodyPr>
          <a:lstStyle/>
          <a:p>
            <a:pPr marL="241300" marR="17780" lvl="0" indent="-228600" algn="just" defTabSz="914400" eaLnBrk="1" fontAlgn="auto" latinLnBrk="0" hangingPunct="1">
              <a:lnSpc>
                <a:spcPct val="100200"/>
              </a:lnSpc>
              <a:spcBef>
                <a:spcPts val="90"/>
              </a:spcBef>
              <a:spcAft>
                <a:spcPts val="0"/>
              </a:spcAft>
              <a:buClr>
                <a:srgbClr val="F05F38"/>
              </a:buClr>
              <a:buSzTx/>
              <a:buFont typeface="Wingdings"/>
              <a:buChar char=""/>
              <a:tabLst>
                <a:tab pos="241300" algn="l"/>
              </a:tabLst>
              <a:defRPr/>
            </a:pPr>
            <a:r>
              <a:rPr kumimoji="0" sz="2800" b="0" i="0" u="none" strike="noStrike" kern="0" cap="none" spc="0" normalizeH="0" baseline="0" noProof="0">
                <a:ln>
                  <a:noFill/>
                </a:ln>
                <a:solidFill>
                  <a:srgbClr val="0D6CB8"/>
                </a:solidFill>
                <a:effectLst/>
                <a:uLnTx/>
                <a:uFillTx/>
                <a:cs typeface="Calibri"/>
              </a:rPr>
              <a:t>The</a:t>
            </a:r>
            <a:r>
              <a:rPr kumimoji="0" sz="2800" b="0" i="0" u="none" strike="noStrike" kern="0" cap="none" spc="-5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following</a:t>
            </a:r>
            <a:r>
              <a:rPr kumimoji="0" sz="2800" b="0" i="0" u="none" strike="noStrike" kern="0" cap="none" spc="-114"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state</a:t>
            </a:r>
            <a:r>
              <a:rPr kumimoji="0" sz="2800" b="0" i="0" u="none" strike="noStrike" kern="0" cap="none" spc="-4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rule</a:t>
            </a:r>
            <a:r>
              <a:rPr kumimoji="0" sz="2800" b="0" i="0" u="none" strike="noStrike" kern="0" cap="none" spc="-85" normalizeH="0" baseline="0" noProof="0">
                <a:ln>
                  <a:noFill/>
                </a:ln>
                <a:solidFill>
                  <a:srgbClr val="0D6CB8"/>
                </a:solidFill>
                <a:effectLst/>
                <a:uLnTx/>
                <a:uFillTx/>
                <a:cs typeface="Calibri"/>
              </a:rPr>
              <a:t> </a:t>
            </a:r>
            <a:r>
              <a:rPr kumimoji="0" sz="2800" b="0" i="0" u="none" strike="noStrike" kern="0" cap="none" spc="-10" normalizeH="0" baseline="0" noProof="0">
                <a:ln>
                  <a:noFill/>
                </a:ln>
                <a:solidFill>
                  <a:srgbClr val="0D6CB8"/>
                </a:solidFill>
                <a:effectLst/>
                <a:uLnTx/>
                <a:uFillTx/>
                <a:cs typeface="Calibri"/>
              </a:rPr>
              <a:t>clarifies </a:t>
            </a:r>
            <a:r>
              <a:rPr kumimoji="0" sz="2800" b="0" i="0" u="none" strike="noStrike" kern="0" cap="none" spc="0" normalizeH="0" baseline="0" noProof="0">
                <a:ln>
                  <a:noFill/>
                </a:ln>
                <a:solidFill>
                  <a:srgbClr val="0D6CB8"/>
                </a:solidFill>
                <a:effectLst/>
                <a:uLnTx/>
                <a:uFillTx/>
                <a:cs typeface="Calibri"/>
              </a:rPr>
              <a:t>the</a:t>
            </a:r>
            <a:r>
              <a:rPr kumimoji="0" sz="2800" b="0" i="0" u="none" strike="noStrike" kern="0" cap="none" spc="-4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requirements</a:t>
            </a:r>
            <a:r>
              <a:rPr kumimoji="0" sz="2800" b="0" i="0" u="none" strike="noStrike" kern="0" cap="none" spc="-4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that</a:t>
            </a:r>
            <a:r>
              <a:rPr kumimoji="0" sz="2800" b="0" i="0" u="none" strike="noStrike" kern="0" cap="none" spc="-8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pertain</a:t>
            </a:r>
            <a:r>
              <a:rPr kumimoji="0" sz="2800" b="0" i="0" u="none" strike="noStrike" kern="0" cap="none" spc="-65" normalizeH="0" baseline="0" noProof="0">
                <a:ln>
                  <a:noFill/>
                </a:ln>
                <a:solidFill>
                  <a:srgbClr val="0D6CB8"/>
                </a:solidFill>
                <a:effectLst/>
                <a:uLnTx/>
                <a:uFillTx/>
                <a:cs typeface="Calibri"/>
              </a:rPr>
              <a:t> </a:t>
            </a:r>
            <a:r>
              <a:rPr kumimoji="0" sz="2800" b="0" i="0" u="none" strike="noStrike" kern="0" cap="none" spc="-25" normalizeH="0" baseline="0" noProof="0">
                <a:ln>
                  <a:noFill/>
                </a:ln>
                <a:solidFill>
                  <a:srgbClr val="0D6CB8"/>
                </a:solidFill>
                <a:effectLst/>
                <a:uLnTx/>
                <a:uFillTx/>
                <a:cs typeface="Calibri"/>
              </a:rPr>
              <a:t>to STAAR</a:t>
            </a:r>
            <a:r>
              <a:rPr kumimoji="0" sz="2800" b="0" i="0" u="none" strike="noStrike" kern="0" cap="none" spc="-100"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substitute</a:t>
            </a:r>
            <a:r>
              <a:rPr kumimoji="0" sz="2800" b="0" i="0" u="none" strike="noStrike" kern="0" cap="none" spc="-35" normalizeH="0" baseline="0" noProof="0">
                <a:ln>
                  <a:noFill/>
                </a:ln>
                <a:solidFill>
                  <a:srgbClr val="0D6CB8"/>
                </a:solidFill>
                <a:effectLst/>
                <a:uLnTx/>
                <a:uFillTx/>
                <a:cs typeface="Calibri"/>
              </a:rPr>
              <a:t> </a:t>
            </a:r>
            <a:r>
              <a:rPr kumimoji="0" sz="2800" b="0" i="0" u="none" strike="noStrike" kern="0" cap="none" spc="0" normalizeH="0" baseline="0" noProof="0">
                <a:ln>
                  <a:noFill/>
                </a:ln>
                <a:solidFill>
                  <a:srgbClr val="0D6CB8"/>
                </a:solidFill>
                <a:effectLst/>
                <a:uLnTx/>
                <a:uFillTx/>
                <a:cs typeface="Calibri"/>
              </a:rPr>
              <a:t>assessments</a:t>
            </a:r>
            <a:r>
              <a:rPr kumimoji="0" sz="2800" b="0" i="0" u="none" strike="noStrike" kern="0" cap="none" spc="-114" normalizeH="0" baseline="0" noProof="0">
                <a:ln>
                  <a:noFill/>
                </a:ln>
                <a:solidFill>
                  <a:srgbClr val="0D6CB8"/>
                </a:solidFill>
                <a:effectLst/>
                <a:uLnTx/>
                <a:uFillTx/>
                <a:cs typeface="Calibri"/>
              </a:rPr>
              <a:t> </a:t>
            </a:r>
            <a:r>
              <a:rPr kumimoji="0" sz="2800" b="0" i="0" u="none" strike="noStrike" kern="0" cap="none" spc="-50" normalizeH="0" baseline="0" noProof="0">
                <a:ln>
                  <a:noFill/>
                </a:ln>
                <a:solidFill>
                  <a:srgbClr val="0D6CB8"/>
                </a:solidFill>
                <a:effectLst/>
                <a:uLnTx/>
                <a:uFillTx/>
                <a:cs typeface="Calibri"/>
              </a:rPr>
              <a:t>→ </a:t>
            </a:r>
            <a:r>
              <a:rPr kumimoji="0" sz="2800" b="0" i="0" u="none" strike="noStrike" kern="0" cap="none" spc="-65" normalizeH="0" baseline="0" noProof="0">
                <a:ln>
                  <a:noFill/>
                </a:ln>
                <a:solidFill>
                  <a:srgbClr val="0D6CB8"/>
                </a:solidFill>
                <a:effectLst/>
                <a:uLnTx/>
                <a:uFillTx/>
                <a:cs typeface="Calibri"/>
              </a:rPr>
              <a:t>TAC</a:t>
            </a:r>
            <a:r>
              <a:rPr kumimoji="0" sz="2800" b="0" i="0" u="none" strike="noStrike" kern="0" cap="none" spc="-75" normalizeH="0" baseline="0" noProof="0">
                <a:ln>
                  <a:noFill/>
                </a:ln>
                <a:solidFill>
                  <a:srgbClr val="0D6CB8"/>
                </a:solidFill>
                <a:effectLst/>
                <a:uLnTx/>
                <a:uFillTx/>
                <a:cs typeface="Calibri"/>
              </a:rPr>
              <a:t> </a:t>
            </a:r>
            <a:r>
              <a:rPr kumimoji="0" lang="en-US" sz="2800" b="0" i="0" u="sng" strike="noStrike" kern="0" cap="none" spc="-10" normalizeH="0" baseline="0" noProof="0">
                <a:ln>
                  <a:noFill/>
                </a:ln>
                <a:solidFill>
                  <a:srgbClr val="1582C5"/>
                </a:solidFill>
                <a:effectLst/>
                <a:uLnTx/>
                <a:uFill>
                  <a:solidFill>
                    <a:srgbClr val="1582C5"/>
                  </a:solidFill>
                </a:uFill>
                <a:cs typeface="Calibri"/>
                <a:hlinkClick r:id="rId5"/>
              </a:rPr>
              <a:t>§101.4002</a:t>
            </a:r>
            <a:r>
              <a:rPr kumimoji="0" sz="2800" b="0" i="0" u="none" strike="noStrike" kern="0" cap="none" spc="-10" normalizeH="0" baseline="0" noProof="0">
                <a:ln>
                  <a:noFill/>
                </a:ln>
                <a:solidFill>
                  <a:srgbClr val="0D6CB8"/>
                </a:solidFill>
                <a:effectLst/>
                <a:uLnTx/>
                <a:uFillTx/>
                <a:cs typeface="Calibri"/>
              </a:rPr>
              <a:t>.</a:t>
            </a:r>
            <a:endParaRPr kumimoji="0" sz="2800" b="0" i="0" u="none" strike="noStrike" kern="0" cap="none" spc="0" normalizeH="0" baseline="0" noProof="0">
              <a:ln>
                <a:noFill/>
              </a:ln>
              <a:solidFill>
                <a:sysClr val="windowText" lastClr="000000"/>
              </a:solidFill>
              <a:effectLst/>
              <a:uLnTx/>
              <a:uFillTx/>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65430">
              <a:lnSpc>
                <a:spcPct val="100000"/>
              </a:lnSpc>
              <a:spcBef>
                <a:spcPts val="100"/>
              </a:spcBef>
            </a:pPr>
            <a:r>
              <a:rPr lang="en-US">
                <a:latin typeface="+mj-lt"/>
              </a:rPr>
              <a:t>Superintendent</a:t>
            </a:r>
            <a:r>
              <a:rPr lang="en-US" spc="-75">
                <a:latin typeface="+mj-lt"/>
              </a:rPr>
              <a:t> </a:t>
            </a:r>
            <a:r>
              <a:rPr lang="en-US" spc="-55">
                <a:latin typeface="+mj-lt"/>
              </a:rPr>
              <a:t>Test</a:t>
            </a:r>
            <a:r>
              <a:rPr lang="en-US" spc="-75">
                <a:latin typeface="+mj-lt"/>
              </a:rPr>
              <a:t> </a:t>
            </a:r>
            <a:r>
              <a:rPr lang="en-US">
                <a:latin typeface="+mj-lt"/>
              </a:rPr>
              <a:t>Security</a:t>
            </a:r>
            <a:r>
              <a:rPr lang="en-US" spc="-125">
                <a:latin typeface="+mj-lt"/>
              </a:rPr>
              <a:t> </a:t>
            </a:r>
            <a:r>
              <a:rPr lang="en-US" spc="-20">
                <a:latin typeface="+mj-lt"/>
              </a:rPr>
              <a:t>Oath</a:t>
            </a:r>
          </a:p>
        </p:txBody>
      </p:sp>
      <p:sp>
        <p:nvSpPr>
          <p:cNvPr id="3" name="object 3"/>
          <p:cNvSpPr/>
          <p:nvPr/>
        </p:nvSpPr>
        <p:spPr>
          <a:xfrm>
            <a:off x="288290" y="937194"/>
            <a:ext cx="7277100" cy="4834956"/>
          </a:xfrm>
          <a:custGeom>
            <a:avLst/>
            <a:gdLst/>
            <a:ahLst/>
            <a:cxnLst/>
            <a:rect l="l" t="t" r="r" b="b"/>
            <a:pathLst>
              <a:path w="7277100" h="3638550">
                <a:moveTo>
                  <a:pt x="0" y="0"/>
                </a:moveTo>
                <a:lnTo>
                  <a:pt x="7277100" y="0"/>
                </a:lnTo>
                <a:lnTo>
                  <a:pt x="7277100" y="3638550"/>
                </a:lnTo>
                <a:lnTo>
                  <a:pt x="0" y="3638550"/>
                </a:lnTo>
                <a:lnTo>
                  <a:pt x="0" y="0"/>
                </a:lnTo>
                <a:close/>
              </a:path>
            </a:pathLst>
          </a:custGeom>
          <a:ln w="9525">
            <a:solidFill>
              <a:srgbClr val="F05F38"/>
            </a:solidFill>
          </a:ln>
        </p:spPr>
        <p:txBody>
          <a:bodyPr wrap="square" lIns="0" tIns="0" rIns="0" bIns="0" rtlCol="0"/>
          <a:lstStyle/>
          <a:p>
            <a:endParaRPr/>
          </a:p>
        </p:txBody>
      </p:sp>
      <p:sp>
        <p:nvSpPr>
          <p:cNvPr id="4" name="object 4"/>
          <p:cNvSpPr txBox="1"/>
          <p:nvPr/>
        </p:nvSpPr>
        <p:spPr>
          <a:xfrm>
            <a:off x="421957" y="679227"/>
            <a:ext cx="7009765" cy="5014192"/>
          </a:xfrm>
          <a:prstGeom prst="rect">
            <a:avLst/>
          </a:prstGeom>
        </p:spPr>
        <p:txBody>
          <a:bodyPr vert="horz" wrap="square" lIns="0" tIns="27939" rIns="0" bIns="0" rtlCol="0">
            <a:spAutoFit/>
          </a:bodyPr>
          <a:lstStyle/>
          <a:p>
            <a:pPr>
              <a:lnSpc>
                <a:spcPct val="100000"/>
              </a:lnSpc>
              <a:spcBef>
                <a:spcPts val="10"/>
              </a:spcBef>
              <a:buClr>
                <a:srgbClr val="F05F38"/>
              </a:buClr>
            </a:pPr>
            <a:endParaRPr lang="en-US" sz="3600">
              <a:cs typeface="Calibri"/>
            </a:endParaRPr>
          </a:p>
          <a:p>
            <a:pPr marL="240665" marR="5080" indent="-228600">
              <a:lnSpc>
                <a:spcPct val="100200"/>
              </a:lnSpc>
              <a:buClr>
                <a:srgbClr val="F05F38"/>
              </a:buClr>
              <a:buFont typeface="Wingdings"/>
              <a:buChar char=""/>
              <a:tabLst>
                <a:tab pos="241300" algn="l"/>
              </a:tabLst>
            </a:pPr>
            <a:r>
              <a:rPr lang="en-US" sz="2800">
                <a:solidFill>
                  <a:srgbClr val="0D6CB8"/>
                </a:solidFill>
                <a:cs typeface="Calibri"/>
              </a:rPr>
              <a:t>It</a:t>
            </a:r>
            <a:r>
              <a:rPr lang="en-US" sz="2800" spc="-80">
                <a:solidFill>
                  <a:srgbClr val="0D6CB8"/>
                </a:solidFill>
                <a:cs typeface="Calibri"/>
              </a:rPr>
              <a:t> </a:t>
            </a:r>
            <a:r>
              <a:rPr lang="en-US" sz="2800">
                <a:solidFill>
                  <a:srgbClr val="0D6CB8"/>
                </a:solidFill>
                <a:cs typeface="Calibri"/>
              </a:rPr>
              <a:t>is</a:t>
            </a:r>
            <a:r>
              <a:rPr lang="en-US" sz="2800" spc="-70">
                <a:solidFill>
                  <a:srgbClr val="0D6CB8"/>
                </a:solidFill>
                <a:cs typeface="Calibri"/>
              </a:rPr>
              <a:t> </a:t>
            </a:r>
            <a:r>
              <a:rPr lang="en-US" sz="2800">
                <a:solidFill>
                  <a:srgbClr val="0D6CB8"/>
                </a:solidFill>
                <a:cs typeface="Calibri"/>
              </a:rPr>
              <a:t>required</a:t>
            </a:r>
            <a:r>
              <a:rPr lang="en-US" sz="2800" spc="-30">
                <a:solidFill>
                  <a:srgbClr val="0D6CB8"/>
                </a:solidFill>
                <a:cs typeface="Calibri"/>
              </a:rPr>
              <a:t> </a:t>
            </a:r>
            <a:r>
              <a:rPr lang="en-US" sz="2800">
                <a:solidFill>
                  <a:srgbClr val="0D6CB8"/>
                </a:solidFill>
                <a:cs typeface="Calibri"/>
              </a:rPr>
              <a:t>to</a:t>
            </a:r>
            <a:r>
              <a:rPr lang="en-US" sz="2800" spc="15">
                <a:solidFill>
                  <a:srgbClr val="0D6CB8"/>
                </a:solidFill>
                <a:cs typeface="Calibri"/>
              </a:rPr>
              <a:t> </a:t>
            </a:r>
            <a:r>
              <a:rPr lang="en-US" sz="2800">
                <a:solidFill>
                  <a:srgbClr val="0D6CB8"/>
                </a:solidFill>
                <a:cs typeface="Calibri"/>
              </a:rPr>
              <a:t>be</a:t>
            </a:r>
            <a:r>
              <a:rPr lang="en-US" sz="2800" spc="-100">
                <a:solidFill>
                  <a:srgbClr val="0D6CB8"/>
                </a:solidFill>
                <a:cs typeface="Calibri"/>
              </a:rPr>
              <a:t> </a:t>
            </a:r>
            <a:r>
              <a:rPr lang="en-US" sz="2800">
                <a:solidFill>
                  <a:srgbClr val="0D6CB8"/>
                </a:solidFill>
                <a:cs typeface="Calibri"/>
              </a:rPr>
              <a:t>submitted</a:t>
            </a:r>
            <a:r>
              <a:rPr lang="en-US" sz="2800" spc="20">
                <a:solidFill>
                  <a:srgbClr val="0D6CB8"/>
                </a:solidFill>
                <a:cs typeface="Calibri"/>
              </a:rPr>
              <a:t> *</a:t>
            </a:r>
            <a:r>
              <a:rPr lang="en-US" sz="2800" b="1">
                <a:solidFill>
                  <a:srgbClr val="0D6CB8"/>
                </a:solidFill>
                <a:cs typeface="Calibri"/>
              </a:rPr>
              <a:t>prior</a:t>
            </a:r>
            <a:r>
              <a:rPr lang="en-US" sz="2800" b="1" spc="-20">
                <a:solidFill>
                  <a:srgbClr val="0D6CB8"/>
                </a:solidFill>
                <a:cs typeface="Calibri"/>
              </a:rPr>
              <a:t> </a:t>
            </a:r>
            <a:r>
              <a:rPr lang="en-US" sz="2800" b="1">
                <a:solidFill>
                  <a:srgbClr val="0D6CB8"/>
                </a:solidFill>
                <a:cs typeface="Calibri"/>
              </a:rPr>
              <a:t>to</a:t>
            </a:r>
            <a:r>
              <a:rPr lang="en-US" sz="2800" b="1" spc="-30">
                <a:solidFill>
                  <a:srgbClr val="0D6CB8"/>
                </a:solidFill>
                <a:cs typeface="Calibri"/>
              </a:rPr>
              <a:t> </a:t>
            </a:r>
            <a:r>
              <a:rPr lang="en-US" sz="2800" spc="-25">
                <a:solidFill>
                  <a:srgbClr val="0D6CB8"/>
                </a:solidFill>
                <a:cs typeface="Calibri"/>
              </a:rPr>
              <a:t>the </a:t>
            </a:r>
            <a:r>
              <a:rPr lang="en-US" sz="2800">
                <a:solidFill>
                  <a:srgbClr val="0D6CB8"/>
                </a:solidFill>
                <a:cs typeface="Calibri"/>
              </a:rPr>
              <a:t>administration</a:t>
            </a:r>
            <a:r>
              <a:rPr lang="en-US" sz="2800" spc="-30">
                <a:solidFill>
                  <a:srgbClr val="0D6CB8"/>
                </a:solidFill>
                <a:cs typeface="Calibri"/>
              </a:rPr>
              <a:t> </a:t>
            </a:r>
            <a:r>
              <a:rPr lang="en-US" sz="2800">
                <a:solidFill>
                  <a:srgbClr val="0D6CB8"/>
                </a:solidFill>
                <a:cs typeface="Calibri"/>
              </a:rPr>
              <a:t>of</a:t>
            </a:r>
            <a:r>
              <a:rPr lang="en-US" sz="2800" spc="-90">
                <a:solidFill>
                  <a:srgbClr val="0D6CB8"/>
                </a:solidFill>
                <a:cs typeface="Calibri"/>
              </a:rPr>
              <a:t> </a:t>
            </a:r>
            <a:r>
              <a:rPr lang="en-US" sz="2800">
                <a:solidFill>
                  <a:srgbClr val="0D6CB8"/>
                </a:solidFill>
                <a:cs typeface="Calibri"/>
              </a:rPr>
              <a:t>the</a:t>
            </a:r>
            <a:r>
              <a:rPr lang="en-US" sz="2800" spc="-95">
                <a:solidFill>
                  <a:srgbClr val="0D6CB8"/>
                </a:solidFill>
                <a:cs typeface="Calibri"/>
              </a:rPr>
              <a:t> </a:t>
            </a:r>
            <a:r>
              <a:rPr lang="en-US" sz="2800">
                <a:solidFill>
                  <a:srgbClr val="0D6CB8"/>
                </a:solidFill>
                <a:cs typeface="Calibri"/>
              </a:rPr>
              <a:t>first</a:t>
            </a:r>
            <a:r>
              <a:rPr lang="en-US" sz="2800" spc="-70">
                <a:solidFill>
                  <a:srgbClr val="0D6CB8"/>
                </a:solidFill>
                <a:cs typeface="Calibri"/>
              </a:rPr>
              <a:t> </a:t>
            </a:r>
            <a:r>
              <a:rPr lang="en-US" sz="2800">
                <a:solidFill>
                  <a:srgbClr val="0D6CB8"/>
                </a:solidFill>
                <a:cs typeface="Calibri"/>
              </a:rPr>
              <a:t>state</a:t>
            </a:r>
            <a:r>
              <a:rPr lang="en-US" sz="2800" spc="-10">
                <a:solidFill>
                  <a:srgbClr val="0D6CB8"/>
                </a:solidFill>
                <a:cs typeface="Calibri"/>
              </a:rPr>
              <a:t> </a:t>
            </a:r>
            <a:r>
              <a:rPr lang="en-US" sz="2800">
                <a:solidFill>
                  <a:srgbClr val="0D6CB8"/>
                </a:solidFill>
                <a:cs typeface="Calibri"/>
              </a:rPr>
              <a:t>assessment</a:t>
            </a:r>
            <a:r>
              <a:rPr lang="en-US" sz="2800" spc="-110">
                <a:solidFill>
                  <a:srgbClr val="0D6CB8"/>
                </a:solidFill>
                <a:cs typeface="Calibri"/>
              </a:rPr>
              <a:t> </a:t>
            </a:r>
            <a:r>
              <a:rPr lang="en-US" sz="2800">
                <a:solidFill>
                  <a:srgbClr val="0D6CB8"/>
                </a:solidFill>
                <a:cs typeface="Calibri"/>
              </a:rPr>
              <a:t>for</a:t>
            </a:r>
            <a:r>
              <a:rPr lang="en-US" sz="2800" spc="-100">
                <a:solidFill>
                  <a:srgbClr val="0D6CB8"/>
                </a:solidFill>
                <a:cs typeface="Calibri"/>
              </a:rPr>
              <a:t> </a:t>
            </a:r>
            <a:r>
              <a:rPr lang="en-US" sz="2800" spc="-25">
                <a:solidFill>
                  <a:srgbClr val="0D6CB8"/>
                </a:solidFill>
                <a:cs typeface="Calibri"/>
              </a:rPr>
              <a:t>the </a:t>
            </a:r>
            <a:r>
              <a:rPr lang="en-US" sz="2800">
                <a:solidFill>
                  <a:srgbClr val="0D6CB8"/>
                </a:solidFill>
                <a:cs typeface="Calibri"/>
              </a:rPr>
              <a:t>school</a:t>
            </a:r>
            <a:r>
              <a:rPr lang="en-US" sz="2800" spc="-35">
                <a:solidFill>
                  <a:srgbClr val="0D6CB8"/>
                </a:solidFill>
                <a:cs typeface="Calibri"/>
              </a:rPr>
              <a:t> </a:t>
            </a:r>
            <a:r>
              <a:rPr lang="en-US" sz="2800" spc="-20">
                <a:solidFill>
                  <a:srgbClr val="0D6CB8"/>
                </a:solidFill>
                <a:cs typeface="Calibri"/>
              </a:rPr>
              <a:t>year.  A procedural training irregularity must be submitted in TIDE if not complete.</a:t>
            </a:r>
            <a:endParaRPr lang="en-US" sz="2800">
              <a:cs typeface="Calibri"/>
            </a:endParaRPr>
          </a:p>
          <a:p>
            <a:pPr>
              <a:lnSpc>
                <a:spcPct val="100000"/>
              </a:lnSpc>
              <a:spcBef>
                <a:spcPts val="45"/>
              </a:spcBef>
              <a:buClr>
                <a:srgbClr val="F05F38"/>
              </a:buClr>
              <a:buFont typeface="Wingdings"/>
              <a:buChar char=""/>
            </a:pPr>
            <a:endParaRPr lang="en-US" sz="3600">
              <a:cs typeface="Calibri"/>
            </a:endParaRPr>
          </a:p>
          <a:p>
            <a:pPr marL="240665" indent="-228600">
              <a:lnSpc>
                <a:spcPct val="100000"/>
              </a:lnSpc>
              <a:buClr>
                <a:srgbClr val="F05F38"/>
              </a:buClr>
              <a:buFont typeface="Wingdings"/>
              <a:buChar char=""/>
              <a:tabLst>
                <a:tab pos="241300" algn="l"/>
              </a:tabLst>
            </a:pPr>
            <a:r>
              <a:rPr lang="en-US" sz="2800">
                <a:solidFill>
                  <a:srgbClr val="0D6CB8"/>
                </a:solidFill>
                <a:cs typeface="Calibri"/>
              </a:rPr>
              <a:t>It</a:t>
            </a:r>
            <a:r>
              <a:rPr lang="en-US" sz="2800" spc="-65">
                <a:solidFill>
                  <a:srgbClr val="0D6CB8"/>
                </a:solidFill>
                <a:cs typeface="Calibri"/>
              </a:rPr>
              <a:t> </a:t>
            </a:r>
            <a:r>
              <a:rPr lang="en-US" sz="2800">
                <a:solidFill>
                  <a:srgbClr val="0D6CB8"/>
                </a:solidFill>
                <a:cs typeface="Calibri"/>
              </a:rPr>
              <a:t>can</a:t>
            </a:r>
            <a:r>
              <a:rPr lang="en-US" sz="2800" spc="-50">
                <a:solidFill>
                  <a:srgbClr val="0D6CB8"/>
                </a:solidFill>
                <a:cs typeface="Calibri"/>
              </a:rPr>
              <a:t> </a:t>
            </a:r>
            <a:r>
              <a:rPr lang="en-US" sz="2800">
                <a:solidFill>
                  <a:srgbClr val="0D6CB8"/>
                </a:solidFill>
                <a:cs typeface="Calibri"/>
              </a:rPr>
              <a:t>be</a:t>
            </a:r>
            <a:r>
              <a:rPr lang="en-US" sz="2800" spc="-30">
                <a:solidFill>
                  <a:srgbClr val="0D6CB8"/>
                </a:solidFill>
                <a:cs typeface="Calibri"/>
              </a:rPr>
              <a:t> </a:t>
            </a:r>
            <a:r>
              <a:rPr lang="en-US" sz="2800">
                <a:solidFill>
                  <a:srgbClr val="0D6CB8"/>
                </a:solidFill>
                <a:cs typeface="Calibri"/>
              </a:rPr>
              <a:t>accessed</a:t>
            </a:r>
            <a:r>
              <a:rPr lang="en-US" sz="2800" spc="-50">
                <a:solidFill>
                  <a:srgbClr val="0D6CB8"/>
                </a:solidFill>
                <a:cs typeface="Calibri"/>
              </a:rPr>
              <a:t> </a:t>
            </a:r>
            <a:r>
              <a:rPr lang="en-US" sz="2800">
                <a:solidFill>
                  <a:srgbClr val="0D6CB8"/>
                </a:solidFill>
                <a:cs typeface="Calibri"/>
              </a:rPr>
              <a:t>and</a:t>
            </a:r>
            <a:r>
              <a:rPr lang="en-US" sz="2800" spc="-50">
                <a:solidFill>
                  <a:srgbClr val="0D6CB8"/>
                </a:solidFill>
                <a:cs typeface="Calibri"/>
              </a:rPr>
              <a:t> </a:t>
            </a:r>
            <a:r>
              <a:rPr lang="en-US" sz="2800">
                <a:solidFill>
                  <a:srgbClr val="0D6CB8"/>
                </a:solidFill>
                <a:cs typeface="Calibri"/>
              </a:rPr>
              <a:t>submitted</a:t>
            </a:r>
            <a:r>
              <a:rPr lang="en-US" sz="2800" spc="45">
                <a:solidFill>
                  <a:srgbClr val="0D6CB8"/>
                </a:solidFill>
                <a:cs typeface="Calibri"/>
              </a:rPr>
              <a:t> </a:t>
            </a:r>
            <a:r>
              <a:rPr lang="en-US" sz="2800">
                <a:solidFill>
                  <a:srgbClr val="0D6CB8"/>
                </a:solidFill>
                <a:cs typeface="Calibri"/>
              </a:rPr>
              <a:t>within </a:t>
            </a:r>
            <a:r>
              <a:rPr lang="en-US" sz="2800" spc="-10">
                <a:solidFill>
                  <a:srgbClr val="0D6CB8"/>
                </a:solidFill>
                <a:cs typeface="Calibri"/>
              </a:rPr>
              <a:t>TIDE.</a:t>
            </a:r>
          </a:p>
          <a:p>
            <a:pPr marL="240665" indent="-228600">
              <a:lnSpc>
                <a:spcPct val="100000"/>
              </a:lnSpc>
              <a:buClr>
                <a:srgbClr val="F05F38"/>
              </a:buClr>
              <a:buFont typeface="Wingdings"/>
              <a:buChar char=""/>
              <a:tabLst>
                <a:tab pos="241300" algn="l"/>
              </a:tabLst>
            </a:pPr>
            <a:endParaRPr lang="en-US" sz="2800" spc="-10">
              <a:solidFill>
                <a:srgbClr val="0D6CB8"/>
              </a:solidFill>
              <a:cs typeface="Calibri"/>
            </a:endParaRPr>
          </a:p>
          <a:p>
            <a:pPr marL="240665" indent="-228600">
              <a:lnSpc>
                <a:spcPct val="100000"/>
              </a:lnSpc>
              <a:buClr>
                <a:srgbClr val="F05F38"/>
              </a:buClr>
              <a:buFont typeface="Wingdings"/>
              <a:buChar char=""/>
              <a:tabLst>
                <a:tab pos="241300" algn="l"/>
              </a:tabLst>
            </a:pPr>
            <a:r>
              <a:rPr lang="en-US" sz="2800" b="1" spc="-10">
                <a:solidFill>
                  <a:srgbClr val="0D6CB8"/>
                </a:solidFill>
                <a:cs typeface="Calibri"/>
              </a:rPr>
              <a:t>ALL Superintendents</a:t>
            </a:r>
            <a:r>
              <a:rPr lang="en-US" sz="2800" spc="-10">
                <a:solidFill>
                  <a:srgbClr val="0D6CB8"/>
                </a:solidFill>
                <a:cs typeface="Calibri"/>
              </a:rPr>
              <a:t>, including “interim” and “acting” must submit this oath. </a:t>
            </a:r>
            <a:endParaRPr lang="en-US" sz="2800">
              <a:cs typeface="Calibri"/>
            </a:endParaRPr>
          </a:p>
        </p:txBody>
      </p:sp>
      <p:grpSp>
        <p:nvGrpSpPr>
          <p:cNvPr id="5" name="object 5"/>
          <p:cNvGrpSpPr/>
          <p:nvPr/>
        </p:nvGrpSpPr>
        <p:grpSpPr>
          <a:xfrm>
            <a:off x="7106810" y="717773"/>
            <a:ext cx="4857749" cy="5461000"/>
            <a:chOff x="7105650" y="311150"/>
            <a:chExt cx="4857749" cy="5461000"/>
          </a:xfrm>
        </p:grpSpPr>
        <p:pic>
          <p:nvPicPr>
            <p:cNvPr id="6" name="object 6"/>
            <p:cNvPicPr/>
            <p:nvPr/>
          </p:nvPicPr>
          <p:blipFill>
            <a:blip r:embed="rId2" cstate="print"/>
            <a:stretch>
              <a:fillRect/>
            </a:stretch>
          </p:blipFill>
          <p:spPr>
            <a:xfrm>
              <a:off x="8324850" y="311150"/>
              <a:ext cx="3638549" cy="5461000"/>
            </a:xfrm>
            <a:prstGeom prst="rect">
              <a:avLst/>
            </a:prstGeom>
            <a:ln w="28575">
              <a:solidFill>
                <a:schemeClr val="tx1"/>
              </a:solidFill>
            </a:ln>
          </p:spPr>
        </p:pic>
        <p:sp>
          <p:nvSpPr>
            <p:cNvPr id="7" name="object 7"/>
            <p:cNvSpPr/>
            <p:nvPr/>
          </p:nvSpPr>
          <p:spPr>
            <a:xfrm>
              <a:off x="7105650" y="4743451"/>
              <a:ext cx="1377950" cy="355600"/>
            </a:xfrm>
            <a:custGeom>
              <a:avLst/>
              <a:gdLst/>
              <a:ahLst/>
              <a:cxnLst/>
              <a:rect l="l" t="t" r="r" b="b"/>
              <a:pathLst>
                <a:path w="1377950" h="355600">
                  <a:moveTo>
                    <a:pt x="1200150" y="0"/>
                  </a:moveTo>
                  <a:lnTo>
                    <a:pt x="1200150" y="88900"/>
                  </a:lnTo>
                  <a:lnTo>
                    <a:pt x="0" y="88900"/>
                  </a:lnTo>
                  <a:lnTo>
                    <a:pt x="0" y="266700"/>
                  </a:lnTo>
                  <a:lnTo>
                    <a:pt x="1200150" y="266700"/>
                  </a:lnTo>
                  <a:lnTo>
                    <a:pt x="1200150" y="355600"/>
                  </a:lnTo>
                  <a:lnTo>
                    <a:pt x="1377950" y="177800"/>
                  </a:lnTo>
                  <a:lnTo>
                    <a:pt x="1200150" y="0"/>
                  </a:lnTo>
                  <a:close/>
                </a:path>
              </a:pathLst>
            </a:custGeom>
            <a:solidFill>
              <a:srgbClr val="0D6CB8"/>
            </a:solidFill>
          </p:spPr>
          <p:txBody>
            <a:bodyPr wrap="square" lIns="0" tIns="0" rIns="0" bIns="0" rtlCol="0"/>
            <a:lstStyle/>
            <a:p>
              <a:endParaRPr/>
            </a:p>
          </p:txBody>
        </p:sp>
        <p:sp>
          <p:nvSpPr>
            <p:cNvPr id="8" name="object 8"/>
            <p:cNvSpPr/>
            <p:nvPr/>
          </p:nvSpPr>
          <p:spPr>
            <a:xfrm>
              <a:off x="7105650" y="4743451"/>
              <a:ext cx="1377950" cy="355600"/>
            </a:xfrm>
            <a:custGeom>
              <a:avLst/>
              <a:gdLst/>
              <a:ahLst/>
              <a:cxnLst/>
              <a:rect l="l" t="t" r="r" b="b"/>
              <a:pathLst>
                <a:path w="1377950" h="355600">
                  <a:moveTo>
                    <a:pt x="0" y="88900"/>
                  </a:moveTo>
                  <a:lnTo>
                    <a:pt x="1200150" y="88900"/>
                  </a:lnTo>
                  <a:lnTo>
                    <a:pt x="1200150" y="0"/>
                  </a:lnTo>
                  <a:lnTo>
                    <a:pt x="1377950" y="177800"/>
                  </a:lnTo>
                  <a:lnTo>
                    <a:pt x="1200150" y="355600"/>
                  </a:lnTo>
                  <a:lnTo>
                    <a:pt x="1200150" y="266700"/>
                  </a:lnTo>
                  <a:lnTo>
                    <a:pt x="0" y="266700"/>
                  </a:lnTo>
                  <a:lnTo>
                    <a:pt x="0" y="88900"/>
                  </a:lnTo>
                  <a:close/>
                </a:path>
              </a:pathLst>
            </a:custGeom>
            <a:ln w="12700">
              <a:solidFill>
                <a:srgbClr val="064D86"/>
              </a:solidFill>
            </a:ln>
          </p:spPr>
          <p:txBody>
            <a:bodyPr wrap="square" lIns="0" tIns="0" rIns="0" bIns="0" rtlCol="0"/>
            <a:lstStyle/>
            <a:p>
              <a:endParaRPr/>
            </a:p>
          </p:txBody>
        </p:sp>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a:t>
            </a:fld>
            <a:endParaRPr spc="-25"/>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42595">
              <a:lnSpc>
                <a:spcPct val="100000"/>
              </a:lnSpc>
              <a:spcBef>
                <a:spcPts val="100"/>
              </a:spcBef>
            </a:pPr>
            <a:r>
              <a:rPr lang="en-US">
                <a:latin typeface="Calibri (Headings)"/>
              </a:rPr>
              <a:t>District</a:t>
            </a:r>
            <a:r>
              <a:rPr lang="en-US" spc="-85">
                <a:latin typeface="Calibri (Headings)"/>
              </a:rPr>
              <a:t> </a:t>
            </a:r>
            <a:r>
              <a:rPr lang="en-US" spc="-25">
                <a:latin typeface="Calibri (Headings)"/>
              </a:rPr>
              <a:t>Testing</a:t>
            </a:r>
            <a:r>
              <a:rPr lang="en-US" spc="-85">
                <a:latin typeface="Calibri (Headings)"/>
              </a:rPr>
              <a:t> </a:t>
            </a:r>
            <a:r>
              <a:rPr lang="en-US">
                <a:latin typeface="Calibri (Headings)"/>
              </a:rPr>
              <a:t>Coordinator</a:t>
            </a:r>
            <a:r>
              <a:rPr lang="en-US" spc="-150">
                <a:latin typeface="Calibri (Headings)"/>
              </a:rPr>
              <a:t> </a:t>
            </a:r>
            <a:r>
              <a:rPr lang="en-US" spc="-55">
                <a:latin typeface="Calibri (Headings)"/>
              </a:rPr>
              <a:t>Test</a:t>
            </a:r>
            <a:r>
              <a:rPr lang="en-US" spc="-70">
                <a:latin typeface="Calibri (Headings)"/>
              </a:rPr>
              <a:t> </a:t>
            </a:r>
            <a:r>
              <a:rPr lang="en-US">
                <a:latin typeface="Calibri (Headings)"/>
              </a:rPr>
              <a:t>Security</a:t>
            </a:r>
            <a:r>
              <a:rPr lang="en-US" spc="-125">
                <a:latin typeface="Calibri (Headings)"/>
              </a:rPr>
              <a:t> </a:t>
            </a:r>
            <a:r>
              <a:rPr lang="en-US" spc="-20">
                <a:latin typeface="Calibri (Headings)"/>
              </a:rPr>
              <a:t>Oath</a:t>
            </a:r>
          </a:p>
        </p:txBody>
      </p:sp>
      <p:sp>
        <p:nvSpPr>
          <p:cNvPr id="3" name="object 3"/>
          <p:cNvSpPr txBox="1"/>
          <p:nvPr/>
        </p:nvSpPr>
        <p:spPr>
          <a:xfrm>
            <a:off x="556168" y="1104356"/>
            <a:ext cx="10281920" cy="4871720"/>
          </a:xfrm>
          <a:prstGeom prst="rect">
            <a:avLst/>
          </a:prstGeom>
        </p:spPr>
        <p:txBody>
          <a:bodyPr vert="horz" wrap="square" lIns="0" tIns="63500" rIns="0" bIns="0" rtlCol="0">
            <a:spAutoFit/>
          </a:bodyPr>
          <a:lstStyle/>
          <a:p>
            <a:pPr marL="279400" marR="508000" lvl="0" indent="-228600" defTabSz="914400" eaLnBrk="1" fontAlgn="auto" latinLnBrk="0" hangingPunct="1">
              <a:lnSpc>
                <a:spcPts val="3000"/>
              </a:lnSpc>
              <a:spcBef>
                <a:spcPts val="500"/>
              </a:spcBef>
              <a:spcAft>
                <a:spcPts val="0"/>
              </a:spcAft>
              <a:buClr>
                <a:srgbClr val="F05F38"/>
              </a:buClr>
              <a:buSzTx/>
              <a:buFont typeface="Wingdings"/>
              <a:buChar char=""/>
              <a:tabLst>
                <a:tab pos="279400" algn="l"/>
              </a:tabLst>
              <a:defRPr/>
            </a:pPr>
            <a:r>
              <a:rPr kumimoji="0" lang="en-US" sz="2800" b="0" i="0" u="none" strike="noStrike" kern="0" cap="none" spc="0" normalizeH="0" baseline="0" noProof="0">
                <a:ln>
                  <a:noFill/>
                </a:ln>
                <a:solidFill>
                  <a:srgbClr val="0D6CB8"/>
                </a:solidFill>
                <a:effectLst/>
                <a:uLnTx/>
                <a:uFillTx/>
                <a:cs typeface="Calibri"/>
              </a:rPr>
              <a:t>The</a:t>
            </a:r>
            <a:r>
              <a:rPr kumimoji="0" lang="en-US" sz="2800" b="0" i="0" u="none" strike="noStrike" kern="0" cap="none" spc="-1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district</a:t>
            </a:r>
            <a:r>
              <a:rPr kumimoji="0" lang="en-US" sz="2800" b="0" i="0" u="none" strike="noStrike" kern="0" cap="none" spc="-4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coordinator</a:t>
            </a:r>
            <a:r>
              <a:rPr kumimoji="0" lang="en-US" sz="2800" b="0" i="0" u="none" strike="noStrike" kern="0" cap="none" spc="-8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oath</a:t>
            </a:r>
            <a:r>
              <a:rPr kumimoji="0" lang="en-US" sz="2800" b="0" i="0" u="none" strike="noStrike" kern="0" cap="none" spc="-2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is</a:t>
            </a:r>
            <a:r>
              <a:rPr kumimoji="0" lang="en-US" sz="2800" b="0" i="0" u="none" strike="noStrike" kern="0" cap="none" spc="-5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a:t>
            </a:r>
            <a:r>
              <a:rPr kumimoji="0" lang="en-US" sz="2800" b="0" i="0" u="none" strike="noStrike" kern="0" cap="none" spc="5"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two-</a:t>
            </a:r>
            <a:r>
              <a:rPr kumimoji="0" lang="en-US" sz="2800" b="0" i="0" u="none" strike="noStrike" kern="0" cap="none" spc="0" normalizeH="0" baseline="0" noProof="0">
                <a:ln>
                  <a:noFill/>
                </a:ln>
                <a:solidFill>
                  <a:srgbClr val="0D6CB8"/>
                </a:solidFill>
                <a:effectLst/>
                <a:uLnTx/>
                <a:uFillTx/>
                <a:cs typeface="Calibri"/>
              </a:rPr>
              <a:t>part</a:t>
            </a:r>
            <a:r>
              <a:rPr kumimoji="0" lang="en-US" sz="2800" b="0" i="0" u="none" strike="noStrike" kern="0" cap="none" spc="-4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online</a:t>
            </a:r>
            <a:r>
              <a:rPr kumimoji="0" lang="en-US" sz="2800" b="0" i="0" u="none" strike="noStrike" kern="0" cap="none" spc="-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form</a:t>
            </a:r>
            <a:r>
              <a:rPr kumimoji="0" lang="en-US" sz="2800" b="0" i="0" u="none" strike="noStrike" kern="0" cap="none" spc="-8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that can</a:t>
            </a:r>
            <a:r>
              <a:rPr kumimoji="0" lang="en-US" sz="2800" b="0" i="0" u="none" strike="noStrike" kern="0" cap="none" spc="-70" normalizeH="0" baseline="0" noProof="0">
                <a:ln>
                  <a:noFill/>
                </a:ln>
                <a:solidFill>
                  <a:srgbClr val="0D6CB8"/>
                </a:solidFill>
                <a:effectLst/>
                <a:uLnTx/>
                <a:uFillTx/>
                <a:cs typeface="Calibri"/>
              </a:rPr>
              <a:t> </a:t>
            </a:r>
            <a:r>
              <a:rPr kumimoji="0" lang="en-US" sz="2800" b="0" i="0" u="none" strike="noStrike" kern="0" cap="none" spc="-25" normalizeH="0" baseline="0" noProof="0">
                <a:ln>
                  <a:noFill/>
                </a:ln>
                <a:solidFill>
                  <a:srgbClr val="0D6CB8"/>
                </a:solidFill>
                <a:effectLst/>
                <a:uLnTx/>
                <a:uFillTx/>
                <a:cs typeface="Calibri"/>
              </a:rPr>
              <a:t>be </a:t>
            </a:r>
            <a:r>
              <a:rPr kumimoji="0" lang="en-US" sz="2800" b="0" i="0" u="none" strike="noStrike" kern="0" cap="none" spc="0" normalizeH="0" baseline="0" noProof="0">
                <a:ln>
                  <a:noFill/>
                </a:ln>
                <a:solidFill>
                  <a:srgbClr val="0D6CB8"/>
                </a:solidFill>
                <a:effectLst/>
                <a:uLnTx/>
                <a:uFillTx/>
                <a:cs typeface="Calibri"/>
              </a:rPr>
              <a:t>accessed</a:t>
            </a:r>
            <a:r>
              <a:rPr kumimoji="0" lang="en-US" sz="2800" b="0" i="0" u="none" strike="noStrike" kern="0" cap="none" spc="-8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and</a:t>
            </a:r>
            <a:r>
              <a:rPr kumimoji="0" lang="en-US" sz="2800" b="0" i="0" u="none" strike="noStrike" kern="0" cap="none" spc="2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submitted</a:t>
            </a:r>
            <a:r>
              <a:rPr kumimoji="0" lang="en-US" sz="2800" b="0" i="0" u="none" strike="noStrike" kern="0" cap="none" spc="-2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within</a:t>
            </a:r>
            <a:r>
              <a:rPr kumimoji="0" lang="en-US" sz="2800" b="0" i="0" u="none" strike="noStrike" kern="0" cap="none" spc="-25"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TIDE.</a:t>
            </a:r>
            <a:endParaRPr kumimoji="0" lang="en-US" sz="2800" b="0" i="0" u="none" strike="noStrike" kern="0" cap="none" spc="0" normalizeH="0" baseline="0" noProof="0">
              <a:ln>
                <a:noFill/>
              </a:ln>
              <a:solidFill>
                <a:sysClr val="windowText" lastClr="000000"/>
              </a:solidFill>
              <a:effectLst/>
              <a:uLnTx/>
              <a:uFillTx/>
              <a:cs typeface="Calibri"/>
            </a:endParaRPr>
          </a:p>
          <a:p>
            <a:pPr marL="0" marR="0" lvl="0" indent="0" defTabSz="914400" eaLnBrk="1" fontAlgn="auto" latinLnBrk="0" hangingPunct="1">
              <a:lnSpc>
                <a:spcPct val="100000"/>
              </a:lnSpc>
              <a:spcBef>
                <a:spcPts val="20"/>
              </a:spcBef>
              <a:spcAft>
                <a:spcPts val="0"/>
              </a:spcAft>
              <a:buClr>
                <a:srgbClr val="F05F38"/>
              </a:buClr>
              <a:buSzTx/>
              <a:buFont typeface="Wingdings"/>
              <a:buChar char=""/>
              <a:tabLst/>
              <a:defRPr/>
            </a:pPr>
            <a:endParaRPr kumimoji="0" lang="en-US" sz="3850" b="0" i="0" u="none" strike="noStrike" kern="0" cap="none" spc="0" normalizeH="0" baseline="0" noProof="0">
              <a:ln>
                <a:noFill/>
              </a:ln>
              <a:solidFill>
                <a:sysClr val="windowText" lastClr="000000"/>
              </a:solidFill>
              <a:effectLst/>
              <a:uLnTx/>
              <a:uFillTx/>
              <a:cs typeface="Calibri"/>
            </a:endParaRPr>
          </a:p>
          <a:p>
            <a:pPr marL="279400" marR="234950" lvl="0" indent="-228600" defTabSz="914400" eaLnBrk="1" fontAlgn="auto" latinLnBrk="0" hangingPunct="1">
              <a:lnSpc>
                <a:spcPts val="3350"/>
              </a:lnSpc>
              <a:spcBef>
                <a:spcPts val="0"/>
              </a:spcBef>
              <a:spcAft>
                <a:spcPts val="0"/>
              </a:spcAft>
              <a:buClr>
                <a:srgbClr val="F05F38"/>
              </a:buClr>
              <a:buSzTx/>
              <a:buFont typeface="Wingdings"/>
              <a:buChar char=""/>
              <a:tabLst>
                <a:tab pos="279400" algn="l"/>
              </a:tabLst>
              <a:defRPr/>
            </a:pPr>
            <a:r>
              <a:rPr kumimoji="0" lang="en-US" sz="2800" b="0" i="0" u="none" strike="noStrike" kern="0" cap="none" spc="0" normalizeH="0" baseline="0" noProof="0">
                <a:ln>
                  <a:noFill/>
                </a:ln>
                <a:solidFill>
                  <a:srgbClr val="0D6CB8"/>
                </a:solidFill>
                <a:effectLst/>
                <a:uLnTx/>
                <a:uFillTx/>
                <a:cs typeface="Calibri"/>
              </a:rPr>
              <a:t>Part</a:t>
            </a:r>
            <a:r>
              <a:rPr kumimoji="0" lang="en-US" sz="2800" b="0" i="0" u="none" strike="noStrike" kern="0" cap="none" spc="-6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a:t>
            </a:r>
            <a:r>
              <a:rPr kumimoji="0" lang="en-US" sz="2800" b="0" i="0" u="none" strike="noStrike" kern="0" cap="none" spc="-8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is</a:t>
            </a:r>
            <a:r>
              <a:rPr kumimoji="0" lang="en-US" sz="2800" b="0" i="0" u="none" strike="noStrike" kern="0" cap="none" spc="-2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required</a:t>
            </a:r>
            <a:r>
              <a:rPr kumimoji="0" lang="en-US" sz="2800" b="0" i="0" u="none" strike="noStrike" kern="0" cap="none" spc="-4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to</a:t>
            </a:r>
            <a:r>
              <a:rPr kumimoji="0" lang="en-US" sz="2800" b="0" i="0" u="none" strike="noStrike" kern="0" cap="none" spc="-5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be</a:t>
            </a:r>
            <a:r>
              <a:rPr kumimoji="0" lang="en-US" sz="2800" b="0" i="0" u="none" strike="noStrike" kern="0" cap="none" spc="-2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submitted</a:t>
            </a:r>
            <a:r>
              <a:rPr kumimoji="0" lang="en-US" sz="2800" b="0" i="0" u="none" strike="noStrike" kern="0" cap="none" spc="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after</a:t>
            </a:r>
            <a:r>
              <a:rPr kumimoji="0" lang="en-US" sz="2800" b="0" i="0" u="none" strike="noStrike" kern="0" cap="none" spc="-10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receiving</a:t>
            </a:r>
            <a:r>
              <a:rPr kumimoji="0" lang="en-US" sz="2800" b="0" i="0" u="none" strike="noStrike" kern="0" cap="none" spc="-4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training</a:t>
            </a:r>
            <a:r>
              <a:rPr kumimoji="0" lang="en-US" sz="2800" b="0" i="0" u="none" strike="noStrike" kern="0" cap="none" spc="-9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and</a:t>
            </a:r>
            <a:r>
              <a:rPr kumimoji="0" lang="en-US" sz="2800" b="0" i="0" u="none" strike="noStrike" kern="0" cap="none" spc="5"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before </a:t>
            </a:r>
            <a:r>
              <a:rPr kumimoji="0" lang="en-US" sz="2800" b="0" i="0" u="none" strike="noStrike" kern="0" cap="none" spc="0" normalizeH="0" baseline="0" noProof="0">
                <a:ln>
                  <a:noFill/>
                </a:ln>
                <a:solidFill>
                  <a:srgbClr val="0D6CB8"/>
                </a:solidFill>
                <a:effectLst/>
                <a:uLnTx/>
                <a:uFillTx/>
                <a:cs typeface="Calibri"/>
              </a:rPr>
              <a:t>handling</a:t>
            </a:r>
            <a:r>
              <a:rPr kumimoji="0" lang="en-US" sz="2800" b="0" i="0" u="none" strike="noStrike" kern="0" cap="none" spc="-3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secure</a:t>
            </a:r>
            <a:r>
              <a:rPr kumimoji="0" lang="en-US" sz="2800" b="0" i="0" u="none" strike="noStrike" kern="0" cap="none" spc="-5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test</a:t>
            </a:r>
            <a:r>
              <a:rPr kumimoji="0" lang="en-US" sz="2800" b="0" i="0" u="none" strike="noStrike" kern="0" cap="none" spc="-85"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materials.</a:t>
            </a:r>
            <a:endParaRPr kumimoji="0" lang="en-US" sz="2800" b="0" i="0" u="none" strike="noStrike" kern="0" cap="none" spc="0" normalizeH="0" baseline="0" noProof="0">
              <a:ln>
                <a:noFill/>
              </a:ln>
              <a:solidFill>
                <a:sysClr val="windowText" lastClr="000000"/>
              </a:solidFill>
              <a:effectLst/>
              <a:uLnTx/>
              <a:uFillTx/>
              <a:cs typeface="Calibri"/>
            </a:endParaRPr>
          </a:p>
          <a:p>
            <a:pPr marL="0" marR="0" lvl="0" indent="0" defTabSz="914400" eaLnBrk="1" fontAlgn="auto" latinLnBrk="0" hangingPunct="1">
              <a:lnSpc>
                <a:spcPct val="100000"/>
              </a:lnSpc>
              <a:spcBef>
                <a:spcPts val="20"/>
              </a:spcBef>
              <a:spcAft>
                <a:spcPts val="0"/>
              </a:spcAft>
              <a:buClr>
                <a:srgbClr val="F05F38"/>
              </a:buClr>
              <a:buSzTx/>
              <a:buFont typeface="Wingdings"/>
              <a:buChar char=""/>
              <a:tabLst/>
              <a:defRPr/>
            </a:pPr>
            <a:endParaRPr kumimoji="0" lang="en-US" sz="3600" b="0" i="0" u="none" strike="noStrike" kern="0" cap="none" spc="0" normalizeH="0" baseline="0" noProof="0">
              <a:ln>
                <a:noFill/>
              </a:ln>
              <a:solidFill>
                <a:sysClr val="windowText" lastClr="000000"/>
              </a:solidFill>
              <a:effectLst/>
              <a:uLnTx/>
              <a:uFillTx/>
              <a:cs typeface="Calibri"/>
            </a:endParaRPr>
          </a:p>
          <a:p>
            <a:pPr marL="279400" marR="288290" lvl="0" indent="-228600" defTabSz="914400" eaLnBrk="1" fontAlgn="auto" latinLnBrk="0" hangingPunct="1">
              <a:lnSpc>
                <a:spcPct val="100400"/>
              </a:lnSpc>
              <a:spcBef>
                <a:spcPts val="0"/>
              </a:spcBef>
              <a:spcAft>
                <a:spcPts val="0"/>
              </a:spcAft>
              <a:buClr>
                <a:srgbClr val="F05F38"/>
              </a:buClr>
              <a:buSzTx/>
              <a:buFont typeface="Wingdings"/>
              <a:buChar char=""/>
              <a:tabLst>
                <a:tab pos="279400" algn="l"/>
              </a:tabLst>
              <a:defRPr/>
            </a:pPr>
            <a:r>
              <a:rPr kumimoji="0" lang="en-US" sz="2800" b="0" i="0" u="none" strike="noStrike" kern="0" cap="none" spc="0" normalizeH="0" baseline="0" noProof="0">
                <a:ln>
                  <a:noFill/>
                </a:ln>
                <a:solidFill>
                  <a:srgbClr val="0D6CB8"/>
                </a:solidFill>
                <a:effectLst/>
                <a:uLnTx/>
                <a:uFillTx/>
                <a:cs typeface="Calibri"/>
              </a:rPr>
              <a:t>Part</a:t>
            </a:r>
            <a:r>
              <a:rPr kumimoji="0" lang="en-US" sz="2800" b="0" i="0" u="none" strike="noStrike" kern="0" cap="none" spc="-7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II</a:t>
            </a:r>
            <a:r>
              <a:rPr kumimoji="0" lang="en-US" sz="2800" b="0" i="0" u="none" strike="noStrike" kern="0" cap="none" spc="-9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is</a:t>
            </a:r>
            <a:r>
              <a:rPr kumimoji="0" lang="en-US" sz="2800" b="0" i="0" u="none" strike="noStrike" kern="0" cap="none" spc="-3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required</a:t>
            </a:r>
            <a:r>
              <a:rPr kumimoji="0" lang="en-US" sz="2800" b="0" i="0" u="none" strike="noStrike" kern="0" cap="none" spc="-5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to</a:t>
            </a:r>
            <a:r>
              <a:rPr kumimoji="0" lang="en-US" sz="2800" b="0" i="0" u="none" strike="noStrike" kern="0" cap="none" spc="-6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be</a:t>
            </a:r>
            <a:r>
              <a:rPr kumimoji="0" lang="en-US" sz="2800" b="0" i="0" u="none" strike="noStrike" kern="0" cap="none" spc="-3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submitted</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after</a:t>
            </a:r>
            <a:r>
              <a:rPr kumimoji="0" lang="en-US" sz="2800" b="0" i="0" u="none" strike="noStrike" kern="0" cap="none" spc="-1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all</a:t>
            </a:r>
            <a:r>
              <a:rPr kumimoji="0" lang="en-US" sz="2800" b="0" i="0" u="none" strike="noStrike" kern="0" cap="none" spc="-7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state</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testing</a:t>
            </a:r>
            <a:r>
              <a:rPr kumimoji="0" lang="en-US" sz="2800" b="0" i="0" u="none" strike="noStrike" kern="0" cap="none" spc="-5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has</a:t>
            </a:r>
            <a:r>
              <a:rPr kumimoji="0" lang="en-US" sz="2800" b="0" i="0" u="none" strike="noStrike" kern="0" cap="none" spc="-30" normalizeH="0" baseline="0" noProof="0">
                <a:ln>
                  <a:noFill/>
                </a:ln>
                <a:solidFill>
                  <a:srgbClr val="0D6CB8"/>
                </a:solidFill>
                <a:effectLst/>
                <a:uLnTx/>
                <a:uFillTx/>
                <a:cs typeface="Calibri"/>
              </a:rPr>
              <a:t> </a:t>
            </a:r>
            <a:r>
              <a:rPr kumimoji="0" lang="en-US" sz="2800" b="0" i="0" u="none" strike="noStrike" kern="0" cap="none" spc="-20" normalizeH="0" baseline="0" noProof="0">
                <a:ln>
                  <a:noFill/>
                </a:ln>
                <a:solidFill>
                  <a:srgbClr val="0D6CB8"/>
                </a:solidFill>
                <a:effectLst/>
                <a:uLnTx/>
                <a:uFillTx/>
                <a:cs typeface="Calibri"/>
              </a:rPr>
              <a:t>been </a:t>
            </a:r>
            <a:r>
              <a:rPr kumimoji="0" lang="en-US" sz="2800" b="0" i="0" u="none" strike="noStrike" kern="0" cap="none" spc="0" normalizeH="0" baseline="0" noProof="0">
                <a:ln>
                  <a:noFill/>
                </a:ln>
                <a:solidFill>
                  <a:srgbClr val="0D6CB8"/>
                </a:solidFill>
                <a:effectLst/>
                <a:uLnTx/>
                <a:uFillTx/>
                <a:cs typeface="Calibri"/>
              </a:rPr>
              <a:t>completed</a:t>
            </a:r>
            <a:r>
              <a:rPr kumimoji="0" lang="en-US" sz="2800" b="0" i="0" u="none" strike="noStrike" kern="0" cap="none" spc="-14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for</a:t>
            </a:r>
            <a:r>
              <a:rPr kumimoji="0" lang="en-US" sz="2800" b="0" i="0" u="none" strike="noStrike" kern="0" cap="none" spc="-4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the</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school</a:t>
            </a:r>
            <a:r>
              <a:rPr kumimoji="0" lang="en-US" sz="2800" b="0" i="0" u="none" strike="noStrike" kern="0" cap="none" spc="-10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year</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and</a:t>
            </a:r>
            <a:r>
              <a:rPr kumimoji="0" lang="en-US" sz="2800" b="0" i="0" u="none" strike="noStrike" kern="0" cap="none" spc="-3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all</a:t>
            </a:r>
            <a:r>
              <a:rPr kumimoji="0" lang="en-US" sz="2800" b="0" i="0" u="none" strike="noStrike" kern="0" cap="none" spc="-5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materials</a:t>
            </a:r>
            <a:r>
              <a:rPr kumimoji="0" lang="en-US" sz="2800" b="0" i="0" u="none" strike="noStrike" kern="0" cap="none" spc="-6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have</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been</a:t>
            </a:r>
            <a:r>
              <a:rPr kumimoji="0" lang="en-US" sz="2800" b="0" i="0" u="none" strike="noStrike" kern="0" cap="none" spc="-30"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returned </a:t>
            </a:r>
            <a:r>
              <a:rPr kumimoji="0" lang="en-US" sz="2800" b="0" i="0" u="none" strike="noStrike" kern="0" cap="none" spc="0" normalizeH="0" baseline="0" noProof="0">
                <a:ln>
                  <a:noFill/>
                </a:ln>
                <a:solidFill>
                  <a:srgbClr val="0D6CB8"/>
                </a:solidFill>
                <a:effectLst/>
                <a:uLnTx/>
                <a:uFillTx/>
                <a:cs typeface="Calibri"/>
              </a:rPr>
              <a:t>to</a:t>
            </a:r>
            <a:r>
              <a:rPr kumimoji="0" lang="en-US" sz="2800" b="0" i="0" u="none" strike="noStrike" kern="0" cap="none" spc="-7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the</a:t>
            </a:r>
            <a:r>
              <a:rPr kumimoji="0" lang="en-US" sz="2800" b="0" i="0" u="none" strike="noStrike" kern="0" cap="none" spc="-3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testing</a:t>
            </a:r>
            <a:r>
              <a:rPr kumimoji="0" lang="en-US" sz="2800" b="0" i="0" u="none" strike="noStrike" kern="0" cap="none" spc="-50"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contractor.</a:t>
            </a:r>
            <a:endParaRPr kumimoji="0" lang="en-US" sz="2800" b="0" i="0" u="none" strike="noStrike" kern="0" cap="none" spc="0" normalizeH="0" baseline="0" noProof="0">
              <a:ln>
                <a:noFill/>
              </a:ln>
              <a:solidFill>
                <a:sysClr val="windowText" lastClr="000000"/>
              </a:solidFill>
              <a:effectLst/>
              <a:uLnTx/>
              <a:uFillTx/>
              <a:cs typeface="Calibri"/>
            </a:endParaRPr>
          </a:p>
          <a:p>
            <a:pPr marL="279400" marR="0" lvl="0" indent="-228600" defTabSz="914400" eaLnBrk="1" fontAlgn="auto" latinLnBrk="0" hangingPunct="1">
              <a:lnSpc>
                <a:spcPct val="100000"/>
              </a:lnSpc>
              <a:spcBef>
                <a:spcPts val="2445"/>
              </a:spcBef>
              <a:spcAft>
                <a:spcPts val="0"/>
              </a:spcAft>
              <a:buClr>
                <a:srgbClr val="F05F38"/>
              </a:buClr>
              <a:buSzTx/>
              <a:buFont typeface="Wingdings"/>
              <a:buChar char=""/>
              <a:tabLst>
                <a:tab pos="279400" algn="l"/>
              </a:tabLst>
              <a:defRPr/>
            </a:pPr>
            <a:r>
              <a:rPr kumimoji="0" lang="en-US" sz="2800" b="0" i="0" u="none" strike="noStrike" kern="0" cap="none" spc="-10" normalizeH="0" baseline="0" noProof="0">
                <a:ln>
                  <a:noFill/>
                </a:ln>
                <a:solidFill>
                  <a:srgbClr val="0D6CB8"/>
                </a:solidFill>
                <a:effectLst/>
                <a:uLnTx/>
                <a:uFillTx/>
                <a:cs typeface="Calibri"/>
              </a:rPr>
              <a:t>Administrator</a:t>
            </a:r>
            <a:r>
              <a:rPr kumimoji="0" lang="en-US" sz="2800" b="0" i="0" u="none" strike="noStrike" kern="0" cap="none" spc="-6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oaths</a:t>
            </a:r>
            <a:r>
              <a:rPr kumimoji="0" lang="en-US" sz="2800" b="0" i="0" u="none" strike="noStrike" kern="0" cap="none" spc="-1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must</a:t>
            </a:r>
            <a:r>
              <a:rPr kumimoji="0" lang="en-US" sz="2800" b="0" i="0" u="none" strike="noStrike" kern="0" cap="none" spc="-1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be</a:t>
            </a:r>
            <a:r>
              <a:rPr kumimoji="0" lang="en-US" sz="2800" b="0" i="0" u="none" strike="noStrike" kern="0" cap="none" spc="-1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submitted</a:t>
            </a:r>
            <a:r>
              <a:rPr kumimoji="0" lang="en-US" sz="2800" b="0" i="0" u="none" strike="noStrike" kern="0" cap="none" spc="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in</a:t>
            </a:r>
            <a:r>
              <a:rPr kumimoji="0" lang="en-US" sz="2800" b="0" i="0" u="none" strike="noStrike" kern="0" cap="none" spc="-4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TIDE</a:t>
            </a:r>
            <a:r>
              <a:rPr kumimoji="0" lang="en-US" sz="2800" b="0" i="0" u="none" strike="noStrike" kern="0" cap="none" spc="1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by</a:t>
            </a:r>
            <a:r>
              <a:rPr kumimoji="0" lang="en-US" sz="2800" b="0" i="0" u="none" strike="noStrike" kern="0" cap="none" spc="-40"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July</a:t>
            </a:r>
            <a:r>
              <a:rPr kumimoji="0" lang="en-US" sz="2800" b="0" i="0" u="none" strike="noStrike" kern="0" cap="none" spc="-45" normalizeH="0" baseline="0"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31</a:t>
            </a:r>
            <a:r>
              <a:rPr kumimoji="0" lang="en-US" sz="2775" b="0" i="0" u="none" strike="noStrike" kern="0" cap="none" spc="0" normalizeH="0" baseline="25525" noProof="0">
                <a:ln>
                  <a:noFill/>
                </a:ln>
                <a:solidFill>
                  <a:srgbClr val="0D6CB8"/>
                </a:solidFill>
                <a:effectLst/>
                <a:uLnTx/>
                <a:uFillTx/>
                <a:cs typeface="Calibri"/>
              </a:rPr>
              <a:t>st</a:t>
            </a:r>
            <a:r>
              <a:rPr kumimoji="0" lang="en-US" sz="2775" b="0" i="0" u="none" strike="noStrike" kern="0" cap="none" spc="330" normalizeH="0" baseline="25525" noProof="0">
                <a:ln>
                  <a:noFill/>
                </a:ln>
                <a:solidFill>
                  <a:srgbClr val="0D6CB8"/>
                </a:solidFill>
                <a:effectLst/>
                <a:uLnTx/>
                <a:uFillTx/>
                <a:cs typeface="Calibri"/>
              </a:rPr>
              <a:t> </a:t>
            </a:r>
            <a:r>
              <a:rPr kumimoji="0" lang="en-US" sz="2800" b="0" i="0" u="none" strike="noStrike" kern="0" cap="none" spc="0" normalizeH="0" baseline="0" noProof="0">
                <a:ln>
                  <a:noFill/>
                </a:ln>
                <a:solidFill>
                  <a:srgbClr val="0D6CB8"/>
                </a:solidFill>
                <a:effectLst/>
                <a:uLnTx/>
                <a:uFillTx/>
                <a:cs typeface="Calibri"/>
              </a:rPr>
              <a:t>each</a:t>
            </a:r>
            <a:r>
              <a:rPr kumimoji="0" lang="en-US" sz="2800" b="0" i="0" u="none" strike="noStrike" kern="0" cap="none" spc="-40" normalizeH="0" baseline="0" noProof="0">
                <a:ln>
                  <a:noFill/>
                </a:ln>
                <a:solidFill>
                  <a:srgbClr val="0D6CB8"/>
                </a:solidFill>
                <a:effectLst/>
                <a:uLnTx/>
                <a:uFillTx/>
                <a:cs typeface="Calibri"/>
              </a:rPr>
              <a:t> </a:t>
            </a:r>
            <a:r>
              <a:rPr kumimoji="0" lang="en-US" sz="2800" b="0" i="0" u="none" strike="noStrike" kern="0" cap="none" spc="-10" normalizeH="0" baseline="0" noProof="0">
                <a:ln>
                  <a:noFill/>
                </a:ln>
                <a:solidFill>
                  <a:srgbClr val="0D6CB8"/>
                </a:solidFill>
                <a:effectLst/>
                <a:uLnTx/>
                <a:uFillTx/>
                <a:cs typeface="Calibri"/>
              </a:rPr>
              <a:t>year.</a:t>
            </a:r>
            <a:endParaRPr kumimoji="0" lang="en-US" sz="2800" b="0" i="0" u="none" strike="noStrike" kern="0" cap="none" spc="0" normalizeH="0" baseline="0" noProof="0">
              <a:ln>
                <a:noFill/>
              </a:ln>
              <a:solidFill>
                <a:sysClr val="windowText" lastClr="000000"/>
              </a:solidFill>
              <a:effectLst/>
              <a:uLnTx/>
              <a:uFillTx/>
              <a:cs typeface="Calibri"/>
            </a:endParaRPr>
          </a:p>
        </p:txBody>
      </p:sp>
      <p:grpSp>
        <p:nvGrpSpPr>
          <p:cNvPr id="4" name="object 4">
            <a:extLst>
              <a:ext uri="{C183D7F6-B498-43B3-948B-1728B52AA6E4}">
                <adec:decorative xmlns:adec="http://schemas.microsoft.com/office/drawing/2017/decorative" val="1"/>
              </a:ext>
            </a:extLst>
          </p:cNvPr>
          <p:cNvGrpSpPr/>
          <p:nvPr/>
        </p:nvGrpSpPr>
        <p:grpSpPr>
          <a:xfrm>
            <a:off x="10577690" y="251839"/>
            <a:ext cx="1332230" cy="1602740"/>
            <a:chOff x="10577690" y="251839"/>
            <a:chExt cx="1332230" cy="1602740"/>
          </a:xfrm>
        </p:grpSpPr>
        <p:sp>
          <p:nvSpPr>
            <p:cNvPr id="5" name="object 5"/>
            <p:cNvSpPr/>
            <p:nvPr/>
          </p:nvSpPr>
          <p:spPr>
            <a:xfrm>
              <a:off x="10587207" y="261360"/>
              <a:ext cx="1313180" cy="1583690"/>
            </a:xfrm>
            <a:custGeom>
              <a:avLst/>
              <a:gdLst/>
              <a:ahLst/>
              <a:cxnLst/>
              <a:rect l="l" t="t" r="r" b="b"/>
              <a:pathLst>
                <a:path w="1313179" h="1583689">
                  <a:moveTo>
                    <a:pt x="1088998" y="1583344"/>
                  </a:moveTo>
                  <a:lnTo>
                    <a:pt x="67214" y="1468938"/>
                  </a:lnTo>
                  <a:lnTo>
                    <a:pt x="16178" y="1440782"/>
                  </a:lnTo>
                  <a:lnTo>
                    <a:pt x="0" y="1384793"/>
                  </a:lnTo>
                  <a:lnTo>
                    <a:pt x="139798" y="136213"/>
                  </a:lnTo>
                  <a:lnTo>
                    <a:pt x="149044" y="107425"/>
                  </a:lnTo>
                  <a:lnTo>
                    <a:pt x="167959" y="85188"/>
                  </a:lnTo>
                  <a:lnTo>
                    <a:pt x="193833" y="71664"/>
                  </a:lnTo>
                  <a:lnTo>
                    <a:pt x="223959" y="69016"/>
                  </a:lnTo>
                  <a:lnTo>
                    <a:pt x="545631" y="105032"/>
                  </a:lnTo>
                  <a:lnTo>
                    <a:pt x="549873" y="67178"/>
                  </a:lnTo>
                  <a:lnTo>
                    <a:pt x="559113" y="38409"/>
                  </a:lnTo>
                  <a:lnTo>
                    <a:pt x="578028" y="16172"/>
                  </a:lnTo>
                  <a:lnTo>
                    <a:pt x="603902" y="2648"/>
                  </a:lnTo>
                  <a:lnTo>
                    <a:pt x="634028" y="0"/>
                  </a:lnTo>
                  <a:lnTo>
                    <a:pt x="861090" y="25423"/>
                  </a:lnTo>
                  <a:lnTo>
                    <a:pt x="889885" y="34668"/>
                  </a:lnTo>
                  <a:lnTo>
                    <a:pt x="912127" y="53580"/>
                  </a:lnTo>
                  <a:lnTo>
                    <a:pt x="925655" y="79449"/>
                  </a:lnTo>
                  <a:lnTo>
                    <a:pt x="928304" y="109549"/>
                  </a:lnTo>
                  <a:lnTo>
                    <a:pt x="737840" y="88224"/>
                  </a:lnTo>
                  <a:lnTo>
                    <a:pt x="737213" y="88173"/>
                  </a:lnTo>
                  <a:lnTo>
                    <a:pt x="715029" y="90495"/>
                  </a:lnTo>
                  <a:lnTo>
                    <a:pt x="696112" y="100789"/>
                  </a:lnTo>
                  <a:lnTo>
                    <a:pt x="682434" y="117426"/>
                  </a:lnTo>
                  <a:lnTo>
                    <a:pt x="675966" y="138780"/>
                  </a:lnTo>
                  <a:lnTo>
                    <a:pt x="677953" y="161372"/>
                  </a:lnTo>
                  <a:lnTo>
                    <a:pt x="688098" y="180774"/>
                  </a:lnTo>
                  <a:lnTo>
                    <a:pt x="704780" y="194956"/>
                  </a:lnTo>
                  <a:lnTo>
                    <a:pt x="726377" y="201890"/>
                  </a:lnTo>
                  <a:lnTo>
                    <a:pt x="1312957" y="267567"/>
                  </a:lnTo>
                  <a:lnTo>
                    <a:pt x="1308720" y="305403"/>
                  </a:lnTo>
                  <a:lnTo>
                    <a:pt x="249093" y="186760"/>
                  </a:lnTo>
                  <a:lnTo>
                    <a:pt x="117767" y="1359668"/>
                  </a:lnTo>
                  <a:lnTo>
                    <a:pt x="1177394" y="1478311"/>
                  </a:lnTo>
                  <a:lnTo>
                    <a:pt x="1173158" y="1516147"/>
                  </a:lnTo>
                  <a:lnTo>
                    <a:pt x="1163912" y="1544934"/>
                  </a:lnTo>
                  <a:lnTo>
                    <a:pt x="1144997" y="1567171"/>
                  </a:lnTo>
                  <a:lnTo>
                    <a:pt x="1119123" y="1580695"/>
                  </a:lnTo>
                  <a:lnTo>
                    <a:pt x="1088998" y="1583344"/>
                  </a:lnTo>
                  <a:close/>
                </a:path>
                <a:path w="1313179" h="1583689">
                  <a:moveTo>
                    <a:pt x="1312957" y="267567"/>
                  </a:moveTo>
                  <a:lnTo>
                    <a:pt x="726377" y="201890"/>
                  </a:lnTo>
                  <a:lnTo>
                    <a:pt x="748974" y="199904"/>
                  </a:lnTo>
                  <a:lnTo>
                    <a:pt x="768379" y="189763"/>
                  </a:lnTo>
                  <a:lnTo>
                    <a:pt x="782563" y="173085"/>
                  </a:lnTo>
                  <a:lnTo>
                    <a:pt x="789498" y="151492"/>
                  </a:lnTo>
                  <a:lnTo>
                    <a:pt x="787511" y="128900"/>
                  </a:lnTo>
                  <a:lnTo>
                    <a:pt x="777366" y="109499"/>
                  </a:lnTo>
                  <a:lnTo>
                    <a:pt x="760684" y="95316"/>
                  </a:lnTo>
                  <a:lnTo>
                    <a:pt x="739086" y="88383"/>
                  </a:lnTo>
                  <a:lnTo>
                    <a:pt x="737840" y="88224"/>
                  </a:lnTo>
                  <a:lnTo>
                    <a:pt x="928304" y="109549"/>
                  </a:lnTo>
                  <a:lnTo>
                    <a:pt x="924069" y="147405"/>
                  </a:lnTo>
                  <a:lnTo>
                    <a:pt x="1245742" y="183421"/>
                  </a:lnTo>
                  <a:lnTo>
                    <a:pt x="1274536" y="192667"/>
                  </a:lnTo>
                  <a:lnTo>
                    <a:pt x="1296778" y="211578"/>
                  </a:lnTo>
                  <a:lnTo>
                    <a:pt x="1310306" y="237447"/>
                  </a:lnTo>
                  <a:lnTo>
                    <a:pt x="1312957" y="267567"/>
                  </a:lnTo>
                  <a:close/>
                </a:path>
                <a:path w="1313179" h="1583689">
                  <a:moveTo>
                    <a:pt x="974339" y="382893"/>
                  </a:moveTo>
                  <a:lnTo>
                    <a:pt x="444525" y="323572"/>
                  </a:lnTo>
                  <a:lnTo>
                    <a:pt x="457234" y="210065"/>
                  </a:lnTo>
                  <a:lnTo>
                    <a:pt x="987048" y="269386"/>
                  </a:lnTo>
                  <a:lnTo>
                    <a:pt x="974339" y="382893"/>
                  </a:lnTo>
                  <a:close/>
                </a:path>
                <a:path w="1313179" h="1583689">
                  <a:moveTo>
                    <a:pt x="1177394" y="1478311"/>
                  </a:moveTo>
                  <a:lnTo>
                    <a:pt x="1063863" y="1465599"/>
                  </a:lnTo>
                  <a:lnTo>
                    <a:pt x="1195189" y="292691"/>
                  </a:lnTo>
                  <a:lnTo>
                    <a:pt x="1308720" y="305403"/>
                  </a:lnTo>
                  <a:lnTo>
                    <a:pt x="1177394" y="1478311"/>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0704977" y="448120"/>
              <a:ext cx="1077595" cy="1278890"/>
            </a:xfrm>
            <a:custGeom>
              <a:avLst/>
              <a:gdLst/>
              <a:ahLst/>
              <a:cxnLst/>
              <a:rect l="l" t="t" r="r" b="b"/>
              <a:pathLst>
                <a:path w="1077595" h="1278889">
                  <a:moveTo>
                    <a:pt x="946095" y="1278838"/>
                  </a:moveTo>
                  <a:lnTo>
                    <a:pt x="0" y="1172908"/>
                  </a:lnTo>
                  <a:lnTo>
                    <a:pt x="131326" y="0"/>
                  </a:lnTo>
                  <a:lnTo>
                    <a:pt x="339467" y="23304"/>
                  </a:lnTo>
                  <a:lnTo>
                    <a:pt x="326758" y="136811"/>
                  </a:lnTo>
                  <a:lnTo>
                    <a:pt x="856571" y="196133"/>
                  </a:lnTo>
                  <a:lnTo>
                    <a:pt x="869280" y="82625"/>
                  </a:lnTo>
                  <a:lnTo>
                    <a:pt x="1077421" y="105930"/>
                  </a:lnTo>
                  <a:lnTo>
                    <a:pt x="946095" y="1278838"/>
                  </a:lnTo>
                </a:path>
              </a:pathLst>
            </a:custGeom>
            <a:ln w="19038">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11253657" y="340013"/>
              <a:ext cx="132569" cy="132755"/>
            </a:xfrm>
            <a:prstGeom prst="rect">
              <a:avLst/>
            </a:prstGeom>
          </p:spPr>
        </p:pic>
        <p:sp>
          <p:nvSpPr>
            <p:cNvPr id="8" name="object 8"/>
            <p:cNvSpPr/>
            <p:nvPr/>
          </p:nvSpPr>
          <p:spPr>
            <a:xfrm>
              <a:off x="10587210" y="261359"/>
              <a:ext cx="1313180" cy="1583690"/>
            </a:xfrm>
            <a:custGeom>
              <a:avLst/>
              <a:gdLst/>
              <a:ahLst/>
              <a:cxnLst/>
              <a:rect l="l" t="t" r="r" b="b"/>
              <a:pathLst>
                <a:path w="1313179" h="1583689">
                  <a:moveTo>
                    <a:pt x="1245742" y="183421"/>
                  </a:moveTo>
                  <a:lnTo>
                    <a:pt x="924069" y="147405"/>
                  </a:lnTo>
                  <a:lnTo>
                    <a:pt x="928305" y="109569"/>
                  </a:lnTo>
                  <a:lnTo>
                    <a:pt x="925655" y="79449"/>
                  </a:lnTo>
                  <a:lnTo>
                    <a:pt x="912127" y="53580"/>
                  </a:lnTo>
                  <a:lnTo>
                    <a:pt x="889885" y="34668"/>
                  </a:lnTo>
                  <a:lnTo>
                    <a:pt x="861091" y="25423"/>
                  </a:lnTo>
                  <a:lnTo>
                    <a:pt x="634028" y="0"/>
                  </a:lnTo>
                  <a:lnTo>
                    <a:pt x="603902" y="2648"/>
                  </a:lnTo>
                  <a:lnTo>
                    <a:pt x="578028" y="16172"/>
                  </a:lnTo>
                  <a:lnTo>
                    <a:pt x="559113" y="38409"/>
                  </a:lnTo>
                  <a:lnTo>
                    <a:pt x="549867" y="67197"/>
                  </a:lnTo>
                  <a:lnTo>
                    <a:pt x="545631" y="105032"/>
                  </a:lnTo>
                  <a:lnTo>
                    <a:pt x="223959" y="69016"/>
                  </a:lnTo>
                  <a:lnTo>
                    <a:pt x="167959" y="85188"/>
                  </a:lnTo>
                  <a:lnTo>
                    <a:pt x="139798" y="136213"/>
                  </a:lnTo>
                  <a:lnTo>
                    <a:pt x="0" y="1384793"/>
                  </a:lnTo>
                  <a:lnTo>
                    <a:pt x="2650" y="1414912"/>
                  </a:lnTo>
                  <a:lnTo>
                    <a:pt x="16178" y="1440782"/>
                  </a:lnTo>
                  <a:lnTo>
                    <a:pt x="38420" y="1459693"/>
                  </a:lnTo>
                  <a:lnTo>
                    <a:pt x="67214" y="1468939"/>
                  </a:lnTo>
                  <a:lnTo>
                    <a:pt x="1088998" y="1583344"/>
                  </a:lnTo>
                  <a:lnTo>
                    <a:pt x="1119123" y="1580695"/>
                  </a:lnTo>
                  <a:lnTo>
                    <a:pt x="1144997" y="1567171"/>
                  </a:lnTo>
                  <a:lnTo>
                    <a:pt x="1163912" y="1544934"/>
                  </a:lnTo>
                  <a:lnTo>
                    <a:pt x="1173158" y="1516147"/>
                  </a:lnTo>
                  <a:lnTo>
                    <a:pt x="1312957" y="267567"/>
                  </a:lnTo>
                  <a:lnTo>
                    <a:pt x="1310306" y="237447"/>
                  </a:lnTo>
                  <a:lnTo>
                    <a:pt x="1296778" y="211578"/>
                  </a:lnTo>
                  <a:lnTo>
                    <a:pt x="1274536" y="192667"/>
                  </a:lnTo>
                  <a:lnTo>
                    <a:pt x="1245742" y="183421"/>
                  </a:lnTo>
                </a:path>
              </a:pathLst>
            </a:custGeom>
            <a:ln w="19038">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11309060" y="770179"/>
              <a:ext cx="330200" cy="111760"/>
            </a:xfrm>
            <a:custGeom>
              <a:avLst/>
              <a:gdLst/>
              <a:ahLst/>
              <a:cxnLst/>
              <a:rect l="l" t="t" r="r" b="b"/>
              <a:pathLst>
                <a:path w="330200" h="111759">
                  <a:moveTo>
                    <a:pt x="321672" y="111687"/>
                  </a:moveTo>
                  <a:lnTo>
                    <a:pt x="0" y="75671"/>
                  </a:lnTo>
                  <a:lnTo>
                    <a:pt x="8472" y="0"/>
                  </a:lnTo>
                  <a:lnTo>
                    <a:pt x="330145" y="36016"/>
                  </a:lnTo>
                  <a:lnTo>
                    <a:pt x="321672" y="111687"/>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1309062" y="770178"/>
              <a:ext cx="330200" cy="111760"/>
            </a:xfrm>
            <a:custGeom>
              <a:avLst/>
              <a:gdLst/>
              <a:ahLst/>
              <a:cxnLst/>
              <a:rect l="l" t="t" r="r" b="b"/>
              <a:pathLst>
                <a:path w="330200" h="111759">
                  <a:moveTo>
                    <a:pt x="8472" y="0"/>
                  </a:moveTo>
                  <a:lnTo>
                    <a:pt x="330145" y="36016"/>
                  </a:lnTo>
                  <a:lnTo>
                    <a:pt x="321672" y="111687"/>
                  </a:lnTo>
                  <a:lnTo>
                    <a:pt x="0" y="75671"/>
                  </a:lnTo>
                  <a:lnTo>
                    <a:pt x="8472" y="0"/>
                  </a:lnTo>
                </a:path>
              </a:pathLst>
            </a:custGeom>
            <a:ln w="19036">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1283646" y="997191"/>
              <a:ext cx="330200" cy="111760"/>
            </a:xfrm>
            <a:custGeom>
              <a:avLst/>
              <a:gdLst/>
              <a:ahLst/>
              <a:cxnLst/>
              <a:rect l="l" t="t" r="r" b="b"/>
              <a:pathLst>
                <a:path w="330200" h="111759">
                  <a:moveTo>
                    <a:pt x="321672" y="111687"/>
                  </a:moveTo>
                  <a:lnTo>
                    <a:pt x="0" y="75671"/>
                  </a:lnTo>
                  <a:lnTo>
                    <a:pt x="8472" y="0"/>
                  </a:lnTo>
                  <a:lnTo>
                    <a:pt x="330145" y="36016"/>
                  </a:lnTo>
                  <a:lnTo>
                    <a:pt x="321672" y="111687"/>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1283649" y="997189"/>
              <a:ext cx="330200" cy="111760"/>
            </a:xfrm>
            <a:custGeom>
              <a:avLst/>
              <a:gdLst/>
              <a:ahLst/>
              <a:cxnLst/>
              <a:rect l="l" t="t" r="r" b="b"/>
              <a:pathLst>
                <a:path w="330200" h="111759">
                  <a:moveTo>
                    <a:pt x="8472" y="0"/>
                  </a:moveTo>
                  <a:lnTo>
                    <a:pt x="330145" y="36016"/>
                  </a:lnTo>
                  <a:lnTo>
                    <a:pt x="321672" y="111687"/>
                  </a:lnTo>
                  <a:lnTo>
                    <a:pt x="0" y="75671"/>
                  </a:lnTo>
                  <a:lnTo>
                    <a:pt x="8472" y="0"/>
                  </a:lnTo>
                </a:path>
              </a:pathLst>
            </a:custGeom>
            <a:ln w="19036">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11258233" y="1224202"/>
              <a:ext cx="330200" cy="111760"/>
            </a:xfrm>
            <a:custGeom>
              <a:avLst/>
              <a:gdLst/>
              <a:ahLst/>
              <a:cxnLst/>
              <a:rect l="l" t="t" r="r" b="b"/>
              <a:pathLst>
                <a:path w="330200" h="111759">
                  <a:moveTo>
                    <a:pt x="321672" y="111687"/>
                  </a:moveTo>
                  <a:lnTo>
                    <a:pt x="0" y="75671"/>
                  </a:lnTo>
                  <a:lnTo>
                    <a:pt x="8472" y="0"/>
                  </a:lnTo>
                  <a:lnTo>
                    <a:pt x="330145" y="36016"/>
                  </a:lnTo>
                  <a:lnTo>
                    <a:pt x="321672" y="111687"/>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258235" y="1224201"/>
              <a:ext cx="330200" cy="111760"/>
            </a:xfrm>
            <a:custGeom>
              <a:avLst/>
              <a:gdLst/>
              <a:ahLst/>
              <a:cxnLst/>
              <a:rect l="l" t="t" r="r" b="b"/>
              <a:pathLst>
                <a:path w="330200" h="111759">
                  <a:moveTo>
                    <a:pt x="8472" y="0"/>
                  </a:moveTo>
                  <a:lnTo>
                    <a:pt x="330145" y="36016"/>
                  </a:lnTo>
                  <a:lnTo>
                    <a:pt x="321672" y="111687"/>
                  </a:lnTo>
                  <a:lnTo>
                    <a:pt x="0" y="75671"/>
                  </a:lnTo>
                  <a:lnTo>
                    <a:pt x="8472" y="0"/>
                  </a:lnTo>
                </a:path>
              </a:pathLst>
            </a:custGeom>
            <a:ln w="19036">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1232820" y="1451213"/>
              <a:ext cx="330200" cy="111760"/>
            </a:xfrm>
            <a:custGeom>
              <a:avLst/>
              <a:gdLst/>
              <a:ahLst/>
              <a:cxnLst/>
              <a:rect l="l" t="t" r="r" b="b"/>
              <a:pathLst>
                <a:path w="330200" h="111759">
                  <a:moveTo>
                    <a:pt x="321672" y="111687"/>
                  </a:moveTo>
                  <a:lnTo>
                    <a:pt x="0" y="75671"/>
                  </a:lnTo>
                  <a:lnTo>
                    <a:pt x="8472" y="0"/>
                  </a:lnTo>
                  <a:lnTo>
                    <a:pt x="330145" y="36016"/>
                  </a:lnTo>
                  <a:lnTo>
                    <a:pt x="321672" y="111687"/>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11232822" y="1451212"/>
              <a:ext cx="330200" cy="111760"/>
            </a:xfrm>
            <a:custGeom>
              <a:avLst/>
              <a:gdLst/>
              <a:ahLst/>
              <a:cxnLst/>
              <a:rect l="l" t="t" r="r" b="b"/>
              <a:pathLst>
                <a:path w="330200" h="111759">
                  <a:moveTo>
                    <a:pt x="8472" y="0"/>
                  </a:moveTo>
                  <a:lnTo>
                    <a:pt x="330145" y="36016"/>
                  </a:lnTo>
                  <a:lnTo>
                    <a:pt x="321672" y="111687"/>
                  </a:lnTo>
                  <a:lnTo>
                    <a:pt x="0" y="75671"/>
                  </a:lnTo>
                  <a:lnTo>
                    <a:pt x="8472" y="0"/>
                  </a:lnTo>
                </a:path>
              </a:pathLst>
            </a:custGeom>
            <a:ln w="19036">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10929767" y="669876"/>
              <a:ext cx="262255" cy="190500"/>
            </a:xfrm>
            <a:custGeom>
              <a:avLst/>
              <a:gdLst/>
              <a:ahLst/>
              <a:cxnLst/>
              <a:rect l="l" t="t" r="r" b="b"/>
              <a:pathLst>
                <a:path w="262254" h="190500">
                  <a:moveTo>
                    <a:pt x="78859" y="190065"/>
                  </a:moveTo>
                  <a:lnTo>
                    <a:pt x="0" y="91341"/>
                  </a:lnTo>
                  <a:lnTo>
                    <a:pt x="44036" y="56180"/>
                  </a:lnTo>
                  <a:lnTo>
                    <a:pt x="87726" y="110875"/>
                  </a:lnTo>
                  <a:lnTo>
                    <a:pt x="226591" y="0"/>
                  </a:lnTo>
                  <a:lnTo>
                    <a:pt x="261761" y="44029"/>
                  </a:lnTo>
                  <a:lnTo>
                    <a:pt x="78859" y="190065"/>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10929769" y="669875"/>
              <a:ext cx="262255" cy="190500"/>
            </a:xfrm>
            <a:custGeom>
              <a:avLst/>
              <a:gdLst/>
              <a:ahLst/>
              <a:cxnLst/>
              <a:rect l="l" t="t" r="r" b="b"/>
              <a:pathLst>
                <a:path w="262254" h="190500">
                  <a:moveTo>
                    <a:pt x="0" y="91341"/>
                  </a:moveTo>
                  <a:lnTo>
                    <a:pt x="44036" y="56180"/>
                  </a:lnTo>
                  <a:lnTo>
                    <a:pt x="87726" y="110875"/>
                  </a:lnTo>
                  <a:lnTo>
                    <a:pt x="226591" y="0"/>
                  </a:lnTo>
                  <a:lnTo>
                    <a:pt x="261761" y="44029"/>
                  </a:lnTo>
                  <a:lnTo>
                    <a:pt x="78859" y="190065"/>
                  </a:lnTo>
                  <a:lnTo>
                    <a:pt x="0" y="91341"/>
                  </a:lnTo>
                </a:path>
              </a:pathLst>
            </a:custGeom>
            <a:ln w="19037">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0904353" y="896888"/>
              <a:ext cx="262255" cy="190500"/>
            </a:xfrm>
            <a:custGeom>
              <a:avLst/>
              <a:gdLst/>
              <a:ahLst/>
              <a:cxnLst/>
              <a:rect l="l" t="t" r="r" b="b"/>
              <a:pathLst>
                <a:path w="262254" h="190500">
                  <a:moveTo>
                    <a:pt x="78859" y="190065"/>
                  </a:moveTo>
                  <a:lnTo>
                    <a:pt x="0" y="91341"/>
                  </a:lnTo>
                  <a:lnTo>
                    <a:pt x="44036" y="56180"/>
                  </a:lnTo>
                  <a:lnTo>
                    <a:pt x="87726" y="110875"/>
                  </a:lnTo>
                  <a:lnTo>
                    <a:pt x="226591" y="0"/>
                  </a:lnTo>
                  <a:lnTo>
                    <a:pt x="261761" y="44029"/>
                  </a:lnTo>
                  <a:lnTo>
                    <a:pt x="78859" y="190065"/>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10904356" y="896886"/>
              <a:ext cx="262255" cy="190500"/>
            </a:xfrm>
            <a:custGeom>
              <a:avLst/>
              <a:gdLst/>
              <a:ahLst/>
              <a:cxnLst/>
              <a:rect l="l" t="t" r="r" b="b"/>
              <a:pathLst>
                <a:path w="262254" h="190500">
                  <a:moveTo>
                    <a:pt x="0" y="91341"/>
                  </a:moveTo>
                  <a:lnTo>
                    <a:pt x="44036" y="56180"/>
                  </a:lnTo>
                  <a:lnTo>
                    <a:pt x="87726" y="110875"/>
                  </a:lnTo>
                  <a:lnTo>
                    <a:pt x="226591" y="0"/>
                  </a:lnTo>
                  <a:lnTo>
                    <a:pt x="261761" y="44029"/>
                  </a:lnTo>
                  <a:lnTo>
                    <a:pt x="78859" y="190065"/>
                  </a:lnTo>
                  <a:lnTo>
                    <a:pt x="0" y="91341"/>
                  </a:lnTo>
                </a:path>
              </a:pathLst>
            </a:custGeom>
            <a:ln w="19037">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10878940" y="1123899"/>
              <a:ext cx="262255" cy="190500"/>
            </a:xfrm>
            <a:custGeom>
              <a:avLst/>
              <a:gdLst/>
              <a:ahLst/>
              <a:cxnLst/>
              <a:rect l="l" t="t" r="r" b="b"/>
              <a:pathLst>
                <a:path w="262254" h="190500">
                  <a:moveTo>
                    <a:pt x="78859" y="190065"/>
                  </a:moveTo>
                  <a:lnTo>
                    <a:pt x="0" y="91341"/>
                  </a:lnTo>
                  <a:lnTo>
                    <a:pt x="44036" y="56180"/>
                  </a:lnTo>
                  <a:lnTo>
                    <a:pt x="87726" y="110875"/>
                  </a:lnTo>
                  <a:lnTo>
                    <a:pt x="226591" y="0"/>
                  </a:lnTo>
                  <a:lnTo>
                    <a:pt x="261761" y="44029"/>
                  </a:lnTo>
                  <a:lnTo>
                    <a:pt x="78859" y="190065"/>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10878942" y="1123898"/>
              <a:ext cx="262255" cy="190500"/>
            </a:xfrm>
            <a:custGeom>
              <a:avLst/>
              <a:gdLst/>
              <a:ahLst/>
              <a:cxnLst/>
              <a:rect l="l" t="t" r="r" b="b"/>
              <a:pathLst>
                <a:path w="262254" h="190500">
                  <a:moveTo>
                    <a:pt x="0" y="91341"/>
                  </a:moveTo>
                  <a:lnTo>
                    <a:pt x="44036" y="56180"/>
                  </a:lnTo>
                  <a:lnTo>
                    <a:pt x="87726" y="110875"/>
                  </a:lnTo>
                  <a:lnTo>
                    <a:pt x="226591" y="0"/>
                  </a:lnTo>
                  <a:lnTo>
                    <a:pt x="261761" y="44029"/>
                  </a:lnTo>
                  <a:lnTo>
                    <a:pt x="78859" y="190065"/>
                  </a:lnTo>
                  <a:lnTo>
                    <a:pt x="0" y="91341"/>
                  </a:lnTo>
                </a:path>
              </a:pathLst>
            </a:custGeom>
            <a:ln w="19037">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10853527" y="1350911"/>
              <a:ext cx="262255" cy="190500"/>
            </a:xfrm>
            <a:custGeom>
              <a:avLst/>
              <a:gdLst/>
              <a:ahLst/>
              <a:cxnLst/>
              <a:rect l="l" t="t" r="r" b="b"/>
              <a:pathLst>
                <a:path w="262254" h="190500">
                  <a:moveTo>
                    <a:pt x="78859" y="190065"/>
                  </a:moveTo>
                  <a:lnTo>
                    <a:pt x="0" y="91341"/>
                  </a:lnTo>
                  <a:lnTo>
                    <a:pt x="44036" y="56180"/>
                  </a:lnTo>
                  <a:lnTo>
                    <a:pt x="87726" y="110875"/>
                  </a:lnTo>
                  <a:lnTo>
                    <a:pt x="226591" y="0"/>
                  </a:lnTo>
                  <a:lnTo>
                    <a:pt x="261761" y="44029"/>
                  </a:lnTo>
                  <a:lnTo>
                    <a:pt x="78859" y="190065"/>
                  </a:lnTo>
                  <a:close/>
                </a:path>
              </a:pathLst>
            </a:custGeom>
            <a:solidFill>
              <a:srgbClr val="F05F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10853529" y="1350909"/>
              <a:ext cx="262255" cy="190500"/>
            </a:xfrm>
            <a:custGeom>
              <a:avLst/>
              <a:gdLst/>
              <a:ahLst/>
              <a:cxnLst/>
              <a:rect l="l" t="t" r="r" b="b"/>
              <a:pathLst>
                <a:path w="262254" h="190500">
                  <a:moveTo>
                    <a:pt x="0" y="91341"/>
                  </a:moveTo>
                  <a:lnTo>
                    <a:pt x="44036" y="56180"/>
                  </a:lnTo>
                  <a:lnTo>
                    <a:pt x="87726" y="110875"/>
                  </a:lnTo>
                  <a:lnTo>
                    <a:pt x="226591" y="0"/>
                  </a:lnTo>
                  <a:lnTo>
                    <a:pt x="261761" y="44029"/>
                  </a:lnTo>
                  <a:lnTo>
                    <a:pt x="78859" y="190065"/>
                  </a:lnTo>
                  <a:lnTo>
                    <a:pt x="0" y="91341"/>
                  </a:lnTo>
                </a:path>
              </a:pathLst>
            </a:custGeom>
            <a:ln w="19037">
              <a:solidFill>
                <a:srgbClr val="F05F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7E7E7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9</a:t>
            </a:fld>
            <a:endParaRPr kumimoji="0" sz="1200" b="0" i="0" u="none" strike="noStrike" kern="0" cap="none" spc="-25" normalizeH="0" baseline="0" noProof="0">
              <a:ln>
                <a:noFill/>
              </a:ln>
              <a:solidFill>
                <a:srgbClr val="7E7E7E"/>
              </a:solidFill>
              <a:effectLst/>
              <a:uLnTx/>
              <a:uFillTx/>
              <a:latin typeface="Calibri"/>
              <a:cs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IMING" val="|4.5|5.4|6.2"/>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X Assessment">
  <a:themeElements>
    <a:clrScheme name="Custom 1">
      <a:dk1>
        <a:srgbClr val="363534"/>
      </a:dk1>
      <a:lt1>
        <a:sysClr val="window" lastClr="FFFFFF"/>
      </a:lt1>
      <a:dk2>
        <a:srgbClr val="012169"/>
      </a:dk2>
      <a:lt2>
        <a:srgbClr val="E7E3DB"/>
      </a:lt2>
      <a:accent1>
        <a:srgbClr val="0D6CB9"/>
      </a:accent1>
      <a:accent2>
        <a:srgbClr val="F16038"/>
      </a:accent2>
      <a:accent3>
        <a:srgbClr val="ECAF33"/>
      </a:accent3>
      <a:accent4>
        <a:srgbClr val="008482"/>
      </a:accent4>
      <a:accent5>
        <a:srgbClr val="FDE3A7"/>
      </a:accent5>
      <a:accent6>
        <a:srgbClr val="CDE0F0"/>
      </a:accent6>
      <a:hlink>
        <a:srgbClr val="0D6CB9"/>
      </a:hlink>
      <a:folHlink>
        <a:srgbClr val="0D6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 Assessment" id="{0E423C07-F142-4FA5-9221-E034D7CDD215}" vid="{8942BCFC-0507-4117-9A82-E5DC61958967}"/>
    </a:ext>
  </a:extLst>
</a:theme>
</file>

<file path=ppt/theme/theme3.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4438</Words>
  <Application>Microsoft Office PowerPoint</Application>
  <PresentationFormat>Widescreen</PresentationFormat>
  <Paragraphs>558</Paragraphs>
  <Slides>62</Slides>
  <Notes>11</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62</vt:i4>
      </vt:variant>
    </vt:vector>
  </HeadingPairs>
  <TitlesOfParts>
    <vt:vector size="80" baseType="lpstr">
      <vt:lpstr>-apple-system</vt:lpstr>
      <vt:lpstr>Arial</vt:lpstr>
      <vt:lpstr>Calibri</vt:lpstr>
      <vt:lpstr>Calibri (Headings)</vt:lpstr>
      <vt:lpstr>Calibri Light</vt:lpstr>
      <vt:lpstr>Courier New</vt:lpstr>
      <vt:lpstr>Open Sans</vt:lpstr>
      <vt:lpstr>Roboto Slab</vt:lpstr>
      <vt:lpstr>Roboto Slab Light</vt:lpstr>
      <vt:lpstr>Roboto Slab Medium</vt:lpstr>
      <vt:lpstr>Symbol</vt:lpstr>
      <vt:lpstr>Wingdings</vt:lpstr>
      <vt:lpstr>1_Office Theme</vt:lpstr>
      <vt:lpstr>TX Assessment</vt:lpstr>
      <vt:lpstr>2_Office Theme</vt:lpstr>
      <vt:lpstr>3_Office Theme</vt:lpstr>
      <vt:lpstr>4_Office Theme</vt:lpstr>
      <vt:lpstr>think-cell Slide</vt:lpstr>
      <vt:lpstr>STAAR Spring Refresher  Event #1162</vt:lpstr>
      <vt:lpstr>Agenda</vt:lpstr>
      <vt:lpstr>December EOC</vt:lpstr>
      <vt:lpstr>February 2024 Stand-Alone Field Test</vt:lpstr>
      <vt:lpstr>STAAR Program Reminders and Updates</vt:lpstr>
      <vt:lpstr>STAAR Testing Requirements Flowchart</vt:lpstr>
      <vt:lpstr>STAAR Substitute Assessment Requirements</vt:lpstr>
      <vt:lpstr>Superintendent Test Security Oath</vt:lpstr>
      <vt:lpstr>District Testing Coordinator Test Security Oath</vt:lpstr>
      <vt:lpstr>General Oath of Test Security and Confidentiality</vt:lpstr>
      <vt:lpstr>2023-2024: Paper Testing</vt:lpstr>
      <vt:lpstr>Student’s Record in TIDE for a Special Administration</vt:lpstr>
      <vt:lpstr>Student’s Record in TIDE for a Special Administration</vt:lpstr>
      <vt:lpstr>Unique Scenarios for Paper Administrations</vt:lpstr>
      <vt:lpstr>Paper Samplers Available </vt:lpstr>
      <vt:lpstr>Testing Time</vt:lpstr>
      <vt:lpstr>House Bill 1883</vt:lpstr>
      <vt:lpstr>STAAR Test Administrator Manual </vt:lpstr>
      <vt:lpstr>Test Administration Information</vt:lpstr>
      <vt:lpstr>Secure Test Instructions</vt:lpstr>
      <vt:lpstr>PowerPoint Presentation</vt:lpstr>
      <vt:lpstr>Before Testing - Key Date Reminders</vt:lpstr>
      <vt:lpstr>During Testing - Key Date Reminders</vt:lpstr>
      <vt:lpstr>After Testing - Key Date Reminders</vt:lpstr>
      <vt:lpstr>Standard Reports </vt:lpstr>
      <vt:lpstr>Student Test Sessions</vt:lpstr>
      <vt:lpstr>TIDE Enhancements—EOC Previously Passed</vt:lpstr>
      <vt:lpstr>TIDE Enhancements—Above Grade-Level</vt:lpstr>
      <vt:lpstr>TIDE Enhancements—Student History</vt:lpstr>
      <vt:lpstr>TDS Enhancement: Tool Strip</vt:lpstr>
      <vt:lpstr>TDS Enhancements—Pop-up Reminder Window</vt:lpstr>
      <vt:lpstr>TDS Enhancements—Text-to-Speech</vt:lpstr>
      <vt:lpstr>TDS Enhancements—"Are you still there?"</vt:lpstr>
      <vt:lpstr>Online Practice Tests</vt:lpstr>
      <vt:lpstr>DCCR – Reporting </vt:lpstr>
      <vt:lpstr>Google Spanish Voice Pack</vt:lpstr>
      <vt:lpstr>Accommodations Reminder</vt:lpstr>
      <vt:lpstr>Accessibility Materials</vt:lpstr>
      <vt:lpstr>Testing Materials</vt:lpstr>
      <vt:lpstr>PowerPoint Presentation</vt:lpstr>
      <vt:lpstr>Accommodations and Resources</vt:lpstr>
      <vt:lpstr>Spelling Assistance and the Use of Text-to-Speech: Reminder</vt:lpstr>
      <vt:lpstr>Grammar and Mechanics Supplemental Aid: REMINDER</vt:lpstr>
      <vt:lpstr>FAQ</vt:lpstr>
      <vt:lpstr>Frequently Asked Questions </vt:lpstr>
      <vt:lpstr>Who can serve as a test administrator?</vt:lpstr>
      <vt:lpstr>What ‘Score Code’ should I use?</vt:lpstr>
      <vt:lpstr>My students started the wrong test – What now?</vt:lpstr>
      <vt:lpstr>My student was not provided their Accommodation, What now?</vt:lpstr>
      <vt:lpstr>Incorrect Accommodation – What Now?</vt:lpstr>
      <vt:lpstr>What should I do in Schoolwide Emergencies?</vt:lpstr>
      <vt:lpstr>What should I do in a Power Outage or System Interruption?</vt:lpstr>
      <vt:lpstr>Signed Administrations  </vt:lpstr>
      <vt:lpstr>Texas Through-year Assessment Pilot (TTAP) Recruitment</vt:lpstr>
      <vt:lpstr>TTAP will run for the following test titles in SY24-25 (Year 3)</vt:lpstr>
      <vt:lpstr>PowerPoint Presentation</vt:lpstr>
      <vt:lpstr>We want you to pilot TTAP with us this fall and have your voice heard!</vt:lpstr>
      <vt:lpstr>Contact Information and Collaboration Opportunities</vt:lpstr>
      <vt:lpstr>PowerPoint Presentation</vt:lpstr>
      <vt:lpstr>TEA Contact Information</vt:lpstr>
      <vt:lpstr>Thank you for everything you do for our Texas students!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Griffin, Rachel</dc:creator>
  <cp:lastModifiedBy>McMillion, Laquita</cp:lastModifiedBy>
  <cp:revision>1</cp:revision>
  <dcterms:created xsi:type="dcterms:W3CDTF">2023-01-30T18:46:26Z</dcterms:created>
  <dcterms:modified xsi:type="dcterms:W3CDTF">2024-02-15T22:32:13Z</dcterms:modified>
</cp:coreProperties>
</file>