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69" r:id="rId5"/>
  </p:sldMasterIdLst>
  <p:notesMasterIdLst>
    <p:notesMasterId r:id="rId80"/>
  </p:notesMasterIdLst>
  <p:sldIdLst>
    <p:sldId id="258" r:id="rId6"/>
    <p:sldId id="279" r:id="rId7"/>
    <p:sldId id="360" r:id="rId8"/>
    <p:sldId id="431" r:id="rId9"/>
    <p:sldId id="430" r:id="rId10"/>
    <p:sldId id="282" r:id="rId11"/>
    <p:sldId id="278" r:id="rId12"/>
    <p:sldId id="361" r:id="rId13"/>
    <p:sldId id="283" r:id="rId14"/>
    <p:sldId id="284" r:id="rId15"/>
    <p:sldId id="286" r:id="rId16"/>
    <p:sldId id="442" r:id="rId17"/>
    <p:sldId id="357" r:id="rId18"/>
    <p:sldId id="287" r:id="rId19"/>
    <p:sldId id="428" r:id="rId20"/>
    <p:sldId id="311" r:id="rId21"/>
    <p:sldId id="362" r:id="rId22"/>
    <p:sldId id="318" r:id="rId23"/>
    <p:sldId id="324" r:id="rId24"/>
    <p:sldId id="444" r:id="rId25"/>
    <p:sldId id="435" r:id="rId26"/>
    <p:sldId id="333" r:id="rId27"/>
    <p:sldId id="319" r:id="rId28"/>
    <p:sldId id="443" r:id="rId29"/>
    <p:sldId id="325" r:id="rId30"/>
    <p:sldId id="433" r:id="rId31"/>
    <p:sldId id="292" r:id="rId32"/>
    <p:sldId id="290" r:id="rId33"/>
    <p:sldId id="295" r:id="rId34"/>
    <p:sldId id="437" r:id="rId35"/>
    <p:sldId id="427" r:id="rId36"/>
    <p:sldId id="438" r:id="rId37"/>
    <p:sldId id="298" r:id="rId38"/>
    <p:sldId id="300" r:id="rId39"/>
    <p:sldId id="296" r:id="rId40"/>
    <p:sldId id="294" r:id="rId41"/>
    <p:sldId id="363" r:id="rId42"/>
    <p:sldId id="305" r:id="rId43"/>
    <p:sldId id="309" r:id="rId44"/>
    <p:sldId id="364" r:id="rId45"/>
    <p:sldId id="308" r:id="rId46"/>
    <p:sldId id="313" r:id="rId47"/>
    <p:sldId id="307" r:id="rId48"/>
    <p:sldId id="303" r:id="rId49"/>
    <p:sldId id="316" r:id="rId50"/>
    <p:sldId id="314" r:id="rId51"/>
    <p:sldId id="315" r:id="rId52"/>
    <p:sldId id="321" r:id="rId53"/>
    <p:sldId id="365" r:id="rId54"/>
    <p:sldId id="317" r:id="rId55"/>
    <p:sldId id="367" r:id="rId56"/>
    <p:sldId id="326" r:id="rId57"/>
    <p:sldId id="330" r:id="rId58"/>
    <p:sldId id="329" r:id="rId59"/>
    <p:sldId id="369" r:id="rId60"/>
    <p:sldId id="328" r:id="rId61"/>
    <p:sldId id="327" r:id="rId62"/>
    <p:sldId id="368" r:id="rId63"/>
    <p:sldId id="440" r:id="rId64"/>
    <p:sldId id="336" r:id="rId65"/>
    <p:sldId id="340" r:id="rId66"/>
    <p:sldId id="332" r:id="rId67"/>
    <p:sldId id="339" r:id="rId68"/>
    <p:sldId id="348" r:id="rId69"/>
    <p:sldId id="347" r:id="rId70"/>
    <p:sldId id="345" r:id="rId71"/>
    <p:sldId id="350" r:id="rId72"/>
    <p:sldId id="429" r:id="rId73"/>
    <p:sldId id="446" r:id="rId74"/>
    <p:sldId id="447" r:id="rId75"/>
    <p:sldId id="341" r:id="rId76"/>
    <p:sldId id="344" r:id="rId77"/>
    <p:sldId id="445" r:id="rId78"/>
    <p:sldId id="35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834677-19B7-336D-3689-DABE52BBEBB2}" name="Cavazos, Esmeralda" initials="CE" userId="S::Esmeralda.Cavazos@tea.texas.gov::a8123084-e289-4fb0-a260-dfc91aed33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umeyer, Lois" initials="NL" lastIdx="28" clrIdx="0">
    <p:extLst>
      <p:ext uri="{19B8F6BF-5375-455C-9EA6-DF929625EA0E}">
        <p15:presenceInfo xmlns:p15="http://schemas.microsoft.com/office/powerpoint/2012/main" userId="S::Lois.Neumeyer@tea.texas.gov::42eeb8a1-fe1e-47ab-9c42-3597be87e866" providerId="AD"/>
      </p:ext>
    </p:extLst>
  </p:cmAuthor>
  <p:cmAuthor id="2" name="Shaw, Laurie" initials="SL" lastIdx="17" clrIdx="1">
    <p:extLst>
      <p:ext uri="{19B8F6BF-5375-455C-9EA6-DF929625EA0E}">
        <p15:presenceInfo xmlns:p15="http://schemas.microsoft.com/office/powerpoint/2012/main" userId="S::Laurie.Shaw@tea.texas.gov::52585192-a499-46e4-b64c-6fe0e92c417b" providerId="AD"/>
      </p:ext>
    </p:extLst>
  </p:cmAuthor>
  <p:cmAuthor id="3" name="Cavazos, Esmeralda" initials="CE" lastIdx="59" clrIdx="2">
    <p:extLst>
      <p:ext uri="{19B8F6BF-5375-455C-9EA6-DF929625EA0E}">
        <p15:presenceInfo xmlns:p15="http://schemas.microsoft.com/office/powerpoint/2012/main" userId="S::Esmeralda.Cavazos@tea.texas.gov::a8123084-e289-4fb0-a260-dfc91aed3333" providerId="AD"/>
      </p:ext>
    </p:extLst>
  </p:cmAuthor>
  <p:cmAuthor id="4" name="Gallardo, Vanessa" initials="GV" lastIdx="27" clrIdx="3">
    <p:extLst>
      <p:ext uri="{19B8F6BF-5375-455C-9EA6-DF929625EA0E}">
        <p15:presenceInfo xmlns:p15="http://schemas.microsoft.com/office/powerpoint/2012/main" userId="S::Vanessa.Gallardo@tea.texas.gov::d1be8824-0db0-49fc-a423-3e499024b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8E379-383A-4897-9DF6-077DC83FA8AD}" v="1" dt="2023-10-09T14:12:19.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zos, Esmeralda" userId="a8123084-e289-4fb0-a260-dfc91aed3333" providerId="ADAL" clId="{8FE8E379-383A-4897-9DF6-077DC83FA8AD}"/>
    <pc:docChg chg="custSel modSld">
      <pc:chgData name="Cavazos, Esmeralda" userId="a8123084-e289-4fb0-a260-dfc91aed3333" providerId="ADAL" clId="{8FE8E379-383A-4897-9DF6-077DC83FA8AD}" dt="2023-10-09T14:12:46.570" v="8" actId="1582"/>
      <pc:docMkLst>
        <pc:docMk/>
      </pc:docMkLst>
      <pc:sldChg chg="addSp delSp modSp mod">
        <pc:chgData name="Cavazos, Esmeralda" userId="a8123084-e289-4fb0-a260-dfc91aed3333" providerId="ADAL" clId="{8FE8E379-383A-4897-9DF6-077DC83FA8AD}" dt="2023-10-09T14:12:46.570" v="8" actId="1582"/>
        <pc:sldMkLst>
          <pc:docMk/>
          <pc:sldMk cId="3959021163" sldId="443"/>
        </pc:sldMkLst>
        <pc:picChg chg="add mod">
          <ac:chgData name="Cavazos, Esmeralda" userId="a8123084-e289-4fb0-a260-dfc91aed3333" providerId="ADAL" clId="{8FE8E379-383A-4897-9DF6-077DC83FA8AD}" dt="2023-10-09T14:12:46.570" v="8" actId="1582"/>
          <ac:picMkLst>
            <pc:docMk/>
            <pc:sldMk cId="3959021163" sldId="443"/>
            <ac:picMk id="3" creationId="{8AD7A56D-7ED4-6DA6-52AA-9CC6A6FC8DC1}"/>
          </ac:picMkLst>
        </pc:picChg>
        <pc:picChg chg="del">
          <ac:chgData name="Cavazos, Esmeralda" userId="a8123084-e289-4fb0-a260-dfc91aed3333" providerId="ADAL" clId="{8FE8E379-383A-4897-9DF6-077DC83FA8AD}" dt="2023-10-09T14:10:49.656" v="0" actId="21"/>
          <ac:picMkLst>
            <pc:docMk/>
            <pc:sldMk cId="3959021163" sldId="443"/>
            <ac:picMk id="5" creationId="{113B20FE-871E-3AB2-AC78-1120C21DCE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204519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2682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275021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91525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38884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6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91517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354148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98421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584314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239528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90236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538256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758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255496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a:p>
        </p:txBody>
      </p:sp>
    </p:spTree>
    <p:extLst>
      <p:ext uri="{BB962C8B-B14F-4D97-AF65-F5344CB8AC3E}">
        <p14:creationId xmlns:p14="http://schemas.microsoft.com/office/powerpoint/2010/main" val="23641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a:p>
        </p:txBody>
      </p:sp>
    </p:spTree>
    <p:extLst>
      <p:ext uri="{BB962C8B-B14F-4D97-AF65-F5344CB8AC3E}">
        <p14:creationId xmlns:p14="http://schemas.microsoft.com/office/powerpoint/2010/main" val="2800330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a:p>
        </p:txBody>
      </p:sp>
    </p:spTree>
    <p:extLst>
      <p:ext uri="{BB962C8B-B14F-4D97-AF65-F5344CB8AC3E}">
        <p14:creationId xmlns:p14="http://schemas.microsoft.com/office/powerpoint/2010/main" val="654958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461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a:p>
        </p:txBody>
      </p:sp>
    </p:spTree>
    <p:extLst>
      <p:ext uri="{BB962C8B-B14F-4D97-AF65-F5344CB8AC3E}">
        <p14:creationId xmlns:p14="http://schemas.microsoft.com/office/powerpoint/2010/main" val="284435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1112079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a:p>
        </p:txBody>
      </p:sp>
    </p:spTree>
    <p:extLst>
      <p:ext uri="{BB962C8B-B14F-4D97-AF65-F5344CB8AC3E}">
        <p14:creationId xmlns:p14="http://schemas.microsoft.com/office/powerpoint/2010/main" val="77520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688396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36</a:t>
            </a:fld>
            <a:endParaRPr lang="en-US"/>
          </a:p>
        </p:txBody>
      </p:sp>
    </p:spTree>
    <p:extLst>
      <p:ext uri="{BB962C8B-B14F-4D97-AF65-F5344CB8AC3E}">
        <p14:creationId xmlns:p14="http://schemas.microsoft.com/office/powerpoint/2010/main" val="2562446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37</a:t>
            </a:fld>
            <a:endParaRPr lang="en-US"/>
          </a:p>
        </p:txBody>
      </p:sp>
    </p:spTree>
    <p:extLst>
      <p:ext uri="{BB962C8B-B14F-4D97-AF65-F5344CB8AC3E}">
        <p14:creationId xmlns:p14="http://schemas.microsoft.com/office/powerpoint/2010/main" val="26694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38</a:t>
            </a:fld>
            <a:endParaRPr lang="en-US"/>
          </a:p>
        </p:txBody>
      </p:sp>
    </p:spTree>
    <p:extLst>
      <p:ext uri="{BB962C8B-B14F-4D97-AF65-F5344CB8AC3E}">
        <p14:creationId xmlns:p14="http://schemas.microsoft.com/office/powerpoint/2010/main" val="3510570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39</a:t>
            </a:fld>
            <a:endParaRPr lang="en-US"/>
          </a:p>
        </p:txBody>
      </p:sp>
    </p:spTree>
    <p:extLst>
      <p:ext uri="{BB962C8B-B14F-4D97-AF65-F5344CB8AC3E}">
        <p14:creationId xmlns:p14="http://schemas.microsoft.com/office/powerpoint/2010/main" val="2977509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Tree>
    <p:extLst>
      <p:ext uri="{BB962C8B-B14F-4D97-AF65-F5344CB8AC3E}">
        <p14:creationId xmlns:p14="http://schemas.microsoft.com/office/powerpoint/2010/main" val="3033517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41</a:t>
            </a:fld>
            <a:endParaRPr lang="en-US"/>
          </a:p>
        </p:txBody>
      </p:sp>
    </p:spTree>
    <p:extLst>
      <p:ext uri="{BB962C8B-B14F-4D97-AF65-F5344CB8AC3E}">
        <p14:creationId xmlns:p14="http://schemas.microsoft.com/office/powerpoint/2010/main" val="2183927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42</a:t>
            </a:fld>
            <a:endParaRPr lang="en-US"/>
          </a:p>
        </p:txBody>
      </p:sp>
    </p:spTree>
    <p:extLst>
      <p:ext uri="{BB962C8B-B14F-4D97-AF65-F5344CB8AC3E}">
        <p14:creationId xmlns:p14="http://schemas.microsoft.com/office/powerpoint/2010/main" val="2432916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43</a:t>
            </a:fld>
            <a:endParaRPr lang="en-US"/>
          </a:p>
        </p:txBody>
      </p:sp>
    </p:spTree>
    <p:extLst>
      <p:ext uri="{BB962C8B-B14F-4D97-AF65-F5344CB8AC3E}">
        <p14:creationId xmlns:p14="http://schemas.microsoft.com/office/powerpoint/2010/main" val="668024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44</a:t>
            </a:fld>
            <a:endParaRPr lang="en-US"/>
          </a:p>
        </p:txBody>
      </p:sp>
    </p:spTree>
    <p:extLst>
      <p:ext uri="{BB962C8B-B14F-4D97-AF65-F5344CB8AC3E}">
        <p14:creationId xmlns:p14="http://schemas.microsoft.com/office/powerpoint/2010/main" val="2152090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45</a:t>
            </a:fld>
            <a:endParaRPr lang="en-US"/>
          </a:p>
        </p:txBody>
      </p:sp>
    </p:spTree>
    <p:extLst>
      <p:ext uri="{BB962C8B-B14F-4D97-AF65-F5344CB8AC3E}">
        <p14:creationId xmlns:p14="http://schemas.microsoft.com/office/powerpoint/2010/main" val="142668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2169623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2388617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47</a:t>
            </a:fld>
            <a:endParaRPr lang="en-US"/>
          </a:p>
        </p:txBody>
      </p:sp>
    </p:spTree>
    <p:extLst>
      <p:ext uri="{BB962C8B-B14F-4D97-AF65-F5344CB8AC3E}">
        <p14:creationId xmlns:p14="http://schemas.microsoft.com/office/powerpoint/2010/main" val="366020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reclassification rubric for TELPAS and a separate rubric for TELPAS Alternate.</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48</a:t>
            </a:fld>
            <a:endParaRPr lang="en-US"/>
          </a:p>
        </p:txBody>
      </p:sp>
    </p:spTree>
    <p:extLst>
      <p:ext uri="{BB962C8B-B14F-4D97-AF65-F5344CB8AC3E}">
        <p14:creationId xmlns:p14="http://schemas.microsoft.com/office/powerpoint/2010/main" val="1823614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49</a:t>
            </a:fld>
            <a:endParaRPr lang="en-US"/>
          </a:p>
        </p:txBody>
      </p:sp>
    </p:spTree>
    <p:extLst>
      <p:ext uri="{BB962C8B-B14F-4D97-AF65-F5344CB8AC3E}">
        <p14:creationId xmlns:p14="http://schemas.microsoft.com/office/powerpoint/2010/main" val="1662036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50</a:t>
            </a:fld>
            <a:endParaRPr lang="en-US"/>
          </a:p>
        </p:txBody>
      </p:sp>
    </p:spTree>
    <p:extLst>
      <p:ext uri="{BB962C8B-B14F-4D97-AF65-F5344CB8AC3E}">
        <p14:creationId xmlns:p14="http://schemas.microsoft.com/office/powerpoint/2010/main" val="3408212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51</a:t>
            </a:fld>
            <a:endParaRPr lang="en-US"/>
          </a:p>
        </p:txBody>
      </p:sp>
    </p:spTree>
    <p:extLst>
      <p:ext uri="{BB962C8B-B14F-4D97-AF65-F5344CB8AC3E}">
        <p14:creationId xmlns:p14="http://schemas.microsoft.com/office/powerpoint/2010/main" val="999682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52</a:t>
            </a:fld>
            <a:endParaRPr lang="en-US"/>
          </a:p>
        </p:txBody>
      </p:sp>
    </p:spTree>
    <p:extLst>
      <p:ext uri="{BB962C8B-B14F-4D97-AF65-F5344CB8AC3E}">
        <p14:creationId xmlns:p14="http://schemas.microsoft.com/office/powerpoint/2010/main" val="3366826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53</a:t>
            </a:fld>
            <a:endParaRPr lang="en-US"/>
          </a:p>
        </p:txBody>
      </p:sp>
    </p:spTree>
    <p:extLst>
      <p:ext uri="{BB962C8B-B14F-4D97-AF65-F5344CB8AC3E}">
        <p14:creationId xmlns:p14="http://schemas.microsoft.com/office/powerpoint/2010/main" val="2885211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54</a:t>
            </a:fld>
            <a:endParaRPr lang="en-US"/>
          </a:p>
        </p:txBody>
      </p:sp>
    </p:spTree>
    <p:extLst>
      <p:ext uri="{BB962C8B-B14F-4D97-AF65-F5344CB8AC3E}">
        <p14:creationId xmlns:p14="http://schemas.microsoft.com/office/powerpoint/2010/main" val="2374965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55</a:t>
            </a:fld>
            <a:endParaRPr lang="en-US"/>
          </a:p>
        </p:txBody>
      </p:sp>
    </p:spTree>
    <p:extLst>
      <p:ext uri="{BB962C8B-B14F-4D97-AF65-F5344CB8AC3E}">
        <p14:creationId xmlns:p14="http://schemas.microsoft.com/office/powerpoint/2010/main" val="397665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2047558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56</a:t>
            </a:fld>
            <a:endParaRPr lang="en-US"/>
          </a:p>
        </p:txBody>
      </p:sp>
    </p:spTree>
    <p:extLst>
      <p:ext uri="{BB962C8B-B14F-4D97-AF65-F5344CB8AC3E}">
        <p14:creationId xmlns:p14="http://schemas.microsoft.com/office/powerpoint/2010/main" val="280769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57</a:t>
            </a:fld>
            <a:endParaRPr lang="en-US"/>
          </a:p>
        </p:txBody>
      </p:sp>
    </p:spTree>
    <p:extLst>
      <p:ext uri="{BB962C8B-B14F-4D97-AF65-F5344CB8AC3E}">
        <p14:creationId xmlns:p14="http://schemas.microsoft.com/office/powerpoint/2010/main" val="6864516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58</a:t>
            </a:fld>
            <a:endParaRPr lang="en-US"/>
          </a:p>
        </p:txBody>
      </p:sp>
    </p:spTree>
    <p:extLst>
      <p:ext uri="{BB962C8B-B14F-4D97-AF65-F5344CB8AC3E}">
        <p14:creationId xmlns:p14="http://schemas.microsoft.com/office/powerpoint/2010/main" val="1183634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60</a:t>
            </a:fld>
            <a:endParaRPr lang="en-US"/>
          </a:p>
        </p:txBody>
      </p:sp>
    </p:spTree>
    <p:extLst>
      <p:ext uri="{BB962C8B-B14F-4D97-AF65-F5344CB8AC3E}">
        <p14:creationId xmlns:p14="http://schemas.microsoft.com/office/powerpoint/2010/main" val="1835232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61</a:t>
            </a:fld>
            <a:endParaRPr lang="en-US"/>
          </a:p>
        </p:txBody>
      </p:sp>
    </p:spTree>
    <p:extLst>
      <p:ext uri="{BB962C8B-B14F-4D97-AF65-F5344CB8AC3E}">
        <p14:creationId xmlns:p14="http://schemas.microsoft.com/office/powerpoint/2010/main" val="380068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62</a:t>
            </a:fld>
            <a:endParaRPr lang="en-US"/>
          </a:p>
        </p:txBody>
      </p:sp>
    </p:spTree>
    <p:extLst>
      <p:ext uri="{BB962C8B-B14F-4D97-AF65-F5344CB8AC3E}">
        <p14:creationId xmlns:p14="http://schemas.microsoft.com/office/powerpoint/2010/main" val="179373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63</a:t>
            </a:fld>
            <a:endParaRPr lang="en-US"/>
          </a:p>
        </p:txBody>
      </p:sp>
    </p:spTree>
    <p:extLst>
      <p:ext uri="{BB962C8B-B14F-4D97-AF65-F5344CB8AC3E}">
        <p14:creationId xmlns:p14="http://schemas.microsoft.com/office/powerpoint/2010/main" val="1324022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64</a:t>
            </a:fld>
            <a:endParaRPr lang="en-US"/>
          </a:p>
        </p:txBody>
      </p:sp>
    </p:spTree>
    <p:extLst>
      <p:ext uri="{BB962C8B-B14F-4D97-AF65-F5344CB8AC3E}">
        <p14:creationId xmlns:p14="http://schemas.microsoft.com/office/powerpoint/2010/main" val="3656622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65</a:t>
            </a:fld>
            <a:endParaRPr lang="en-US"/>
          </a:p>
        </p:txBody>
      </p:sp>
    </p:spTree>
    <p:extLst>
      <p:ext uri="{BB962C8B-B14F-4D97-AF65-F5344CB8AC3E}">
        <p14:creationId xmlns:p14="http://schemas.microsoft.com/office/powerpoint/2010/main" val="1369734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66</a:t>
            </a:fld>
            <a:endParaRPr lang="en-US"/>
          </a:p>
        </p:txBody>
      </p:sp>
    </p:spTree>
    <p:extLst>
      <p:ext uri="{BB962C8B-B14F-4D97-AF65-F5344CB8AC3E}">
        <p14:creationId xmlns:p14="http://schemas.microsoft.com/office/powerpoint/2010/main" val="95683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070873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67</a:t>
            </a:fld>
            <a:endParaRPr lang="en-US"/>
          </a:p>
        </p:txBody>
      </p:sp>
    </p:spTree>
    <p:extLst>
      <p:ext uri="{BB962C8B-B14F-4D97-AF65-F5344CB8AC3E}">
        <p14:creationId xmlns:p14="http://schemas.microsoft.com/office/powerpoint/2010/main" val="23936990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71</a:t>
            </a:fld>
            <a:endParaRPr lang="en-US"/>
          </a:p>
        </p:txBody>
      </p:sp>
    </p:spTree>
    <p:extLst>
      <p:ext uri="{BB962C8B-B14F-4D97-AF65-F5344CB8AC3E}">
        <p14:creationId xmlns:p14="http://schemas.microsoft.com/office/powerpoint/2010/main" val="1615963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72</a:t>
            </a:fld>
            <a:endParaRPr lang="en-US"/>
          </a:p>
        </p:txBody>
      </p:sp>
    </p:spTree>
    <p:extLst>
      <p:ext uri="{BB962C8B-B14F-4D97-AF65-F5344CB8AC3E}">
        <p14:creationId xmlns:p14="http://schemas.microsoft.com/office/powerpoint/2010/main" val="525965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74</a:t>
            </a:fld>
            <a:endParaRPr lang="en-US"/>
          </a:p>
        </p:txBody>
      </p:sp>
    </p:spTree>
    <p:extLst>
      <p:ext uri="{BB962C8B-B14F-4D97-AF65-F5344CB8AC3E}">
        <p14:creationId xmlns:p14="http://schemas.microsoft.com/office/powerpoint/2010/main" val="121586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277250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370284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2658117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EFBA9A2-44F0-43CF-8578-7A47974A874B}" type="datetime1">
              <a:rPr lang="en-US" smtClean="0"/>
              <a:t>10/9/2023</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9E8D87C-0D5D-4C7F-A120-B4E5298FC43A}" type="datetime1">
              <a:rPr lang="en-US" smtClean="0"/>
              <a:t>10/9/2023</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11C5C49B-324D-48E7-B550-90927A517883}" type="datetime1">
              <a:rPr lang="en-US" smtClean="0"/>
              <a:t>10/9/2023</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AA03E70-B884-4C86-BDB2-6C72163FBC10}" type="datetime1">
              <a:rPr lang="en-US" smtClean="0"/>
              <a:t>10/9/2023</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4356ECCC-A351-4B56-9767-EC759FFD1223}" type="datetime1">
              <a:rPr lang="en-US" smtClean="0"/>
              <a:t>10/9/2023</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B5C6DB4E-9CA2-455C-A058-258AE6BB68AC}" type="datetime1">
              <a:rPr lang="en-US" smtClean="0"/>
              <a:t>10/9/2023</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C393799-1668-4CF9-B6EB-33056E8BBE58}" type="datetime1">
              <a:rPr lang="en-US" smtClean="0"/>
              <a:t>10/9/2023</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7145D37C-FFE1-4447-AA45-D6CC80B1B01A}" type="datetime1">
              <a:rPr lang="en-US" smtClean="0"/>
              <a:t>10/9/2023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79CC9F02-2030-4436-8BA9-183F2B39FD3D}" type="datetime1">
              <a:rPr lang="en-US" smtClean="0"/>
              <a:t>10/9/2023</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CC656932-E0C3-420A-9922-4775405DDC67}" type="datetime1">
              <a:rPr lang="en-US" smtClean="0"/>
              <a:t>10/9/2023</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74BD990E-2696-4272-A86D-641CE0FB0DEA}" type="datetime1">
              <a:rPr lang="en-US" smtClean="0"/>
              <a:t>10/9/2023</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E441CC9C-945A-4FC6-82C6-26B150C7FFCC}" type="datetime1">
              <a:rPr lang="en-US" smtClean="0"/>
              <a:t>10/9/2023</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E5C91F03-04F3-4FCD-BF5F-E9092F6F3032}" type="datetime1">
              <a:rPr lang="en-US" smtClean="0"/>
              <a:t>10/9/2023</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10/9/2023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9D4569A2-945D-4901-9804-3D6BFCAE53A9}" type="datetime1">
              <a:rPr lang="en-US" smtClean="0"/>
              <a:t>10/9/2023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CADA6710-91E7-4BA3-A9CA-FCA1FB42354A}" type="datetime1">
              <a:rPr lang="en-US" smtClean="0"/>
              <a:t>10/9/2023</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50603DCE-A067-4C02-97A5-47FFFC49B514}" type="datetime1">
              <a:rPr lang="en-US" smtClean="0"/>
              <a:t>10/9/2023</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10/9/2023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99D5B54F-A2A6-4C61-8167-D618F402D9EB}" type="datetime1">
              <a:rPr lang="en-US" smtClean="0"/>
              <a:t>10/9/2023</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A557E4AE-5A6B-4043-AC94-6E9F07825F0F}" type="datetime1">
              <a:rPr lang="en-US" smtClean="0"/>
              <a:t>10/9/2023</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43FF1489-80D6-4F53-AC88-FBF2CBFFEBBB}" type="datetime1">
              <a:rPr lang="en-US" smtClean="0"/>
              <a:t>10/9/2023</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1861ED79-5B78-4F5F-ADF6-E2BD70346DD1}" type="datetime1">
              <a:rPr lang="en-US" smtClean="0"/>
              <a:t>10/9/2023</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DFCF03A-DF1F-4E01-9CFB-B872A7225676}" type="datetime1">
              <a:rPr lang="en-US" smtClean="0"/>
              <a:t>10/9/2023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0152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B6AC5854-930B-4FFC-BF09-B8414D7458BC}" type="datetime1">
              <a:rPr lang="en-US" smtClean="0"/>
              <a:t>10/9/2023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047E04C2-188F-4377-A04A-2DD5411BBBAE}" type="datetime1">
              <a:rPr lang="en-US" smtClean="0"/>
              <a:t>10/9/2023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0279BB-D4D0-46BE-81D9-B899A34F80CE}"/>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5" progId="TCLayout.ActiveDocument.1">
                  <p:embed/>
                </p:oleObj>
              </mc:Choice>
              <mc:Fallback>
                <p:oleObj name="think-cell Slide" r:id="rId5" imgW="384" imgH="385" progId="TCLayout.ActiveDocument.1">
                  <p:embed/>
                  <p:pic>
                    <p:nvPicPr>
                      <p:cNvPr id="7" name="Object 6" hidden="1">
                        <a:extLst>
                          <a:ext uri="{FF2B5EF4-FFF2-40B4-BE49-F238E27FC236}">
                            <a16:creationId xmlns:a16="http://schemas.microsoft.com/office/drawing/2014/main" id="{4F0279BB-D4D0-46BE-81D9-B899A34F80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6BF344-EADA-4197-AAFE-0FF9B7640F68}"/>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7220233D-0E22-4B87-9F41-0848C837AA63}" type="datetime1">
              <a:rPr lang="en-US" smtClean="0"/>
              <a:t>10/9/2023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0" r:id="rId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txassessmentdocs.atlassian.net/wiki/spaces/ODCCM/pages/2793212283/Special+Administration+of+an+Assessmen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ea.texas.gov/student-assessment/testing/student-assessment-overview/assessments-for-special-populations"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tea.texas.gov/student-assessment/testing/student-assessment-overview/assessments-for-special-population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programs-and-services/state-guidance/guidance-related-to-ard-committee-and-lpac-collaboration"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txassessmentdocs.atlassian.net/wiki/spaces/ODCCM/pages/2793212283/Special+Administration+of+an+Assessment"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ea.texas.gov/Student_Testing_and_Accountability/Testing/Texas_English_Language_Proficiency_Assessment_System_(TELPAS)/TELPAS_Alternate"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tea.texas.gov/student-assessment/testing/telpas/telpas-alternate-resources"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tea.texas.gov/Student_Testing_and_Accountability/Testing/Texas_English_Language_Proficiency_Assessment_System_(TELPAS)/TELPAS_Alternate"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txassessmentdocs.atlassian.net/wiki/spaces/ODCCM/pages/2793210041/Accommodations"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ea.texas.gov/student-assessment/testing/student-assessment-overview/assessments-for-special-populations" TargetMode="Externa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s://txassessmentdocs.atlassian.net/wiki/spaces/ODCCM/pages/2793210041/Accessibility"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hyperlink" Target="https://tea.texas.gov/student-assessment/testing/student-assessment-overview/assessments-for-special-population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txassessmentdocs.atlassian.net/wiki/spaces/ODCCM/pages/2793210041/Accommodations"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tea.texas.gov/student-assessment/testing/student-assessment-overview/assessments-for-special-populations"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s://tea.texas.gov/student-assessment/testing/student-assessment-overview/assessments-for-special-populations"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7.xml"/><Relationship Id="rId4" Type="http://schemas.openxmlformats.org/officeDocument/2006/relationships/image" Target="../media/image45.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mailto:emergentbilingualsupport@tea.texas.gov" TargetMode="External"/><Relationship Id="rId2" Type="http://schemas.openxmlformats.org/officeDocument/2006/relationships/hyperlink" Target="https://tea.texas.gov/academics/special-student-populations/special-education/programs-and-services/state-guidance/guidance-related-to-ard-committee-and-lpac-collaboration" TargetMode="Externa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hyperlink" Target="https://tea.texas.gov/student-assessment/testing/student-assessment-overview/assessments-for-special-populations" TargetMode="External"/><Relationship Id="rId4" Type="http://schemas.openxmlformats.org/officeDocument/2006/relationships/image" Target="../media/image47.svg"/><Relationship Id="rId9" Type="http://schemas.openxmlformats.org/officeDocument/2006/relationships/hyperlink" Target="https://helpdesk.tea.texas.gov/hc/en-u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51.sv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texasassessment.gov/educator-committees.html" TargetMode="Externa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title"/>
          </p:nvPr>
        </p:nvSpPr>
        <p:spPr>
          <a:xfrm>
            <a:off x="2040540" y="454950"/>
            <a:ext cx="9630770" cy="751350"/>
          </a:xfrm>
        </p:spPr>
        <p:txBody>
          <a:bodyPr anchor="ctr">
            <a:normAutofit fontScale="90000"/>
          </a:bodyPr>
          <a:lstStyle/>
          <a:p>
            <a:pPr algn="ctr"/>
            <a:r>
              <a:rPr lang="en-US" dirty="0"/>
              <a:t>2023-2024 LPAC Decision-Making Process Training</a:t>
            </a:r>
            <a:br>
              <a:rPr lang="en-US" dirty="0"/>
            </a:br>
            <a:endParaRPr lang="en-US" dirty="0">
              <a:solidFill>
                <a:srgbClr val="FF0000"/>
              </a:solidFill>
            </a:endParaRPr>
          </a:p>
        </p:txBody>
      </p:sp>
      <p:sp>
        <p:nvSpPr>
          <p:cNvPr id="3" name="TextBox 2" descr="TETN 956&#10;October 23,2020">
            <a:extLst>
              <a:ext uri="{FF2B5EF4-FFF2-40B4-BE49-F238E27FC236}">
                <a16:creationId xmlns:a16="http://schemas.microsoft.com/office/drawing/2014/main" id="{C010EA66-88EC-464B-AE11-47CFBC4B752F}"/>
              </a:ext>
            </a:extLst>
          </p:cNvPr>
          <p:cNvSpPr txBox="1"/>
          <p:nvPr/>
        </p:nvSpPr>
        <p:spPr>
          <a:xfrm>
            <a:off x="2201841" y="5846543"/>
            <a:ext cx="9308169" cy="646331"/>
          </a:xfrm>
          <a:prstGeom prst="rect">
            <a:avLst/>
          </a:prstGeom>
          <a:solidFill>
            <a:schemeClr val="accent1">
              <a:lumMod val="20000"/>
              <a:lumOff val="80000"/>
            </a:schemeClr>
          </a:solidFill>
        </p:spPr>
        <p:txBody>
          <a:bodyPr wrap="square" rtlCol="0">
            <a:spAutoFit/>
          </a:bodyPr>
          <a:lstStyle/>
          <a:p>
            <a:pPr algn="ctr">
              <a:lnSpc>
                <a:spcPct val="90000"/>
              </a:lnSpc>
              <a:spcBef>
                <a:spcPct val="0"/>
              </a:spcBef>
            </a:pPr>
            <a:r>
              <a:rPr lang="en-US" sz="2000" b="1" dirty="0">
                <a:solidFill>
                  <a:schemeClr val="accent1"/>
                </a:solidFill>
                <a:ea typeface="+mj-ea"/>
                <a:cs typeface="+mj-cs"/>
              </a:rPr>
              <a:t>TETN  #1134</a:t>
            </a:r>
          </a:p>
          <a:p>
            <a:pPr algn="ctr">
              <a:lnSpc>
                <a:spcPct val="90000"/>
              </a:lnSpc>
              <a:spcBef>
                <a:spcPct val="0"/>
              </a:spcBef>
            </a:pPr>
            <a:r>
              <a:rPr lang="en-US" sz="2000" b="1" dirty="0">
                <a:solidFill>
                  <a:schemeClr val="accent1"/>
                </a:solidFill>
                <a:ea typeface="+mj-ea"/>
                <a:cs typeface="+mj-cs"/>
              </a:rPr>
              <a:t>October 5, 2023</a:t>
            </a:r>
          </a:p>
        </p:txBody>
      </p:sp>
      <p:pic>
        <p:nvPicPr>
          <p:cNvPr id="6" name="Picture 5" descr="Picture of teacher with students in classroom ">
            <a:extLst>
              <a:ext uri="{FF2B5EF4-FFF2-40B4-BE49-F238E27FC236}">
                <a16:creationId xmlns:a16="http://schemas.microsoft.com/office/drawing/2014/main" id="{8F14CB92-F3CF-4832-AB41-B4D71BBAF467}"/>
              </a:ext>
            </a:extLst>
          </p:cNvPr>
          <p:cNvPicPr/>
          <p:nvPr/>
        </p:nvPicPr>
        <p:blipFill rotWithShape="1">
          <a:blip r:embed="rId3"/>
          <a:srcRect l="16988" t="19753" r="32905" b="20038"/>
          <a:stretch/>
        </p:blipFill>
        <p:spPr bwMode="auto">
          <a:xfrm>
            <a:off x="2201841" y="918625"/>
            <a:ext cx="9079568" cy="4839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B32599-0A89-40CF-BC98-987BF1450E7F}"/>
              </a:ext>
            </a:extLst>
          </p:cNvPr>
          <p:cNvSpPr>
            <a:spLocks noGrp="1"/>
          </p:cNvSpPr>
          <p:nvPr>
            <p:ph type="title"/>
          </p:nvPr>
        </p:nvSpPr>
        <p:spPr/>
        <p:txBody>
          <a:bodyPr/>
          <a:lstStyle/>
          <a:p>
            <a:r>
              <a:rPr lang="en-US"/>
              <a:t>STAAR and STAAR Spanish</a:t>
            </a:r>
          </a:p>
        </p:txBody>
      </p:sp>
      <p:sp>
        <p:nvSpPr>
          <p:cNvPr id="21" name="Text Placeholder 4">
            <a:extLst>
              <a:ext uri="{FF2B5EF4-FFF2-40B4-BE49-F238E27FC236}">
                <a16:creationId xmlns:a16="http://schemas.microsoft.com/office/drawing/2014/main" id="{5DB642C5-A32E-4AC6-93C4-648A8C37DE83}"/>
              </a:ext>
            </a:extLst>
          </p:cNvPr>
          <p:cNvSpPr>
            <a:spLocks noGrp="1"/>
          </p:cNvSpPr>
          <p:nvPr>
            <p:ph idx="1"/>
          </p:nvPr>
        </p:nvSpPr>
        <p:spPr>
          <a:xfrm>
            <a:off x="717817" y="1102184"/>
            <a:ext cx="10756366" cy="2806129"/>
          </a:xfrm>
        </p:spPr>
        <p:txBody>
          <a:bodyPr>
            <a:normAutofit/>
          </a:bodyPr>
          <a:lstStyle/>
          <a:p>
            <a:pPr marL="0" indent="0">
              <a:buNone/>
            </a:pPr>
            <a:r>
              <a:rPr lang="en-US" sz="2400" b="1"/>
              <a:t>Same</a:t>
            </a:r>
          </a:p>
          <a:p>
            <a:r>
              <a:rPr lang="en-US" sz="2400"/>
              <a:t>Assessed curriculum and item types</a:t>
            </a:r>
          </a:p>
          <a:p>
            <a:r>
              <a:rPr lang="en-US" sz="2400"/>
              <a:t>Blueprints for building tests</a:t>
            </a:r>
          </a:p>
          <a:p>
            <a:r>
              <a:rPr lang="en-US" sz="2400"/>
              <a:t>Achievement standard alignment</a:t>
            </a:r>
          </a:p>
          <a:p>
            <a:r>
              <a:rPr lang="en-US" sz="2400"/>
              <a:t>Focus on readiness for next grade level or course with goal of postsecondary readiness</a:t>
            </a:r>
          </a:p>
        </p:txBody>
      </p:sp>
      <p:sp>
        <p:nvSpPr>
          <p:cNvPr id="13" name="Content Placeholder 12">
            <a:extLst>
              <a:ext uri="{FF2B5EF4-FFF2-40B4-BE49-F238E27FC236}">
                <a16:creationId xmlns:a16="http://schemas.microsoft.com/office/drawing/2014/main" id="{B0E61558-A963-487F-A3DF-9FA3DC6A6251}"/>
              </a:ext>
            </a:extLst>
          </p:cNvPr>
          <p:cNvSpPr>
            <a:spLocks noGrp="1"/>
          </p:cNvSpPr>
          <p:nvPr>
            <p:ph idx="13"/>
          </p:nvPr>
        </p:nvSpPr>
        <p:spPr>
          <a:xfrm>
            <a:off x="712380" y="3998560"/>
            <a:ext cx="11121657" cy="1734909"/>
          </a:xfrm>
        </p:spPr>
        <p:txBody>
          <a:bodyPr/>
          <a:lstStyle/>
          <a:p>
            <a:pPr marL="0" indent="0">
              <a:buNone/>
            </a:pPr>
            <a:r>
              <a:rPr lang="en-US" sz="2400" b="1"/>
              <a:t>Different</a:t>
            </a:r>
          </a:p>
          <a:p>
            <a:r>
              <a:rPr lang="en-US" sz="2400"/>
              <a:t>Language accessibility	</a:t>
            </a:r>
          </a:p>
          <a:p>
            <a:pPr lvl="1"/>
            <a:r>
              <a:rPr lang="en-US"/>
              <a:t>Native language helps students understand language of test</a:t>
            </a:r>
          </a:p>
        </p:txBody>
      </p:sp>
    </p:spTree>
    <p:extLst>
      <p:ext uri="{BB962C8B-B14F-4D97-AF65-F5344CB8AC3E}">
        <p14:creationId xmlns:p14="http://schemas.microsoft.com/office/powerpoint/2010/main" val="217305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lstStyle/>
          <a:p>
            <a:r>
              <a:rPr lang="en-US"/>
              <a:t>STAAR Spanish Decisions</a:t>
            </a: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p:txBody>
          <a:bodyPr/>
          <a:lstStyle/>
          <a:p>
            <a:r>
              <a:rPr lang="en-US" sz="2400"/>
              <a:t>In addition to being appropriate for students in bilingual programs who are receiving most of their academic instruction in Spanish, STAAR Spanish may sometimes be appropriate for an emergent bilingual (EB) student in an ESL program. </a:t>
            </a:r>
          </a:p>
          <a:p>
            <a:r>
              <a:rPr lang="en-US" sz="2400"/>
              <a:t>Examples</a:t>
            </a:r>
          </a:p>
          <a:p>
            <a:pPr lvl="1">
              <a:buClr>
                <a:schemeClr val="tx2"/>
              </a:buClr>
              <a:buFont typeface="Arial" panose="020B0604020202020204" pitchFamily="34" charset="0"/>
              <a:buChar char="•"/>
            </a:pPr>
            <a:r>
              <a:rPr lang="en-US"/>
              <a:t>a Spanish speaker who has recently moved to the U.S.</a:t>
            </a:r>
          </a:p>
          <a:p>
            <a:pPr lvl="1">
              <a:buClr>
                <a:schemeClr val="tx2"/>
              </a:buClr>
              <a:buFont typeface="Arial" panose="020B0604020202020204" pitchFamily="34" charset="0"/>
              <a:buChar char="•"/>
            </a:pPr>
            <a:r>
              <a:rPr lang="en-US"/>
              <a:t>an EB student who recently moved from a campus with a Spanish bilingual education program to a campus with only an ESL program</a:t>
            </a:r>
          </a:p>
          <a:p>
            <a:pPr lvl="1">
              <a:buClr>
                <a:schemeClr val="tx2"/>
              </a:buClr>
              <a:buFont typeface="Arial" panose="020B0604020202020204" pitchFamily="34" charset="0"/>
              <a:buChar char="•"/>
            </a:pPr>
            <a:r>
              <a:rPr lang="en-US"/>
              <a:t>a student in an ESL program who receives substantial academic support in Spanish</a:t>
            </a:r>
          </a:p>
        </p:txBody>
      </p:sp>
      <p:sp>
        <p:nvSpPr>
          <p:cNvPr id="4" name="TextBox 3">
            <a:extLst>
              <a:ext uri="{FF2B5EF4-FFF2-40B4-BE49-F238E27FC236}">
                <a16:creationId xmlns:a16="http://schemas.microsoft.com/office/drawing/2014/main" id="{96CE1888-44E7-149D-FC04-4742A7FDA03A}"/>
              </a:ext>
            </a:extLst>
          </p:cNvPr>
          <p:cNvSpPr txBox="1"/>
          <p:nvPr/>
        </p:nvSpPr>
        <p:spPr>
          <a:xfrm>
            <a:off x="7977963" y="5477657"/>
            <a:ext cx="4214037" cy="369332"/>
          </a:xfrm>
          <a:prstGeom prst="rect">
            <a:avLst/>
          </a:prstGeom>
          <a:noFill/>
        </p:spPr>
        <p:txBody>
          <a:bodyPr wrap="square" rtlCol="0">
            <a:spAutoFit/>
          </a:bodyPr>
          <a:lstStyle/>
          <a:p>
            <a:r>
              <a:rPr lang="en-US" i="1" dirty="0"/>
              <a:t>(LPAC Decisions Educator Guide, pp. 6-7)</a:t>
            </a:r>
          </a:p>
        </p:txBody>
      </p:sp>
    </p:spTree>
    <p:extLst>
      <p:ext uri="{BB962C8B-B14F-4D97-AF65-F5344CB8AC3E}">
        <p14:creationId xmlns:p14="http://schemas.microsoft.com/office/powerpoint/2010/main" val="366182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a:xfrm>
            <a:off x="554707" y="275894"/>
            <a:ext cx="11121657" cy="751350"/>
          </a:xfrm>
        </p:spPr>
        <p:txBody>
          <a:bodyPr>
            <a:normAutofit/>
          </a:bodyPr>
          <a:lstStyle/>
          <a:p>
            <a:r>
              <a:rPr lang="en-US"/>
              <a:t>Non-EB students in Two-Way Dual Language Immersion</a:t>
            </a:r>
            <a:endParaRPr lang="en-US">
              <a:solidFill>
                <a:srgbClr val="F16038"/>
              </a:solidFill>
            </a:endParaRP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a:xfrm>
            <a:off x="588393" y="1410346"/>
            <a:ext cx="10623762" cy="4446168"/>
          </a:xfrm>
          <a:ln w="38100">
            <a:solidFill>
              <a:srgbClr val="F16038"/>
            </a:solidFill>
          </a:ln>
        </p:spPr>
        <p:txBody>
          <a:bodyPr/>
          <a:lstStyle/>
          <a:p>
            <a:pPr marL="0" lvl="1" indent="0" algn="ctr">
              <a:spcBef>
                <a:spcPts val="1000"/>
              </a:spcBef>
              <a:buNone/>
            </a:pPr>
            <a:r>
              <a:rPr lang="en-US" altLang="en-US" b="1" dirty="0">
                <a:solidFill>
                  <a:srgbClr val="0070C0"/>
                </a:solidFill>
              </a:rPr>
              <a:t>19 TAC Chapter 89.1228(e)</a:t>
            </a:r>
          </a:p>
          <a:p>
            <a:pPr marL="0" lvl="1" indent="0">
              <a:spcBef>
                <a:spcPts val="1000"/>
              </a:spcBef>
              <a:buNone/>
            </a:pPr>
            <a:r>
              <a:rPr lang="en-US" i="1" dirty="0">
                <a:solidFill>
                  <a:srgbClr val="0070C0"/>
                </a:solidFill>
              </a:rPr>
              <a:t>A school district implementing a two-way dual language immersion (DLI) program model shall determine the appropriate assessment option for program participants as follows.</a:t>
            </a:r>
          </a:p>
          <a:p>
            <a:pPr marL="0" lvl="1" indent="0">
              <a:spcBef>
                <a:spcPts val="1000"/>
              </a:spcBef>
              <a:buNone/>
            </a:pPr>
            <a:r>
              <a:rPr lang="en-US" i="1" dirty="0">
                <a:solidFill>
                  <a:srgbClr val="0070C0"/>
                </a:solidFill>
              </a:rPr>
              <a:t>(1) For emergent bilingual students, the language proficiency assessment committee (LPAC) shall convene before the administration of the state criterion-referenced test each year to determine the appropriate assessment option for each emergent bilingual student in accordance with §89.1220(</a:t>
            </a:r>
            <a:r>
              <a:rPr lang="en-US" i="1" dirty="0" err="1">
                <a:solidFill>
                  <a:srgbClr val="0070C0"/>
                </a:solidFill>
              </a:rPr>
              <a:t>i</a:t>
            </a:r>
            <a:r>
              <a:rPr lang="en-US" i="1" dirty="0">
                <a:solidFill>
                  <a:srgbClr val="0070C0"/>
                </a:solidFill>
              </a:rPr>
              <a:t>) of this title (relating to Language Proficiency Assessment Committee).</a:t>
            </a:r>
          </a:p>
          <a:p>
            <a:pPr marL="0" lvl="1" indent="0">
              <a:spcBef>
                <a:spcPts val="1000"/>
              </a:spcBef>
              <a:buNone/>
            </a:pPr>
            <a:r>
              <a:rPr lang="en-US" i="1" dirty="0">
                <a:solidFill>
                  <a:srgbClr val="0070C0"/>
                </a:solidFill>
              </a:rPr>
              <a:t>(2) For non-emergent bilingual students, the appropriate assessment option for the administration of the state criterion-referenced test each year is determined by the LPAC or through a school district-developed process.</a:t>
            </a:r>
            <a:r>
              <a:rPr lang="en-US" altLang="en-US" dirty="0"/>
              <a:t> </a:t>
            </a:r>
          </a:p>
          <a:p>
            <a:pPr marL="457200" lvl="1" indent="0">
              <a:buNone/>
            </a:pPr>
            <a:endParaRPr lang="en-US" altLang="en-US" dirty="0"/>
          </a:p>
          <a:p>
            <a:pPr lvl="1"/>
            <a:endParaRPr lang="en-US" altLang="ja-JP" dirty="0"/>
          </a:p>
          <a:p>
            <a:endParaRPr lang="en-US" dirty="0"/>
          </a:p>
        </p:txBody>
      </p:sp>
    </p:spTree>
    <p:extLst>
      <p:ext uri="{BB962C8B-B14F-4D97-AF65-F5344CB8AC3E}">
        <p14:creationId xmlns:p14="http://schemas.microsoft.com/office/powerpoint/2010/main" val="33844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D6A6-29C4-4844-80CF-05ED5D946BD6}"/>
              </a:ext>
            </a:extLst>
          </p:cNvPr>
          <p:cNvSpPr>
            <a:spLocks noGrp="1"/>
          </p:cNvSpPr>
          <p:nvPr>
            <p:ph type="title"/>
          </p:nvPr>
        </p:nvSpPr>
        <p:spPr/>
        <p:txBody>
          <a:bodyPr/>
          <a:lstStyle/>
          <a:p>
            <a:r>
              <a:rPr lang="en-US"/>
              <a:t>Non-EB Students Taking STAAR Spanish</a:t>
            </a:r>
            <a:endParaRPr lang="en-US">
              <a:solidFill>
                <a:schemeClr val="accent3"/>
              </a:solidFill>
            </a:endParaRPr>
          </a:p>
        </p:txBody>
      </p:sp>
      <p:sp>
        <p:nvSpPr>
          <p:cNvPr id="3" name="Content Placeholder 2">
            <a:extLst>
              <a:ext uri="{FF2B5EF4-FFF2-40B4-BE49-F238E27FC236}">
                <a16:creationId xmlns:a16="http://schemas.microsoft.com/office/drawing/2014/main" id="{80A226A7-6F87-411F-B880-FF4BAFBED8F7}"/>
              </a:ext>
            </a:extLst>
          </p:cNvPr>
          <p:cNvSpPr>
            <a:spLocks noGrp="1"/>
          </p:cNvSpPr>
          <p:nvPr>
            <p:ph idx="1"/>
          </p:nvPr>
        </p:nvSpPr>
        <p:spPr>
          <a:xfrm>
            <a:off x="709975" y="1253331"/>
            <a:ext cx="10772049" cy="4351338"/>
          </a:xfrm>
        </p:spPr>
        <p:txBody>
          <a:bodyPr/>
          <a:lstStyle/>
          <a:p>
            <a:r>
              <a:rPr lang="en-US" altLang="en-US" sz="2400" dirty="0"/>
              <a:t>Non-EB students in a one-way or two-way dual language immersion program may be administered a  STAAR Spanish assessment if </a:t>
            </a:r>
            <a:r>
              <a:rPr lang="en-US" sz="2400" b="0" i="0" u="none" strike="noStrike" baseline="0" dirty="0"/>
              <a:t>LPAC determines STAAR Spanish to be the most appropriate measure of the student's academic </a:t>
            </a:r>
            <a:r>
              <a:rPr lang="en-US" sz="2400" b="0" i="0" u="none" strike="noStrike" baseline="0" dirty="0">
                <a:latin typeface="OpenSans-Regular"/>
              </a:rPr>
              <a:t>progress per TAC §101.1005(g).</a:t>
            </a:r>
          </a:p>
          <a:p>
            <a:pPr lvl="1">
              <a:buClr>
                <a:schemeClr val="accent1"/>
              </a:buClr>
              <a:buFont typeface="Arial" panose="020B0604020202020204" pitchFamily="34" charset="0"/>
              <a:buChar char="•"/>
            </a:pPr>
            <a:r>
              <a:rPr lang="en-US" sz="2200" b="0" i="0" u="none" strike="noStrike" baseline="0" dirty="0"/>
              <a:t>The LPAC must consider the student's language of instruction and the level of linguistic support that the student receives during classroom instruction when determining whether English or Spanish is the most appropriate assessment. </a:t>
            </a:r>
            <a:r>
              <a:rPr lang="en-US" sz="2200" b="0" i="0" u="none" strike="noStrike" baseline="0" dirty="0">
                <a:ea typeface="Open Sans" panose="020B0606030504020204" pitchFamily="34" charset="0"/>
                <a:cs typeface="Open Sans" panose="020B0606030504020204" pitchFamily="34" charset="0"/>
              </a:rPr>
              <a:t>This may differ by content area for the student and should be determined on an individual basis.</a:t>
            </a:r>
            <a:endParaRPr lang="en-US" sz="2200" dirty="0">
              <a:ea typeface="Open Sans" panose="020B0606030504020204" pitchFamily="34" charset="0"/>
              <a:cs typeface="Open Sans" panose="020B0606030504020204" pitchFamily="34" charset="0"/>
            </a:endParaRPr>
          </a:p>
          <a:p>
            <a:r>
              <a:rPr lang="en-US" altLang="en-US" sz="2400" dirty="0"/>
              <a:t>Districts determine the process</a:t>
            </a:r>
          </a:p>
          <a:p>
            <a:pPr lvl="1">
              <a:buClr>
                <a:schemeClr val="accent1"/>
              </a:buClr>
              <a:buFont typeface="Arial" panose="020B0604020202020204" pitchFamily="34" charset="0"/>
              <a:buChar char="•"/>
            </a:pPr>
            <a:r>
              <a:rPr lang="en-US" altLang="en-US" sz="2200" dirty="0"/>
              <a:t>LPACs may make this determination or through a district-determined process</a:t>
            </a:r>
          </a:p>
          <a:p>
            <a:pPr lvl="1">
              <a:buClr>
                <a:schemeClr val="accent1"/>
              </a:buClr>
              <a:buFont typeface="Arial" panose="020B0604020202020204" pitchFamily="34" charset="0"/>
              <a:buChar char="•"/>
            </a:pPr>
            <a:r>
              <a:rPr lang="en-US" altLang="en-US" sz="2200" dirty="0"/>
              <a:t>LPACs not responsible for performing the many other LPAC functions they carry out for EB students.</a:t>
            </a:r>
          </a:p>
          <a:p>
            <a:pPr marL="0" indent="0">
              <a:buNone/>
            </a:pPr>
            <a:endParaRPr lang="en-US" dirty="0"/>
          </a:p>
        </p:txBody>
      </p:sp>
      <p:sp>
        <p:nvSpPr>
          <p:cNvPr id="4" name="TextBox 3">
            <a:extLst>
              <a:ext uri="{FF2B5EF4-FFF2-40B4-BE49-F238E27FC236}">
                <a16:creationId xmlns:a16="http://schemas.microsoft.com/office/drawing/2014/main" id="{5E2D9880-739D-6867-6E3B-88CAF6D5A3BC}"/>
              </a:ext>
            </a:extLst>
          </p:cNvPr>
          <p:cNvSpPr txBox="1"/>
          <p:nvPr/>
        </p:nvSpPr>
        <p:spPr>
          <a:xfrm>
            <a:off x="8360228" y="5584088"/>
            <a:ext cx="3614057" cy="369332"/>
          </a:xfrm>
          <a:prstGeom prst="rect">
            <a:avLst/>
          </a:prstGeom>
          <a:noFill/>
        </p:spPr>
        <p:txBody>
          <a:bodyPr wrap="square" rtlCol="0">
            <a:spAutoFit/>
          </a:bodyPr>
          <a:lstStyle/>
          <a:p>
            <a:r>
              <a:rPr lang="en-US" i="1" dirty="0"/>
              <a:t>(LPAC Decisions Educator Guide, p. 7)</a:t>
            </a:r>
          </a:p>
        </p:txBody>
      </p:sp>
    </p:spTree>
    <p:extLst>
      <p:ext uri="{BB962C8B-B14F-4D97-AF65-F5344CB8AC3E}">
        <p14:creationId xmlns:p14="http://schemas.microsoft.com/office/powerpoint/2010/main" val="323117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lstStyle/>
          <a:p>
            <a:r>
              <a:rPr lang="en-US"/>
              <a:t>Assessment Decisions for Different Subjects</a:t>
            </a: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p:txBody>
          <a:bodyPr/>
          <a:lstStyle/>
          <a:p>
            <a:r>
              <a:rPr lang="en-US" sz="2400"/>
              <a:t>Decisions will often vary by necessity because of the design of the STAAR program. </a:t>
            </a:r>
          </a:p>
          <a:p>
            <a:pPr lvl="1">
              <a:buClr>
                <a:schemeClr val="accent1"/>
              </a:buClr>
              <a:buFont typeface="Arial" panose="020B0604020202020204" pitchFamily="34" charset="0"/>
              <a:buChar char="•"/>
            </a:pPr>
            <a:r>
              <a:rPr lang="en-US"/>
              <a:t>For example, sometimes it may be appropriate to give STAAR Spanish in some subjects and STAAR in English in other subjects.</a:t>
            </a:r>
          </a:p>
          <a:p>
            <a:pPr marL="228600" lvl="1">
              <a:spcBef>
                <a:spcPts val="1000"/>
              </a:spcBef>
            </a:pPr>
            <a:r>
              <a:rPr lang="en-US"/>
              <a:t>LPAC decisions to give a student one type of assessment for one subject and another type of assessment for another subject should be well-justified in the required documentation.</a:t>
            </a:r>
          </a:p>
          <a:p>
            <a:pPr lvl="1"/>
            <a:endParaRPr lang="en-US"/>
          </a:p>
          <a:p>
            <a:pPr marL="0" indent="0">
              <a:buNone/>
            </a:pPr>
            <a:endParaRPr lang="en-US"/>
          </a:p>
        </p:txBody>
      </p:sp>
    </p:spTree>
    <p:extLst>
      <p:ext uri="{BB962C8B-B14F-4D97-AF65-F5344CB8AC3E}">
        <p14:creationId xmlns:p14="http://schemas.microsoft.com/office/powerpoint/2010/main" val="260162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STAAR Online Test(s): Special Administration </a:t>
            </a:r>
          </a:p>
        </p:txBody>
      </p:sp>
      <p:sp>
        <p:nvSpPr>
          <p:cNvPr id="7" name="Content Placeholder 6"/>
          <p:cNvSpPr>
            <a:spLocks noGrp="1"/>
          </p:cNvSpPr>
          <p:nvPr>
            <p:ph idx="1"/>
          </p:nvPr>
        </p:nvSpPr>
        <p:spPr>
          <a:xfrm>
            <a:off x="565348" y="881341"/>
            <a:ext cx="10646393" cy="4373524"/>
          </a:xfrm>
        </p:spPr>
        <p:txBody>
          <a:bodyPr lIns="91440" tIns="45720" rIns="91440" bIns="45720" anchor="t">
            <a:normAutofit/>
          </a:bodyPr>
          <a:lstStyle/>
          <a:p>
            <a:pPr marL="424815" indent="-342900">
              <a:defRPr/>
            </a:pPr>
            <a:r>
              <a:rPr lang="en-US" sz="2400" dirty="0">
                <a:latin typeface="Calibri"/>
                <a:cs typeface="Calibri"/>
              </a:rPr>
              <a:t>In rare circumstances that prevent a student from testing online, the student must meet eligibility criteria for a special administration of a STAAR online test. </a:t>
            </a:r>
          </a:p>
          <a:p>
            <a:pPr marL="805180" lvl="1" indent="-342900">
              <a:buClr>
                <a:schemeClr val="accent1"/>
              </a:buClr>
              <a:buFont typeface="Arial" panose="020B0604020202020204" pitchFamily="34" charset="0"/>
              <a:buChar char="•"/>
              <a:defRPr/>
            </a:pPr>
            <a:r>
              <a:rPr lang="en-US" dirty="0">
                <a:latin typeface="Calibri"/>
                <a:cs typeface="Calibri"/>
              </a:rPr>
              <a:t>Accommodations cannot be applied</a:t>
            </a:r>
          </a:p>
          <a:p>
            <a:pPr marL="805180" lvl="1" indent="-342900">
              <a:buClr>
                <a:schemeClr val="accent1"/>
              </a:buClr>
              <a:buFont typeface="Arial" panose="020B0604020202020204" pitchFamily="34" charset="0"/>
              <a:buChar char="•"/>
              <a:defRPr/>
            </a:pPr>
            <a:r>
              <a:rPr lang="en-US" dirty="0">
                <a:latin typeface="Calibri"/>
                <a:cs typeface="Calibri"/>
              </a:rPr>
              <a:t>Technology access is precluded*</a:t>
            </a:r>
          </a:p>
          <a:p>
            <a:pPr marL="403225" indent="-403225"/>
            <a:r>
              <a:rPr lang="en-US" sz="2400" dirty="0">
                <a:latin typeface="Calibri"/>
                <a:cs typeface="Calibri"/>
              </a:rPr>
              <a:t>A student may receive a special administration (paper test) of an online test ONLY if this it is noted in the student’s individualized education program (IEP) or Section 504 plan. This is not an LPAC decision. </a:t>
            </a:r>
          </a:p>
          <a:p>
            <a:pPr marL="403225" indent="-403225"/>
            <a:r>
              <a:rPr lang="en-US" sz="2400" dirty="0">
                <a:latin typeface="Calibri"/>
                <a:cs typeface="Calibri"/>
              </a:rPr>
              <a:t>Refer to the </a:t>
            </a:r>
            <a:r>
              <a:rPr lang="en-US" sz="2400" dirty="0">
                <a:latin typeface="Calibri"/>
                <a:cs typeface="Calibri"/>
                <a:hlinkClick r:id="rId3"/>
              </a:rPr>
              <a:t>Special Administration of an Online Test</a:t>
            </a:r>
            <a:r>
              <a:rPr lang="en-US" sz="2400" dirty="0">
                <a:latin typeface="Calibri"/>
                <a:cs typeface="Calibri"/>
              </a:rPr>
              <a:t> page in the DCCR for more information. </a:t>
            </a:r>
            <a:endParaRPr lang="en-US" sz="2400" dirty="0"/>
          </a:p>
          <a:p>
            <a:endParaRPr lang="en-US" sz="2400" dirty="0"/>
          </a:p>
          <a:p>
            <a:pPr marL="0" indent="0">
              <a:buNone/>
              <a:defRPr/>
            </a:pPr>
            <a:endParaRPr lang="en-US" altLang="en-US" sz="2400" b="0" dirty="0">
              <a:latin typeface="Calibri"/>
              <a:cs typeface="Calibri"/>
            </a:endParaRPr>
          </a:p>
        </p:txBody>
      </p:sp>
      <p:sp>
        <p:nvSpPr>
          <p:cNvPr id="4" name="TextBox 3">
            <a:extLst>
              <a:ext uri="{FF2B5EF4-FFF2-40B4-BE49-F238E27FC236}">
                <a16:creationId xmlns:a16="http://schemas.microsoft.com/office/drawing/2014/main" id="{249C2919-E55C-C285-3042-1F18D4148E90}"/>
              </a:ext>
            </a:extLst>
          </p:cNvPr>
          <p:cNvSpPr txBox="1"/>
          <p:nvPr/>
        </p:nvSpPr>
        <p:spPr>
          <a:xfrm>
            <a:off x="761455" y="4617900"/>
            <a:ext cx="10450286" cy="923330"/>
          </a:xfrm>
          <a:prstGeom prst="rect">
            <a:avLst/>
          </a:prstGeom>
          <a:solidFill>
            <a:schemeClr val="accent2"/>
          </a:solidFill>
        </p:spPr>
        <p:txBody>
          <a:bodyPr wrap="square" rtlCol="0">
            <a:spAutoFit/>
          </a:bodyPr>
          <a:lstStyle/>
          <a:p>
            <a:r>
              <a:rPr lang="en-US" b="1" dirty="0">
                <a:solidFill>
                  <a:schemeClr val="bg1"/>
                </a:solidFill>
                <a:latin typeface="Calibri"/>
                <a:cs typeface="Calibri"/>
              </a:rPr>
              <a:t>*This applies i</a:t>
            </a:r>
            <a:r>
              <a:rPr lang="en-US" b="1" i="0" dirty="0">
                <a:solidFill>
                  <a:schemeClr val="bg1"/>
                </a:solidFill>
                <a:effectLst/>
                <a:latin typeface="Calibri"/>
                <a:cs typeface="Calibri"/>
              </a:rPr>
              <a:t>n rare situations where computers or technology are absolutely not available such as</a:t>
            </a:r>
            <a:r>
              <a:rPr lang="en-US" b="1" dirty="0">
                <a:solidFill>
                  <a:schemeClr val="bg1"/>
                </a:solidFill>
                <a:latin typeface="Calibri"/>
                <a:cs typeface="Calibri"/>
              </a:rPr>
              <a:t> </a:t>
            </a:r>
            <a:r>
              <a:rPr lang="en-US" b="1" dirty="0">
                <a:solidFill>
                  <a:schemeClr val="bg1"/>
                </a:solidFill>
                <a:ea typeface="+mn-lt"/>
                <a:cs typeface="+mn-lt"/>
              </a:rPr>
              <a:t>homebound students without internet access, JJAEPs, jails, or detention centers. For these unique scenarios, districts will need to call Texas Testing Support at 833-601-8821.</a:t>
            </a:r>
            <a:endParaRPr lang="en-US" b="1" dirty="0">
              <a:solidFill>
                <a:schemeClr val="bg1"/>
              </a:solidFill>
              <a:latin typeface="Calibri"/>
              <a:cs typeface="Calibri"/>
            </a:endParaRPr>
          </a:p>
        </p:txBody>
      </p:sp>
      <p:cxnSp>
        <p:nvCxnSpPr>
          <p:cNvPr id="3" name="Straight Connector 2">
            <a:extLst>
              <a:ext uri="{FF2B5EF4-FFF2-40B4-BE49-F238E27FC236}">
                <a16:creationId xmlns:a16="http://schemas.microsoft.com/office/drawing/2014/main" id="{50B4DC75-95CD-4796-A6BF-AAEA0A8EB761}"/>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28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7B0F-1A65-43F1-9FD3-D2787A3B9D8A}"/>
              </a:ext>
            </a:extLst>
          </p:cNvPr>
          <p:cNvSpPr>
            <a:spLocks noGrp="1"/>
          </p:cNvSpPr>
          <p:nvPr>
            <p:ph type="title"/>
          </p:nvPr>
        </p:nvSpPr>
        <p:spPr/>
        <p:txBody>
          <a:bodyPr/>
          <a:lstStyle/>
          <a:p>
            <a:r>
              <a:rPr lang="en-US"/>
              <a:t>EB Students Receiving Special Education Services</a:t>
            </a:r>
          </a:p>
        </p:txBody>
      </p:sp>
      <p:sp>
        <p:nvSpPr>
          <p:cNvPr id="3" name="Content Placeholder 2">
            <a:extLst>
              <a:ext uri="{FF2B5EF4-FFF2-40B4-BE49-F238E27FC236}">
                <a16:creationId xmlns:a16="http://schemas.microsoft.com/office/drawing/2014/main" id="{926DFAC1-63F5-4419-9F6D-4E21F583A865}"/>
              </a:ext>
            </a:extLst>
          </p:cNvPr>
          <p:cNvSpPr>
            <a:spLocks noGrp="1"/>
          </p:cNvSpPr>
          <p:nvPr>
            <p:ph idx="1"/>
          </p:nvPr>
        </p:nvSpPr>
        <p:spPr>
          <a:xfrm>
            <a:off x="712380" y="1142954"/>
            <a:ext cx="10623762" cy="4351338"/>
          </a:xfrm>
        </p:spPr>
        <p:txBody>
          <a:bodyPr lIns="91440" tIns="45720" rIns="91440" bIns="45720" anchor="t"/>
          <a:lstStyle/>
          <a:p>
            <a:pPr marL="0" indent="0">
              <a:buNone/>
            </a:pPr>
            <a:r>
              <a:rPr lang="en-US" sz="2400" dirty="0"/>
              <a:t>An EB student who receives special education services:</a:t>
            </a:r>
          </a:p>
          <a:p>
            <a:pPr lvl="1"/>
            <a:r>
              <a:rPr lang="en-US" dirty="0"/>
              <a:t>May be administered any assessment depending on whether they meet the participation requirements.</a:t>
            </a:r>
          </a:p>
          <a:p>
            <a:pPr lvl="2">
              <a:buClr>
                <a:schemeClr val="accent1"/>
              </a:buClr>
              <a:buFont typeface="Arial" panose="020B0604020202020204" pitchFamily="34" charset="0"/>
              <a:buChar char="•"/>
            </a:pPr>
            <a:r>
              <a:rPr lang="en-US" sz="2400" dirty="0"/>
              <a:t>STAAR</a:t>
            </a:r>
          </a:p>
          <a:p>
            <a:pPr lvl="2">
              <a:buClr>
                <a:schemeClr val="accent1"/>
              </a:buClr>
              <a:buFont typeface="Arial" panose="020B0604020202020204" pitchFamily="34" charset="0"/>
              <a:buChar char="•"/>
            </a:pPr>
            <a:r>
              <a:rPr lang="en-US" sz="2400" dirty="0"/>
              <a:t>STAAR Spanish</a:t>
            </a:r>
          </a:p>
          <a:p>
            <a:pPr lvl="2">
              <a:buClr>
                <a:schemeClr val="accent1"/>
              </a:buClr>
              <a:buFont typeface="Arial" panose="020B0604020202020204" pitchFamily="34" charset="0"/>
              <a:buChar char="•"/>
            </a:pPr>
            <a:r>
              <a:rPr lang="en-US" sz="2400" dirty="0"/>
              <a:t>STAAR Alternate 2 (</a:t>
            </a:r>
            <a:r>
              <a:rPr lang="en-US" sz="2400" i="1" dirty="0"/>
              <a:t>Reminder: </a:t>
            </a:r>
            <a:r>
              <a:rPr lang="en-US" sz="2200" dirty="0"/>
              <a:t>STAAR Alternate 2 participation requirements were updated in August 2023.)</a:t>
            </a:r>
            <a:endParaRPr lang="en-US" sz="2200" dirty="0">
              <a:ea typeface="Calibri" panose="020F0502020204030204"/>
              <a:cs typeface="Calibri" panose="020F0502020204030204"/>
            </a:endParaRPr>
          </a:p>
          <a:p>
            <a:pPr lvl="1"/>
            <a:r>
              <a:rPr lang="en-US" dirty="0"/>
              <a:t>The LPAC is responsible for working in conjunction with the student’s admission, review, and dismissal (ARD) committee to make and document assessment participation decisions. </a:t>
            </a:r>
          </a:p>
          <a:p>
            <a:pPr lvl="2">
              <a:buClr>
                <a:schemeClr val="accent1"/>
              </a:buClr>
              <a:buFont typeface="Arial" panose="020B0604020202020204" pitchFamily="34" charset="0"/>
              <a:buChar char="•"/>
            </a:pPr>
            <a:r>
              <a:rPr lang="en-US" sz="2400" dirty="0"/>
              <a:t>This collaboration helps ensure that factors related to a student’s disability and second language acquisition are both considered.</a:t>
            </a:r>
          </a:p>
          <a:p>
            <a:pPr lvl="1"/>
            <a:endParaRPr lang="en-US" dirty="0"/>
          </a:p>
          <a:p>
            <a:endParaRPr lang="en-US" dirty="0"/>
          </a:p>
        </p:txBody>
      </p:sp>
    </p:spTree>
    <p:extLst>
      <p:ext uri="{BB962C8B-B14F-4D97-AF65-F5344CB8AC3E}">
        <p14:creationId xmlns:p14="http://schemas.microsoft.com/office/powerpoint/2010/main" val="59384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CDBDD-2889-40CD-8347-37C455D3226D}"/>
              </a:ext>
            </a:extLst>
          </p:cNvPr>
          <p:cNvSpPr>
            <a:spLocks noGrp="1"/>
          </p:cNvSpPr>
          <p:nvPr>
            <p:ph type="title"/>
          </p:nvPr>
        </p:nvSpPr>
        <p:spPr>
          <a:xfrm>
            <a:off x="2535675" y="3533909"/>
            <a:ext cx="9515883" cy="542429"/>
          </a:xfrm>
        </p:spPr>
        <p:txBody>
          <a:bodyPr>
            <a:noAutofit/>
          </a:bodyPr>
          <a:lstStyle/>
          <a:p>
            <a:r>
              <a:rPr lang="en-US" dirty="0"/>
              <a:t>Special Circumstances for STAAR</a:t>
            </a:r>
          </a:p>
        </p:txBody>
      </p:sp>
    </p:spTree>
    <p:extLst>
      <p:ext uri="{BB962C8B-B14F-4D97-AF65-F5344CB8AC3E}">
        <p14:creationId xmlns:p14="http://schemas.microsoft.com/office/powerpoint/2010/main" val="360730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B29C-9D38-42F4-86FE-E28D80C52AD8}"/>
              </a:ext>
            </a:extLst>
          </p:cNvPr>
          <p:cNvSpPr>
            <a:spLocks noGrp="1"/>
          </p:cNvSpPr>
          <p:nvPr>
            <p:ph type="title"/>
          </p:nvPr>
        </p:nvSpPr>
        <p:spPr/>
        <p:txBody>
          <a:bodyPr/>
          <a:lstStyle/>
          <a:p>
            <a:r>
              <a:rPr lang="en-US" dirty="0"/>
              <a:t>Qualified Unschooled Asylee or Refugee</a:t>
            </a:r>
          </a:p>
        </p:txBody>
      </p:sp>
      <p:sp>
        <p:nvSpPr>
          <p:cNvPr id="3" name="Content Placeholder 2">
            <a:extLst>
              <a:ext uri="{FF2B5EF4-FFF2-40B4-BE49-F238E27FC236}">
                <a16:creationId xmlns:a16="http://schemas.microsoft.com/office/drawing/2014/main" id="{08FB1B01-2EA1-49BB-8ED3-0E6A19B18548}"/>
              </a:ext>
            </a:extLst>
          </p:cNvPr>
          <p:cNvSpPr>
            <a:spLocks noGrp="1"/>
          </p:cNvSpPr>
          <p:nvPr>
            <p:ph idx="1"/>
          </p:nvPr>
        </p:nvSpPr>
        <p:spPr>
          <a:xfrm>
            <a:off x="712380" y="1038451"/>
            <a:ext cx="10623762" cy="4351338"/>
          </a:xfrm>
        </p:spPr>
        <p:txBody>
          <a:bodyPr/>
          <a:lstStyle/>
          <a:p>
            <a:r>
              <a:rPr lang="en-US" sz="2400" dirty="0"/>
              <a:t>To qualify as an unschooled asylee or refugee </a:t>
            </a:r>
          </a:p>
          <a:p>
            <a:pPr lvl="1">
              <a:buClr>
                <a:schemeClr val="accent1"/>
              </a:buClr>
              <a:buFont typeface="Arial" panose="020B0604020202020204" pitchFamily="34" charset="0"/>
              <a:buChar char="•"/>
            </a:pPr>
            <a:r>
              <a:rPr lang="en-US" dirty="0"/>
              <a:t>student must be identified as an emergent bilingual student (EB/EL) as defined by state law in TEC, Section 29.052, and must participate in a state-approved bilingual or ESL program, and </a:t>
            </a:r>
          </a:p>
          <a:p>
            <a:pPr lvl="1">
              <a:buClr>
                <a:schemeClr val="accent1"/>
              </a:buClr>
              <a:buFont typeface="Arial" panose="020B0604020202020204" pitchFamily="34" charset="0"/>
              <a:buChar char="•"/>
            </a:pPr>
            <a:r>
              <a:rPr lang="en-US" dirty="0"/>
              <a:t>student’s permanent record file must contain appropriate documentation of asylee/refugee status. The student must </a:t>
            </a:r>
          </a:p>
          <a:p>
            <a:pPr lvl="2">
              <a:buClr>
                <a:schemeClr val="accent1"/>
              </a:buClr>
              <a:buFont typeface="Courier New" panose="02070309020205020404" pitchFamily="49" charset="0"/>
              <a:buChar char="o"/>
            </a:pPr>
            <a:r>
              <a:rPr lang="en-US" sz="2400" dirty="0"/>
              <a:t>be an asylee as defined by 45 Code of Federal Regulations, Section 400.41 or a refugee as defined by 8 United States Code, Section 1101, and </a:t>
            </a:r>
          </a:p>
          <a:p>
            <a:pPr lvl="2">
              <a:buClr>
                <a:schemeClr val="accent1"/>
              </a:buClr>
              <a:buFont typeface="Courier New" panose="02070309020205020404" pitchFamily="49" charset="0"/>
              <a:buChar char="o"/>
            </a:pPr>
            <a:r>
              <a:rPr lang="en-US" sz="2400" dirty="0"/>
              <a:t>have a Form I-94 Arrival/Departure record, or a successor document, issued by the United States Citizenship and Immigration Services that is stamped with “Asylee,” “Refugee,” or “Asylum.” </a:t>
            </a:r>
          </a:p>
          <a:p>
            <a:pPr lvl="2"/>
            <a:endParaRPr lang="en-US" dirty="0"/>
          </a:p>
        </p:txBody>
      </p:sp>
      <p:sp>
        <p:nvSpPr>
          <p:cNvPr id="4" name="TextBox 3">
            <a:extLst>
              <a:ext uri="{FF2B5EF4-FFF2-40B4-BE49-F238E27FC236}">
                <a16:creationId xmlns:a16="http://schemas.microsoft.com/office/drawing/2014/main" id="{AE192F3E-5B5F-3426-0762-7E43F529F438}"/>
              </a:ext>
            </a:extLst>
          </p:cNvPr>
          <p:cNvSpPr txBox="1"/>
          <p:nvPr/>
        </p:nvSpPr>
        <p:spPr>
          <a:xfrm>
            <a:off x="7523294" y="5450217"/>
            <a:ext cx="4310743" cy="369332"/>
          </a:xfrm>
          <a:prstGeom prst="rect">
            <a:avLst/>
          </a:prstGeom>
          <a:noFill/>
        </p:spPr>
        <p:txBody>
          <a:bodyPr wrap="square" rtlCol="0">
            <a:spAutoFit/>
          </a:bodyPr>
          <a:lstStyle/>
          <a:p>
            <a:r>
              <a:rPr lang="en-US" i="1" dirty="0"/>
              <a:t>(LPAC Decisions Educator Guide, pp. 7-8)</a:t>
            </a:r>
          </a:p>
        </p:txBody>
      </p:sp>
    </p:spTree>
    <p:extLst>
      <p:ext uri="{BB962C8B-B14F-4D97-AF65-F5344CB8AC3E}">
        <p14:creationId xmlns:p14="http://schemas.microsoft.com/office/powerpoint/2010/main" val="299789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4FF4-12E1-4E33-B9BF-0D941363735A}"/>
              </a:ext>
            </a:extLst>
          </p:cNvPr>
          <p:cNvSpPr>
            <a:spLocks noGrp="1"/>
          </p:cNvSpPr>
          <p:nvPr>
            <p:ph type="title"/>
          </p:nvPr>
        </p:nvSpPr>
        <p:spPr/>
        <p:txBody>
          <a:bodyPr/>
          <a:lstStyle/>
          <a:p>
            <a:r>
              <a:rPr lang="en-US" dirty="0"/>
              <a:t>Unschooled Asylee or Refugee (continued)</a:t>
            </a:r>
          </a:p>
        </p:txBody>
      </p:sp>
      <p:pic>
        <p:nvPicPr>
          <p:cNvPr id="4" name="Graphic 3">
            <a:extLst>
              <a:ext uri="{FF2B5EF4-FFF2-40B4-BE49-F238E27FC236}">
                <a16:creationId xmlns:a16="http://schemas.microsoft.com/office/drawing/2014/main" id="{A9678B71-F2F2-41B5-BFA6-782377A99E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4662" y="1439481"/>
            <a:ext cx="2174575" cy="2174575"/>
          </a:xfrm>
          <a:prstGeom prst="rect">
            <a:avLst/>
          </a:prstGeom>
        </p:spPr>
      </p:pic>
      <p:sp>
        <p:nvSpPr>
          <p:cNvPr id="3" name="Content Placeholder 2">
            <a:extLst>
              <a:ext uri="{FF2B5EF4-FFF2-40B4-BE49-F238E27FC236}">
                <a16:creationId xmlns:a16="http://schemas.microsoft.com/office/drawing/2014/main" id="{953AB658-B0B5-4537-B9CE-8665EAF6364C}"/>
              </a:ext>
            </a:extLst>
          </p:cNvPr>
          <p:cNvSpPr>
            <a:spLocks noGrp="1"/>
          </p:cNvSpPr>
          <p:nvPr>
            <p:ph idx="1"/>
          </p:nvPr>
        </p:nvSpPr>
        <p:spPr>
          <a:xfrm>
            <a:off x="462763" y="1171710"/>
            <a:ext cx="9181980" cy="4771889"/>
          </a:xfrm>
        </p:spPr>
        <p:txBody>
          <a:bodyPr/>
          <a:lstStyle/>
          <a:p>
            <a:r>
              <a:rPr lang="en-US" dirty="0"/>
              <a:t>The student’s permanent record file must document that </a:t>
            </a:r>
          </a:p>
          <a:p>
            <a:pPr lvl="1">
              <a:buClr>
                <a:schemeClr val="accent1"/>
              </a:buClr>
              <a:buFont typeface="Arial" panose="020B0604020202020204" pitchFamily="34" charset="0"/>
              <a:buChar char="•"/>
            </a:pPr>
            <a:r>
              <a:rPr lang="en-US" dirty="0"/>
              <a:t>the student had little or no formal schooling outside the U.S. and lacked basic primary language literacy upon enrollment in school in the U.S.; </a:t>
            </a:r>
          </a:p>
          <a:p>
            <a:pPr lvl="1">
              <a:buClr>
                <a:schemeClr val="accent1"/>
              </a:buClr>
              <a:buFont typeface="Arial" panose="020B0604020202020204" pitchFamily="34" charset="0"/>
              <a:buChar char="•"/>
            </a:pPr>
            <a:r>
              <a:rPr lang="en-US" dirty="0"/>
              <a:t>the student is being provided designated supports and other ongoing interventions by the district to meet the student’s unique affective, linguistic, and cognitive needs; and </a:t>
            </a:r>
          </a:p>
          <a:p>
            <a:pPr lvl="1">
              <a:buClr>
                <a:schemeClr val="accent1"/>
              </a:buClr>
              <a:buFont typeface="Arial" panose="020B0604020202020204" pitchFamily="34" charset="0"/>
              <a:buChar char="•"/>
            </a:pPr>
            <a:r>
              <a:rPr lang="en-US" dirty="0"/>
              <a:t>as of the semester of the test administration, the student continues to lack the necessary foundation in the TEKS as a direct result of the student’s inadequate schooling outside of the U.S. </a:t>
            </a:r>
          </a:p>
          <a:p>
            <a:pPr marL="457200" lvl="1" indent="0">
              <a:buClr>
                <a:schemeClr val="accent1"/>
              </a:buClr>
              <a:buNone/>
            </a:pPr>
            <a:endParaRPr lang="en-US" dirty="0"/>
          </a:p>
          <a:p>
            <a:endParaRPr lang="en-US" dirty="0"/>
          </a:p>
        </p:txBody>
      </p:sp>
      <p:sp>
        <p:nvSpPr>
          <p:cNvPr id="5" name="TextBox 4">
            <a:extLst>
              <a:ext uri="{FF2B5EF4-FFF2-40B4-BE49-F238E27FC236}">
                <a16:creationId xmlns:a16="http://schemas.microsoft.com/office/drawing/2014/main" id="{61DC134F-A6BA-5F0E-A8FF-0D3808BD980D}"/>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pp. 7-8)</a:t>
            </a:r>
          </a:p>
        </p:txBody>
      </p:sp>
    </p:spTree>
    <p:extLst>
      <p:ext uri="{BB962C8B-B14F-4D97-AF65-F5344CB8AC3E}">
        <p14:creationId xmlns:p14="http://schemas.microsoft.com/office/powerpoint/2010/main" val="306228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98E-F759-4CE4-AC0C-F6291CFD7A3A}"/>
              </a:ext>
            </a:extLst>
          </p:cNvPr>
          <p:cNvSpPr>
            <a:spLocks noGrp="1"/>
          </p:cNvSpPr>
          <p:nvPr>
            <p:ph type="title"/>
          </p:nvPr>
        </p:nvSpPr>
        <p:spPr>
          <a:xfrm>
            <a:off x="2033210" y="142442"/>
            <a:ext cx="10158790" cy="542429"/>
          </a:xfrm>
        </p:spPr>
        <p:txBody>
          <a:bodyPr>
            <a:noAutofit/>
          </a:bodyPr>
          <a:lstStyle/>
          <a:p>
            <a:r>
              <a:rPr lang="en-US" sz="3000" dirty="0"/>
              <a:t>2023-2024 LPAC Decision-Making Process </a:t>
            </a:r>
            <a:br>
              <a:rPr lang="en-US" sz="3000" dirty="0"/>
            </a:br>
            <a:r>
              <a:rPr lang="en-US" sz="3000" dirty="0"/>
              <a:t>Training Objectives</a:t>
            </a:r>
          </a:p>
        </p:txBody>
      </p:sp>
      <p:sp>
        <p:nvSpPr>
          <p:cNvPr id="5" name="Content Placeholder 4">
            <a:extLst>
              <a:ext uri="{FF2B5EF4-FFF2-40B4-BE49-F238E27FC236}">
                <a16:creationId xmlns:a16="http://schemas.microsoft.com/office/drawing/2014/main" id="{5E37DF75-FAA1-433A-AE5F-E59E8783FA43}"/>
              </a:ext>
            </a:extLst>
          </p:cNvPr>
          <p:cNvSpPr>
            <a:spLocks noGrp="1"/>
          </p:cNvSpPr>
          <p:nvPr>
            <p:ph idx="1"/>
          </p:nvPr>
        </p:nvSpPr>
        <p:spPr>
          <a:xfrm>
            <a:off x="2320118" y="1495651"/>
            <a:ext cx="4526996" cy="4948692"/>
          </a:xfrm>
        </p:spPr>
        <p:txBody>
          <a:bodyPr/>
          <a:lstStyle/>
          <a:p>
            <a:r>
              <a:rPr lang="en-US" dirty="0"/>
              <a:t>LPAC Decisions Educator Guide Overview</a:t>
            </a:r>
          </a:p>
          <a:p>
            <a:r>
              <a:rPr lang="en-US" dirty="0"/>
              <a:t>Participation Decisions for the STAAR Program</a:t>
            </a:r>
          </a:p>
          <a:p>
            <a:r>
              <a:rPr lang="en-US" dirty="0"/>
              <a:t>Special Circumstances</a:t>
            </a:r>
          </a:p>
          <a:p>
            <a:r>
              <a:rPr lang="en-US" dirty="0"/>
              <a:t>Participation Decisions for the TELPAS Program</a:t>
            </a:r>
          </a:p>
          <a:p>
            <a:r>
              <a:rPr lang="en-US" dirty="0"/>
              <a:t>Understanding Accommodations</a:t>
            </a:r>
          </a:p>
          <a:p>
            <a:pPr marL="0" indent="0">
              <a:buNone/>
            </a:pPr>
            <a:endParaRPr lang="en-US" dirty="0"/>
          </a:p>
        </p:txBody>
      </p:sp>
      <p:sp>
        <p:nvSpPr>
          <p:cNvPr id="6" name="Content Placeholder 5">
            <a:extLst>
              <a:ext uri="{FF2B5EF4-FFF2-40B4-BE49-F238E27FC236}">
                <a16:creationId xmlns:a16="http://schemas.microsoft.com/office/drawing/2014/main" id="{11E3CBE8-55AF-4F7E-8128-35AD234ACB5D}"/>
              </a:ext>
            </a:extLst>
          </p:cNvPr>
          <p:cNvSpPr>
            <a:spLocks noGrp="1"/>
          </p:cNvSpPr>
          <p:nvPr>
            <p:ph idx="13"/>
          </p:nvPr>
        </p:nvSpPr>
        <p:spPr>
          <a:xfrm>
            <a:off x="7077078" y="1478675"/>
            <a:ext cx="4914625" cy="4351338"/>
          </a:xfrm>
        </p:spPr>
        <p:txBody>
          <a:bodyPr/>
          <a:lstStyle/>
          <a:p>
            <a:pPr marL="457200" indent="-457200"/>
            <a:r>
              <a:rPr lang="en-US" dirty="0"/>
              <a:t>Designated Supports   Decisions for the STAAR Program </a:t>
            </a:r>
          </a:p>
          <a:p>
            <a:pPr marL="457200" indent="-457200">
              <a:buClr>
                <a:schemeClr val="accent2"/>
              </a:buClr>
              <a:buFont typeface="Wingdings" panose="05000000000000000000" pitchFamily="2" charset="2"/>
              <a:buChar char="§"/>
            </a:pPr>
            <a:r>
              <a:rPr lang="en-US" dirty="0"/>
              <a:t>Designated Supports Decisions for the TELPAS Program</a:t>
            </a:r>
          </a:p>
          <a:p>
            <a:pPr marL="457200" indent="-457200">
              <a:buClr>
                <a:schemeClr val="accent2"/>
              </a:buClr>
              <a:buFont typeface="Wingdings" panose="05000000000000000000" pitchFamily="2" charset="2"/>
              <a:buChar char="§"/>
            </a:pPr>
            <a:r>
              <a:rPr lang="en-US" dirty="0"/>
              <a:t>Documenting and Communicating Decisions</a:t>
            </a:r>
          </a:p>
          <a:p>
            <a:pPr marL="457200" indent="-457200">
              <a:buClr>
                <a:schemeClr val="accent2"/>
              </a:buClr>
              <a:buFont typeface="Wingdings" panose="05000000000000000000" pitchFamily="2" charset="2"/>
              <a:buChar char="§"/>
            </a:pPr>
            <a:r>
              <a:rPr lang="en-US" dirty="0"/>
              <a:t>Additional Documentation </a:t>
            </a:r>
          </a:p>
          <a:p>
            <a:endParaRPr lang="en-US" dirty="0"/>
          </a:p>
        </p:txBody>
      </p:sp>
    </p:spTree>
    <p:extLst>
      <p:ext uri="{BB962C8B-B14F-4D97-AF65-F5344CB8AC3E}">
        <p14:creationId xmlns:p14="http://schemas.microsoft.com/office/powerpoint/2010/main" val="334095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379D-0BBC-88F9-1F1F-E701CAFBC75F}"/>
              </a:ext>
            </a:extLst>
          </p:cNvPr>
          <p:cNvSpPr>
            <a:spLocks noGrp="1"/>
          </p:cNvSpPr>
          <p:nvPr>
            <p:ph type="title"/>
          </p:nvPr>
        </p:nvSpPr>
        <p:spPr/>
        <p:txBody>
          <a:bodyPr/>
          <a:lstStyle/>
          <a:p>
            <a:r>
              <a:rPr lang="en-US" dirty="0"/>
              <a:t>Delayed Official Documentation </a:t>
            </a:r>
          </a:p>
        </p:txBody>
      </p:sp>
      <p:sp>
        <p:nvSpPr>
          <p:cNvPr id="3" name="Content Placeholder 2">
            <a:extLst>
              <a:ext uri="{FF2B5EF4-FFF2-40B4-BE49-F238E27FC236}">
                <a16:creationId xmlns:a16="http://schemas.microsoft.com/office/drawing/2014/main" id="{1E6A7CA4-5407-73D2-3A13-C9482786DB6E}"/>
              </a:ext>
            </a:extLst>
          </p:cNvPr>
          <p:cNvSpPr>
            <a:spLocks noGrp="1"/>
          </p:cNvSpPr>
          <p:nvPr>
            <p:ph idx="1"/>
          </p:nvPr>
        </p:nvSpPr>
        <p:spPr>
          <a:xfrm>
            <a:off x="712380" y="1329501"/>
            <a:ext cx="5568677" cy="4351338"/>
          </a:xfrm>
        </p:spPr>
        <p:txBody>
          <a:bodyPr/>
          <a:lstStyle/>
          <a:p>
            <a:pPr marL="0" indent="0">
              <a:buNone/>
            </a:pPr>
            <a:r>
              <a:rPr lang="en-US" sz="2400" b="0" i="0" u="none" strike="noStrike" baseline="0" dirty="0"/>
              <a:t>In rare cases that a campus has compelling evidence of a student’s asylee or refugee status but is unable to obtain official documentation by the time of the applicable assessment administration, the campus may use the Affirmation of Asylee or </a:t>
            </a:r>
            <a:r>
              <a:rPr lang="en-US" sz="2400" b="0" i="0" u="none" strike="noStrike" baseline="0" dirty="0">
                <a:hlinkClick r:id="rId2"/>
              </a:rPr>
              <a:t>Refugee Status When Official Documentation</a:t>
            </a:r>
            <a:r>
              <a:rPr lang="en-US" sz="2400" b="0" i="0" u="none" strike="noStrike" baseline="0" dirty="0"/>
              <a:t> is Delayed form.  </a:t>
            </a:r>
            <a:endParaRPr lang="en-US" sz="2400" dirty="0"/>
          </a:p>
        </p:txBody>
      </p:sp>
      <p:pic>
        <p:nvPicPr>
          <p:cNvPr id="4" name="Picture 3" descr="Screenshot of the form titled Affirmation of Asylee or Refugee Status When Official Documentation is Delayed. The actual form can be found on the Assessments for Special Populations webpage. ">
            <a:extLst>
              <a:ext uri="{FF2B5EF4-FFF2-40B4-BE49-F238E27FC236}">
                <a16:creationId xmlns:a16="http://schemas.microsoft.com/office/drawing/2014/main" id="{8AF0062F-F524-1F84-1C63-8F06E1062325}"/>
              </a:ext>
            </a:extLst>
          </p:cNvPr>
          <p:cNvPicPr>
            <a:picLocks noChangeAspect="1"/>
          </p:cNvPicPr>
          <p:nvPr/>
        </p:nvPicPr>
        <p:blipFill rotWithShape="1">
          <a:blip r:embed="rId3"/>
          <a:srcRect l="24242" t="17566" r="45325" b="5636"/>
          <a:stretch/>
        </p:blipFill>
        <p:spPr bwMode="auto">
          <a:xfrm>
            <a:off x="7141028" y="1023799"/>
            <a:ext cx="3429001" cy="4431249"/>
          </a:xfrm>
          <a:prstGeom prst="rect">
            <a:avLst/>
          </a:prstGeom>
          <a:ln>
            <a:solidFill>
              <a:schemeClr val="accent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49439D1-6680-66EE-9904-8FCC0DBF6143}"/>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8)</a:t>
            </a:r>
          </a:p>
        </p:txBody>
      </p:sp>
    </p:spTree>
    <p:extLst>
      <p:ext uri="{BB962C8B-B14F-4D97-AF65-F5344CB8AC3E}">
        <p14:creationId xmlns:p14="http://schemas.microsoft.com/office/powerpoint/2010/main" val="149720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D207-FB41-D0BA-5783-3855943BD639}"/>
              </a:ext>
            </a:extLst>
          </p:cNvPr>
          <p:cNvSpPr>
            <a:spLocks noGrp="1"/>
          </p:cNvSpPr>
          <p:nvPr>
            <p:ph type="title"/>
          </p:nvPr>
        </p:nvSpPr>
        <p:spPr/>
        <p:txBody>
          <a:bodyPr/>
          <a:lstStyle/>
          <a:p>
            <a:r>
              <a:rPr lang="en-US" dirty="0"/>
              <a:t>STAAR Exemption for Grades 3-8</a:t>
            </a:r>
          </a:p>
        </p:txBody>
      </p:sp>
      <p:sp>
        <p:nvSpPr>
          <p:cNvPr id="3" name="Content Placeholder 2">
            <a:extLst>
              <a:ext uri="{FF2B5EF4-FFF2-40B4-BE49-F238E27FC236}">
                <a16:creationId xmlns:a16="http://schemas.microsoft.com/office/drawing/2014/main" id="{18804D33-8960-3E44-86F6-611163C2FB40}"/>
              </a:ext>
            </a:extLst>
          </p:cNvPr>
          <p:cNvSpPr>
            <a:spLocks noGrp="1"/>
          </p:cNvSpPr>
          <p:nvPr>
            <p:ph idx="1"/>
          </p:nvPr>
        </p:nvSpPr>
        <p:spPr>
          <a:xfrm>
            <a:off x="712380" y="1495651"/>
            <a:ext cx="9607277" cy="4351338"/>
          </a:xfrm>
        </p:spPr>
        <p:txBody>
          <a:bodyPr/>
          <a:lstStyle/>
          <a:p>
            <a:pPr marL="0" indent="0">
              <a:buNone/>
            </a:pPr>
            <a:r>
              <a:rPr lang="en-US" sz="2400" dirty="0"/>
              <a:t>Section 101.1005 of the TAC allows exemption of certain qualifying EB students that are asylees and refugees from being administered a STAAR assessment in </a:t>
            </a:r>
            <a:r>
              <a:rPr lang="en-US" sz="2400" b="1" dirty="0"/>
              <a:t>grades 3–8</a:t>
            </a:r>
            <a:r>
              <a:rPr lang="en-US" sz="2400" dirty="0"/>
              <a:t>.</a:t>
            </a:r>
          </a:p>
          <a:p>
            <a:pPr marL="0" indent="0">
              <a:buNone/>
            </a:pPr>
            <a:r>
              <a:rPr lang="en-US" sz="2400" b="0" i="0" u="none" strike="noStrike" baseline="0" dirty="0"/>
              <a:t>This exemption applies to an EB student who: </a:t>
            </a:r>
          </a:p>
          <a:p>
            <a:r>
              <a:rPr lang="en-US" sz="2400" b="0" i="0" u="none" strike="noStrike" baseline="0" dirty="0"/>
              <a:t>qualifies as an unschooled asylee or refugee, </a:t>
            </a:r>
          </a:p>
          <a:p>
            <a:r>
              <a:rPr lang="en-US" sz="2400" b="0" i="0" u="none" strike="noStrike" baseline="0" dirty="0"/>
              <a:t>is in the first year of enrollment in U.S. schools, and </a:t>
            </a:r>
          </a:p>
          <a:p>
            <a:r>
              <a:rPr lang="en-US" sz="2400" b="0" i="0" u="none" strike="noStrike" baseline="0" dirty="0"/>
              <a:t>is in grades 3–8. </a:t>
            </a:r>
          </a:p>
          <a:p>
            <a:endParaRPr lang="en-US" sz="2400" dirty="0"/>
          </a:p>
          <a:p>
            <a:pPr marL="0" indent="0">
              <a:buNone/>
            </a:pPr>
            <a:endParaRPr lang="en-US" sz="2800" dirty="0"/>
          </a:p>
          <a:p>
            <a:pPr marL="0" indent="0">
              <a:buNone/>
            </a:pPr>
            <a:endParaRPr lang="en-US" dirty="0"/>
          </a:p>
        </p:txBody>
      </p:sp>
      <p:sp>
        <p:nvSpPr>
          <p:cNvPr id="4" name="TextBox 3">
            <a:extLst>
              <a:ext uri="{FF2B5EF4-FFF2-40B4-BE49-F238E27FC236}">
                <a16:creationId xmlns:a16="http://schemas.microsoft.com/office/drawing/2014/main" id="{52EAF7B2-8EA8-250B-7667-99D6FD244F87}"/>
              </a:ext>
            </a:extLst>
          </p:cNvPr>
          <p:cNvSpPr txBox="1"/>
          <p:nvPr/>
        </p:nvSpPr>
        <p:spPr>
          <a:xfrm>
            <a:off x="8065518" y="5574267"/>
            <a:ext cx="3927822" cy="369332"/>
          </a:xfrm>
          <a:prstGeom prst="rect">
            <a:avLst/>
          </a:prstGeom>
          <a:noFill/>
        </p:spPr>
        <p:txBody>
          <a:bodyPr wrap="square" rtlCol="0">
            <a:spAutoFit/>
          </a:bodyPr>
          <a:lstStyle/>
          <a:p>
            <a:r>
              <a:rPr lang="en-US" i="1" dirty="0"/>
              <a:t>(LPAC Decisions Educator Guide, p. 8)</a:t>
            </a:r>
          </a:p>
        </p:txBody>
      </p:sp>
    </p:spTree>
    <p:extLst>
      <p:ext uri="{BB962C8B-B14F-4D97-AF65-F5344CB8AC3E}">
        <p14:creationId xmlns:p14="http://schemas.microsoft.com/office/powerpoint/2010/main" val="2025479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AA9F-7ADE-465A-BE94-DED36CDCB846}"/>
              </a:ext>
            </a:extLst>
          </p:cNvPr>
          <p:cNvSpPr>
            <a:spLocks noGrp="1"/>
          </p:cNvSpPr>
          <p:nvPr>
            <p:ph type="title"/>
          </p:nvPr>
        </p:nvSpPr>
        <p:spPr/>
        <p:txBody>
          <a:bodyPr/>
          <a:lstStyle/>
          <a:p>
            <a:r>
              <a:rPr lang="en-US" dirty="0"/>
              <a:t>STAAR English I Special Provision</a:t>
            </a:r>
          </a:p>
        </p:txBody>
      </p:sp>
      <p:sp>
        <p:nvSpPr>
          <p:cNvPr id="3" name="Content Placeholder 2">
            <a:extLst>
              <a:ext uri="{FF2B5EF4-FFF2-40B4-BE49-F238E27FC236}">
                <a16:creationId xmlns:a16="http://schemas.microsoft.com/office/drawing/2014/main" id="{C8A7CD9E-5E62-48D2-B90F-DC2FF474E35D}"/>
              </a:ext>
            </a:extLst>
          </p:cNvPr>
          <p:cNvSpPr>
            <a:spLocks noGrp="1"/>
          </p:cNvSpPr>
          <p:nvPr>
            <p:ph idx="1"/>
          </p:nvPr>
        </p:nvSpPr>
        <p:spPr>
          <a:xfrm>
            <a:off x="558677" y="3102427"/>
            <a:ext cx="10167735" cy="2813559"/>
          </a:xfrm>
        </p:spPr>
        <p:txBody>
          <a:bodyPr>
            <a:normAutofit/>
          </a:bodyPr>
          <a:lstStyle/>
          <a:p>
            <a:r>
              <a:rPr lang="en-US" sz="2400" dirty="0"/>
              <a:t>Only applies when student meets eligibility criteria </a:t>
            </a:r>
            <a:r>
              <a:rPr lang="en-US" sz="2400" b="1" dirty="0"/>
              <a:t>and</a:t>
            </a:r>
            <a:r>
              <a:rPr lang="en-US" sz="2400" dirty="0"/>
              <a:t> passes the course.</a:t>
            </a:r>
          </a:p>
          <a:p>
            <a:r>
              <a:rPr lang="en-US" sz="2400" dirty="0"/>
              <a:t>Documentation must be completed and discussed with the student as close to the time of the assessment as possible.</a:t>
            </a:r>
          </a:p>
          <a:p>
            <a:r>
              <a:rPr lang="en-US" sz="2400" dirty="0"/>
              <a:t>The student may opt to retake the assessment during any scheduled administration if the student passes the course but fails to meet the passing standard on the test.</a:t>
            </a:r>
          </a:p>
          <a:p>
            <a:pPr marL="0" indent="0">
              <a:buNone/>
            </a:pPr>
            <a:endParaRPr lang="en-US" dirty="0"/>
          </a:p>
        </p:txBody>
      </p:sp>
      <p:sp>
        <p:nvSpPr>
          <p:cNvPr id="6" name="TextBox 5">
            <a:extLst>
              <a:ext uri="{FF2B5EF4-FFF2-40B4-BE49-F238E27FC236}">
                <a16:creationId xmlns:a16="http://schemas.microsoft.com/office/drawing/2014/main" id="{4547A506-A19C-CE17-6BF9-5BCB6AE11AF6}"/>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pp. 8-9)</a:t>
            </a:r>
          </a:p>
        </p:txBody>
      </p:sp>
      <p:pic>
        <p:nvPicPr>
          <p:cNvPr id="7" name="Picture 6" descr="This is a screenshot of the Eligibility Criteria for the STAAR English I Special Provision form. The form can be found on the Assessments for Special Populations webpage. ">
            <a:extLst>
              <a:ext uri="{FF2B5EF4-FFF2-40B4-BE49-F238E27FC236}">
                <a16:creationId xmlns:a16="http://schemas.microsoft.com/office/drawing/2014/main" id="{569D6908-4EC6-778E-8FF0-FCF4820C3E35}"/>
              </a:ext>
            </a:extLst>
          </p:cNvPr>
          <p:cNvPicPr>
            <a:picLocks noChangeAspect="1"/>
          </p:cNvPicPr>
          <p:nvPr/>
        </p:nvPicPr>
        <p:blipFill rotWithShape="1">
          <a:blip r:embed="rId3"/>
          <a:srcRect l="25321" t="45964" r="25749" b="34242"/>
          <a:stretch/>
        </p:blipFill>
        <p:spPr bwMode="auto">
          <a:xfrm>
            <a:off x="1768021" y="1143000"/>
            <a:ext cx="8084400" cy="1839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530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2862-6F83-4038-A1CF-C936B2AED0DB}"/>
              </a:ext>
            </a:extLst>
          </p:cNvPr>
          <p:cNvSpPr>
            <a:spLocks noGrp="1"/>
          </p:cNvSpPr>
          <p:nvPr>
            <p:ph type="title"/>
          </p:nvPr>
        </p:nvSpPr>
        <p:spPr/>
        <p:txBody>
          <a:bodyPr/>
          <a:lstStyle/>
          <a:p>
            <a:r>
              <a:rPr lang="en-US"/>
              <a:t>English I Special Provision</a:t>
            </a:r>
          </a:p>
        </p:txBody>
      </p:sp>
      <p:sp>
        <p:nvSpPr>
          <p:cNvPr id="3" name="Content Placeholder 2">
            <a:extLst>
              <a:ext uri="{FF2B5EF4-FFF2-40B4-BE49-F238E27FC236}">
                <a16:creationId xmlns:a16="http://schemas.microsoft.com/office/drawing/2014/main" id="{970E15D7-A73F-4C0E-AA81-27E390E42A12}"/>
              </a:ext>
            </a:extLst>
          </p:cNvPr>
          <p:cNvSpPr>
            <a:spLocks noGrp="1"/>
          </p:cNvSpPr>
          <p:nvPr>
            <p:ph idx="1"/>
          </p:nvPr>
        </p:nvSpPr>
        <p:spPr>
          <a:xfrm>
            <a:off x="712380" y="1234394"/>
            <a:ext cx="10623762" cy="4252006"/>
          </a:xfrm>
        </p:spPr>
        <p:txBody>
          <a:bodyPr>
            <a:normAutofit/>
          </a:bodyPr>
          <a:lstStyle/>
          <a:p>
            <a:r>
              <a:rPr lang="en-US" sz="2600" dirty="0"/>
              <a:t>Acknowledges unique circumstances of specific EB students </a:t>
            </a:r>
          </a:p>
          <a:p>
            <a:pPr lvl="1">
              <a:buClr>
                <a:schemeClr val="accent1"/>
              </a:buClr>
              <a:buFont typeface="Arial" panose="020B0604020202020204" pitchFamily="34" charset="0"/>
              <a:buChar char="•"/>
            </a:pPr>
            <a:r>
              <a:rPr lang="en-US" sz="2600" dirty="0"/>
              <a:t>insufficient time in the U.S. and insufficient time to learn English</a:t>
            </a:r>
          </a:p>
          <a:p>
            <a:r>
              <a:rPr lang="en-US" sz="2600" dirty="0"/>
              <a:t>These students </a:t>
            </a:r>
          </a:p>
          <a:p>
            <a:pPr lvl="1">
              <a:buClr>
                <a:schemeClr val="accent1"/>
              </a:buClr>
              <a:buFont typeface="Arial" panose="020B0604020202020204" pitchFamily="34" charset="0"/>
              <a:buChar char="•"/>
            </a:pPr>
            <a:r>
              <a:rPr lang="en-US" sz="2600" dirty="0"/>
              <a:t>depend heavily on instructional scaffolding, including linguistic supports based on their second language acquisition needs </a:t>
            </a:r>
          </a:p>
          <a:p>
            <a:pPr lvl="1">
              <a:buClr>
                <a:schemeClr val="accent1"/>
              </a:buClr>
              <a:buFont typeface="Arial" panose="020B0604020202020204" pitchFamily="34" charset="0"/>
              <a:buChar char="•"/>
            </a:pPr>
            <a:r>
              <a:rPr lang="en-US" sz="2600" dirty="0"/>
              <a:t>need scaffolding that cannot be provided as designated supports during the standardized English I EOC assessment </a:t>
            </a:r>
          </a:p>
          <a:p>
            <a:r>
              <a:rPr lang="en-US" sz="2600" dirty="0"/>
              <a:t>LPACs must maintain </a:t>
            </a:r>
            <a:r>
              <a:rPr lang="en-US" sz="2600" dirty="0">
                <a:hlinkClick r:id="rId3"/>
              </a:rPr>
              <a:t>documentation of eligibility for the special provision</a:t>
            </a:r>
            <a:r>
              <a:rPr lang="en-US" sz="2600" dirty="0"/>
              <a:t>. </a:t>
            </a:r>
          </a:p>
          <a:p>
            <a:r>
              <a:rPr lang="en-US" sz="2600" dirty="0"/>
              <a:t>Eligibility must be determined in conjunction with the student’s enrollment in English I or ESOL I.</a:t>
            </a:r>
          </a:p>
          <a:p>
            <a:pPr marL="0" indent="0">
              <a:buNone/>
            </a:pPr>
            <a:endParaRPr lang="en-US" sz="2600" dirty="0"/>
          </a:p>
        </p:txBody>
      </p:sp>
      <p:sp>
        <p:nvSpPr>
          <p:cNvPr id="5" name="TextBox 4">
            <a:extLst>
              <a:ext uri="{FF2B5EF4-FFF2-40B4-BE49-F238E27FC236}">
                <a16:creationId xmlns:a16="http://schemas.microsoft.com/office/drawing/2014/main" id="{07726EC1-D6D7-8ACC-EECF-ED6D5B4E9DE0}"/>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9)</a:t>
            </a:r>
          </a:p>
        </p:txBody>
      </p:sp>
    </p:spTree>
    <p:extLst>
      <p:ext uri="{BB962C8B-B14F-4D97-AF65-F5344CB8AC3E}">
        <p14:creationId xmlns:p14="http://schemas.microsoft.com/office/powerpoint/2010/main" val="257933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2C07-A8DD-37C4-40B6-D47457A8577F}"/>
              </a:ext>
            </a:extLst>
          </p:cNvPr>
          <p:cNvSpPr>
            <a:spLocks noGrp="1"/>
          </p:cNvSpPr>
          <p:nvPr>
            <p:ph type="title"/>
          </p:nvPr>
        </p:nvSpPr>
        <p:spPr/>
        <p:txBody>
          <a:bodyPr/>
          <a:lstStyle/>
          <a:p>
            <a:r>
              <a:rPr lang="en-US" dirty="0"/>
              <a:t>Updated STAAR English I Special Provision Form  </a:t>
            </a:r>
          </a:p>
        </p:txBody>
      </p:sp>
      <p:sp>
        <p:nvSpPr>
          <p:cNvPr id="11" name="Callout: Bent Line 10">
            <a:extLst>
              <a:ext uri="{FF2B5EF4-FFF2-40B4-BE49-F238E27FC236}">
                <a16:creationId xmlns:a16="http://schemas.microsoft.com/office/drawing/2014/main" id="{69170382-0FD8-3539-2F10-D2F6043F6E46}"/>
              </a:ext>
              <a:ext uri="{C183D7F6-B498-43B3-948B-1728B52AA6E4}">
                <adec:decorative xmlns:adec="http://schemas.microsoft.com/office/drawing/2017/decorative" val="1"/>
              </a:ext>
            </a:extLst>
          </p:cNvPr>
          <p:cNvSpPr/>
          <p:nvPr/>
        </p:nvSpPr>
        <p:spPr>
          <a:xfrm>
            <a:off x="6557695" y="1052545"/>
            <a:ext cx="5423490" cy="1895538"/>
          </a:xfrm>
          <a:prstGeom prst="borderCallout2">
            <a:avLst>
              <a:gd name="adj1" fmla="val 30236"/>
              <a:gd name="adj2" fmla="val -104"/>
              <a:gd name="adj3" fmla="val 22196"/>
              <a:gd name="adj4" fmla="val -7635"/>
              <a:gd name="adj5" fmla="val 60814"/>
              <a:gd name="adj6" fmla="val -14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shot of the language used to describe the STAAR English I Special Provision on the top part of the form. The form can be found on the Assessments for Special Populations webpage. ">
            <a:extLst>
              <a:ext uri="{FF2B5EF4-FFF2-40B4-BE49-F238E27FC236}">
                <a16:creationId xmlns:a16="http://schemas.microsoft.com/office/drawing/2014/main" id="{24F7E601-2D86-42AD-2B09-FE872E420C6E}"/>
              </a:ext>
            </a:extLst>
          </p:cNvPr>
          <p:cNvPicPr>
            <a:picLocks noChangeAspect="1"/>
          </p:cNvPicPr>
          <p:nvPr/>
        </p:nvPicPr>
        <p:blipFill rotWithShape="1">
          <a:blip r:embed="rId2"/>
          <a:srcRect l="17629" t="37667" r="32372" b="35910"/>
          <a:stretch/>
        </p:blipFill>
        <p:spPr bwMode="auto">
          <a:xfrm>
            <a:off x="6684083" y="1232277"/>
            <a:ext cx="5170714" cy="1536074"/>
          </a:xfrm>
          <a:prstGeom prst="rect">
            <a:avLst/>
          </a:prstGeom>
          <a:ln w="28575">
            <a:solidFill>
              <a:schemeClr val="accent1"/>
            </a:solidFill>
          </a:ln>
          <a:extLst>
            <a:ext uri="{53640926-AAD7-44D8-BBD7-CCE9431645EC}">
              <a14:shadowObscured xmlns:a14="http://schemas.microsoft.com/office/drawing/2010/main"/>
            </a:ext>
          </a:extLst>
        </p:spPr>
      </p:pic>
      <p:pic>
        <p:nvPicPr>
          <p:cNvPr id="7" name="Picture 6" descr="Screenshot of the bottom half of the STAAR English I Special Provision form. The form can be found on the Assessments for Special Populations webpage. ">
            <a:extLst>
              <a:ext uri="{FF2B5EF4-FFF2-40B4-BE49-F238E27FC236}">
                <a16:creationId xmlns:a16="http://schemas.microsoft.com/office/drawing/2014/main" id="{EADB30BD-6544-6144-F5D7-F185B63E94BC}"/>
              </a:ext>
            </a:extLst>
          </p:cNvPr>
          <p:cNvPicPr>
            <a:picLocks noChangeAspect="1"/>
          </p:cNvPicPr>
          <p:nvPr/>
        </p:nvPicPr>
        <p:blipFill rotWithShape="1">
          <a:blip r:embed="rId3"/>
          <a:srcRect l="17545" t="37859" r="32287" b="5838"/>
          <a:stretch/>
        </p:blipFill>
        <p:spPr bwMode="auto">
          <a:xfrm>
            <a:off x="7772084" y="3327806"/>
            <a:ext cx="4144103" cy="2615794"/>
          </a:xfrm>
          <a:prstGeom prst="rect">
            <a:avLst/>
          </a:prstGeom>
          <a:ln w="12700">
            <a:solidFill>
              <a:schemeClr val="accent1"/>
            </a:solidFill>
          </a:ln>
          <a:extLst>
            <a:ext uri="{53640926-AAD7-44D8-BBD7-CCE9431645EC}">
              <a14:shadowObscured xmlns:a14="http://schemas.microsoft.com/office/drawing/2010/main"/>
            </a:ext>
          </a:extLst>
        </p:spPr>
      </p:pic>
      <p:sp>
        <p:nvSpPr>
          <p:cNvPr id="13" name="Callout: Bent Line 12">
            <a:extLst>
              <a:ext uri="{FF2B5EF4-FFF2-40B4-BE49-F238E27FC236}">
                <a16:creationId xmlns:a16="http://schemas.microsoft.com/office/drawing/2014/main" id="{9312FC9F-01B8-A6BA-0EAB-3D4C54F56DF7}"/>
              </a:ext>
              <a:ext uri="{C183D7F6-B498-43B3-948B-1728B52AA6E4}">
                <adec:decorative xmlns:adec="http://schemas.microsoft.com/office/drawing/2017/decorative" val="1"/>
              </a:ext>
            </a:extLst>
          </p:cNvPr>
          <p:cNvSpPr/>
          <p:nvPr/>
        </p:nvSpPr>
        <p:spPr>
          <a:xfrm flipH="1">
            <a:off x="1915885" y="4481121"/>
            <a:ext cx="4339199" cy="1472299"/>
          </a:xfrm>
          <a:prstGeom prst="borderCallout2">
            <a:avLst>
              <a:gd name="adj1" fmla="val 16240"/>
              <a:gd name="adj2" fmla="val 498"/>
              <a:gd name="adj3" fmla="val 18750"/>
              <a:gd name="adj4" fmla="val -16667"/>
              <a:gd name="adj5" fmla="val -15864"/>
              <a:gd name="adj6" fmla="val -34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shot of the language on the bottom of the STAAR English I Special Provision Form. The form can be found on the Assessments for Special Populations webpage. ">
            <a:extLst>
              <a:ext uri="{FF2B5EF4-FFF2-40B4-BE49-F238E27FC236}">
                <a16:creationId xmlns:a16="http://schemas.microsoft.com/office/drawing/2014/main" id="{1F95D7B1-EDDA-A786-F425-DCA0C327BFAE}"/>
              </a:ext>
            </a:extLst>
          </p:cNvPr>
          <p:cNvPicPr>
            <a:picLocks noChangeAspect="1"/>
          </p:cNvPicPr>
          <p:nvPr/>
        </p:nvPicPr>
        <p:blipFill>
          <a:blip r:embed="rId4"/>
          <a:stretch>
            <a:fillRect/>
          </a:stretch>
        </p:blipFill>
        <p:spPr>
          <a:xfrm>
            <a:off x="2059889" y="4591858"/>
            <a:ext cx="4036111" cy="1244539"/>
          </a:xfrm>
          <a:prstGeom prst="rect">
            <a:avLst/>
          </a:prstGeom>
        </p:spPr>
      </p:pic>
      <p:pic>
        <p:nvPicPr>
          <p:cNvPr id="3" name="Picture 2">
            <a:extLst>
              <a:ext uri="{FF2B5EF4-FFF2-40B4-BE49-F238E27FC236}">
                <a16:creationId xmlns:a16="http://schemas.microsoft.com/office/drawing/2014/main" id="{8AD7A56D-7ED4-6DA6-52AA-9CC6A6FC8DC1}"/>
              </a:ext>
            </a:extLst>
          </p:cNvPr>
          <p:cNvPicPr>
            <a:picLocks noChangeAspect="1"/>
          </p:cNvPicPr>
          <p:nvPr/>
        </p:nvPicPr>
        <p:blipFill rotWithShape="1">
          <a:blip r:embed="rId5"/>
          <a:srcRect l="13142" t="17664" r="32371" b="14530"/>
          <a:stretch/>
        </p:blipFill>
        <p:spPr bwMode="auto">
          <a:xfrm>
            <a:off x="1262574" y="904580"/>
            <a:ext cx="4536621" cy="3175635"/>
          </a:xfrm>
          <a:prstGeom prst="rect">
            <a:avLst/>
          </a:prstGeom>
          <a:ln w="127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902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E7CD-6EB7-433B-AF3C-2908C5AE7B7B}"/>
              </a:ext>
            </a:extLst>
          </p:cNvPr>
          <p:cNvSpPr>
            <a:spLocks noGrp="1"/>
          </p:cNvSpPr>
          <p:nvPr>
            <p:ph type="title"/>
          </p:nvPr>
        </p:nvSpPr>
        <p:spPr/>
        <p:txBody>
          <a:bodyPr/>
          <a:lstStyle/>
          <a:p>
            <a:r>
              <a:rPr lang="en-US"/>
              <a:t>EB Students with Parent Denials</a:t>
            </a:r>
          </a:p>
        </p:txBody>
      </p:sp>
      <p:sp>
        <p:nvSpPr>
          <p:cNvPr id="3" name="Content Placeholder 2">
            <a:extLst>
              <a:ext uri="{FF2B5EF4-FFF2-40B4-BE49-F238E27FC236}">
                <a16:creationId xmlns:a16="http://schemas.microsoft.com/office/drawing/2014/main" id="{C16B56E7-F97B-4D1A-B080-B34A914D3073}"/>
              </a:ext>
            </a:extLst>
          </p:cNvPr>
          <p:cNvSpPr>
            <a:spLocks noGrp="1"/>
          </p:cNvSpPr>
          <p:nvPr>
            <p:ph idx="1"/>
          </p:nvPr>
        </p:nvSpPr>
        <p:spPr/>
        <p:txBody>
          <a:bodyPr/>
          <a:lstStyle/>
          <a:p>
            <a:pPr marL="0" indent="0">
              <a:buNone/>
            </a:pPr>
            <a:r>
              <a:rPr lang="en-US" sz="2400" dirty="0"/>
              <a:t>LPACs may not recommend designated supports, special assessment considerations, or accountability provisions for an EB student whose parents have denied bilingual or ESL services.</a:t>
            </a:r>
          </a:p>
          <a:p>
            <a:pPr marL="0" indent="0">
              <a:buNone/>
            </a:pPr>
            <a:r>
              <a:rPr lang="en-US" sz="2400" dirty="0"/>
              <a:t>This includes:</a:t>
            </a:r>
          </a:p>
          <a:p>
            <a:pPr marL="457200" indent="-457200">
              <a:spcBef>
                <a:spcPts val="580"/>
              </a:spcBef>
              <a:defRPr/>
            </a:pPr>
            <a:r>
              <a:rPr lang="en-US" sz="2400" dirty="0"/>
              <a:t>No designated supports</a:t>
            </a:r>
          </a:p>
          <a:p>
            <a:pPr marL="457200" indent="-457200">
              <a:spcBef>
                <a:spcPts val="580"/>
              </a:spcBef>
              <a:defRPr/>
            </a:pPr>
            <a:r>
              <a:rPr lang="en-US" sz="2400" dirty="0"/>
              <a:t>No testing in Spanish</a:t>
            </a:r>
          </a:p>
          <a:p>
            <a:pPr marL="457200" indent="-457200">
              <a:spcBef>
                <a:spcPts val="580"/>
              </a:spcBef>
              <a:defRPr/>
            </a:pPr>
            <a:r>
              <a:rPr lang="en-US" sz="2400" dirty="0"/>
              <a:t>No English I special provision</a:t>
            </a:r>
          </a:p>
          <a:p>
            <a:pPr marL="457200" indent="-457200">
              <a:spcBef>
                <a:spcPts val="580"/>
              </a:spcBef>
              <a:defRPr/>
            </a:pPr>
            <a:r>
              <a:rPr lang="en-US" sz="2400" dirty="0"/>
              <a:t>No unschooled asylee/refugee provisions</a:t>
            </a:r>
          </a:p>
          <a:p>
            <a:pPr marL="0" indent="0">
              <a:spcBef>
                <a:spcPts val="580"/>
              </a:spcBef>
              <a:buNone/>
              <a:defRPr/>
            </a:pPr>
            <a:endParaRPr lang="en-US" sz="2400" dirty="0"/>
          </a:p>
          <a:p>
            <a:pPr marL="0" indent="0">
              <a:spcBef>
                <a:spcPts val="580"/>
              </a:spcBef>
              <a:buNone/>
              <a:defRPr/>
            </a:pPr>
            <a:r>
              <a:rPr lang="en-US" sz="2400" dirty="0"/>
              <a:t>*EB students with parent denials are still required to be assessed annually with TELPAS or TELPAS Alternate.</a:t>
            </a:r>
          </a:p>
        </p:txBody>
      </p:sp>
    </p:spTree>
    <p:extLst>
      <p:ext uri="{BB962C8B-B14F-4D97-AF65-F5344CB8AC3E}">
        <p14:creationId xmlns:p14="http://schemas.microsoft.com/office/powerpoint/2010/main" val="414162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CDBDD-2889-40CD-8347-37C455D3226D}"/>
              </a:ext>
            </a:extLst>
          </p:cNvPr>
          <p:cNvSpPr>
            <a:spLocks noGrp="1"/>
          </p:cNvSpPr>
          <p:nvPr>
            <p:ph type="title"/>
          </p:nvPr>
        </p:nvSpPr>
        <p:spPr>
          <a:xfrm>
            <a:off x="2535675" y="3533909"/>
            <a:ext cx="9515883" cy="542429"/>
          </a:xfrm>
        </p:spPr>
        <p:txBody>
          <a:bodyPr>
            <a:noAutofit/>
          </a:bodyPr>
          <a:lstStyle/>
          <a:p>
            <a:r>
              <a:rPr lang="en-US"/>
              <a:t>Participation Decisions for the TELPAS Program</a:t>
            </a:r>
            <a:br>
              <a:rPr lang="en-US"/>
            </a:br>
            <a:endParaRPr lang="en-US"/>
          </a:p>
        </p:txBody>
      </p:sp>
    </p:spTree>
    <p:extLst>
      <p:ext uri="{BB962C8B-B14F-4D97-AF65-F5344CB8AC3E}">
        <p14:creationId xmlns:p14="http://schemas.microsoft.com/office/powerpoint/2010/main" val="239692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lstStyle/>
          <a:p>
            <a:r>
              <a:rPr lang="en-US"/>
              <a:t>TELPAS Participation Requirements</a:t>
            </a: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a:xfrm>
            <a:off x="712380" y="1088571"/>
            <a:ext cx="10623762" cy="4758418"/>
          </a:xfrm>
        </p:spPr>
        <p:txBody>
          <a:bodyPr lIns="91440" tIns="45720" rIns="91440" bIns="45720" anchor="t"/>
          <a:lstStyle/>
          <a:p>
            <a:r>
              <a:rPr lang="en-US" sz="2400" dirty="0"/>
              <a:t>TELPAS and TELPAS Alternate</a:t>
            </a:r>
            <a:endParaRPr lang="en-US" sz="2400" dirty="0">
              <a:cs typeface="Calibri"/>
            </a:endParaRPr>
          </a:p>
          <a:p>
            <a:pPr lvl="1">
              <a:buClr>
                <a:schemeClr val="accent1"/>
              </a:buClr>
              <a:buFont typeface="Arial" panose="020B0604020202020204" pitchFamily="34" charset="0"/>
              <a:buChar char="•"/>
            </a:pPr>
            <a:r>
              <a:rPr lang="en-US" dirty="0"/>
              <a:t>Fulfill federal requirements for annually assessing English language proficiency of all EB students in K-12, including EB students whose parents have declined bilingual or ESL program services</a:t>
            </a:r>
          </a:p>
          <a:p>
            <a:pPr lvl="1">
              <a:buClr>
                <a:schemeClr val="accent1"/>
              </a:buClr>
              <a:buFont typeface="Arial" panose="020B0604020202020204" pitchFamily="34" charset="0"/>
              <a:buChar char="•"/>
            </a:pPr>
            <a:r>
              <a:rPr lang="en-US" dirty="0"/>
              <a:t>Assess language proficiency in listening, speaking, reading, and writing</a:t>
            </a:r>
          </a:p>
          <a:p>
            <a:r>
              <a:rPr lang="en-US" sz="2400" dirty="0"/>
              <a:t>For EB students receiving special education services, the LPAC works in conjunction with the admission, review, and dismissal (ARD) committee.</a:t>
            </a:r>
          </a:p>
          <a:p>
            <a:pPr lvl="1">
              <a:buClr>
                <a:schemeClr val="accent1"/>
              </a:buClr>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Guidance Related to ARD Committee and LPAC Collaboration</a:t>
            </a:r>
            <a:endParaRPr lang="en-US" dirty="0"/>
          </a:p>
          <a:p>
            <a:r>
              <a:rPr lang="en-US" sz="2400" dirty="0"/>
              <a:t>LPACs are responsible for making and documenting participation decisions.</a:t>
            </a:r>
          </a:p>
          <a:p>
            <a:endParaRPr lang="en-US" sz="2400" dirty="0"/>
          </a:p>
          <a:p>
            <a:endParaRPr lang="en-US" sz="2400" dirty="0"/>
          </a:p>
          <a:p>
            <a:pPr marL="0" indent="0">
              <a:buNone/>
            </a:pPr>
            <a:endParaRPr lang="en-US" sz="2400" dirty="0"/>
          </a:p>
          <a:p>
            <a:pPr lvl="1"/>
            <a:endParaRPr lang="en-US" dirty="0"/>
          </a:p>
        </p:txBody>
      </p:sp>
      <p:sp>
        <p:nvSpPr>
          <p:cNvPr id="4" name="TextBox 3">
            <a:extLst>
              <a:ext uri="{FF2B5EF4-FFF2-40B4-BE49-F238E27FC236}">
                <a16:creationId xmlns:a16="http://schemas.microsoft.com/office/drawing/2014/main" id="{9EE2358A-C004-1F9B-2B7C-8266D16F00A9}"/>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10)</a:t>
            </a:r>
          </a:p>
        </p:txBody>
      </p:sp>
    </p:spTree>
    <p:extLst>
      <p:ext uri="{BB962C8B-B14F-4D97-AF65-F5344CB8AC3E}">
        <p14:creationId xmlns:p14="http://schemas.microsoft.com/office/powerpoint/2010/main" val="72777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lstStyle/>
          <a:p>
            <a:r>
              <a:rPr lang="de-DE"/>
              <a:t>EB Students in Grades K–2</a:t>
            </a:r>
            <a:endParaRPr lang="en-US"/>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p:txBody>
          <a:bodyPr lIns="91440" tIns="45720" rIns="91440" bIns="45720" anchor="t"/>
          <a:lstStyle/>
          <a:p>
            <a:r>
              <a:rPr lang="en-US" sz="2400" dirty="0"/>
              <a:t>For EB students in Kindergarten through grade 2 who do not have ARD or Section 504 committee, the LPAC is not required to meet to determine TELPAS participation decisions regarding the unmodified (general) English language proficiency assessment.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dirty="0"/>
          </a:p>
        </p:txBody>
      </p:sp>
      <p:sp>
        <p:nvSpPr>
          <p:cNvPr id="4" name="TextBox 3">
            <a:extLst>
              <a:ext uri="{FF2B5EF4-FFF2-40B4-BE49-F238E27FC236}">
                <a16:creationId xmlns:a16="http://schemas.microsoft.com/office/drawing/2014/main" id="{FE45A2C7-D6BC-2994-636A-D3A6F9D3B113}"/>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10)</a:t>
            </a:r>
          </a:p>
        </p:txBody>
      </p:sp>
    </p:spTree>
    <p:extLst>
      <p:ext uri="{BB962C8B-B14F-4D97-AF65-F5344CB8AC3E}">
        <p14:creationId xmlns:p14="http://schemas.microsoft.com/office/powerpoint/2010/main" val="2328653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lstStyle/>
          <a:p>
            <a:r>
              <a:rPr lang="en-US" dirty="0"/>
              <a:t>TELPAS for Students in Kindergarten and Grade 1</a:t>
            </a: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a:xfrm>
            <a:off x="548064" y="1156833"/>
            <a:ext cx="5383620" cy="4351338"/>
          </a:xfrm>
        </p:spPr>
        <p:txBody>
          <a:bodyPr/>
          <a:lstStyle/>
          <a:p>
            <a:r>
              <a:rPr lang="en-US" sz="2400" dirty="0"/>
              <a:t>Based on student classwork and classroom observations during daily instruction</a:t>
            </a:r>
          </a:p>
          <a:p>
            <a:r>
              <a:rPr lang="en-US" sz="2400" dirty="0"/>
              <a:t>Teachers use proficiency level descriptors (PLDs) from Texas English Language Proficiency Standards (ELPS)</a:t>
            </a:r>
          </a:p>
          <a:p>
            <a:r>
              <a:rPr lang="en-US" sz="2400" dirty="0"/>
              <a:t>K–1 (all language domains)</a:t>
            </a:r>
          </a:p>
          <a:p>
            <a:pPr lvl="1">
              <a:buClr>
                <a:schemeClr val="accent1"/>
              </a:buClr>
              <a:buFont typeface="Arial" panose="020B0604020202020204" pitchFamily="34" charset="0"/>
              <a:buChar char="•"/>
            </a:pPr>
            <a:r>
              <a:rPr lang="en-US" dirty="0"/>
              <a:t>Listening, speaking, reading, and writing are holistically rated.</a:t>
            </a:r>
          </a:p>
          <a:p>
            <a:pPr marL="457200" lvl="1" indent="0">
              <a:buClr>
                <a:schemeClr val="accent1"/>
              </a:buClr>
              <a:buNone/>
            </a:pPr>
            <a:endParaRPr lang="en-US" dirty="0"/>
          </a:p>
          <a:p>
            <a:pPr marL="0" indent="0">
              <a:buNone/>
            </a:pPr>
            <a:endParaRPr lang="en-US" dirty="0"/>
          </a:p>
          <a:p>
            <a:pPr lvl="1"/>
            <a:endParaRPr lang="en-US" dirty="0"/>
          </a:p>
          <a:p>
            <a:endParaRPr lang="en-US" dirty="0"/>
          </a:p>
        </p:txBody>
      </p:sp>
      <p:pic>
        <p:nvPicPr>
          <p:cNvPr id="4" name="Picture 3" descr="This is a screenshot of the TELPAS for students in kindergarten and grade 1 which is found on page 10 of the LPAC Decisions Educator Guide. The LPAC Decisions Educator Guide can be found on the Assessments for Special Populations webpage. ">
            <a:extLst>
              <a:ext uri="{FF2B5EF4-FFF2-40B4-BE49-F238E27FC236}">
                <a16:creationId xmlns:a16="http://schemas.microsoft.com/office/drawing/2014/main" id="{3B664568-01D1-2AAA-68A1-63E7AADEBD79}"/>
              </a:ext>
            </a:extLst>
          </p:cNvPr>
          <p:cNvPicPr>
            <a:picLocks noChangeAspect="1"/>
          </p:cNvPicPr>
          <p:nvPr/>
        </p:nvPicPr>
        <p:blipFill rotWithShape="1">
          <a:blip r:embed="rId3"/>
          <a:srcRect l="15828" t="44139" r="41233" b="11253"/>
          <a:stretch/>
        </p:blipFill>
        <p:spPr bwMode="auto">
          <a:xfrm>
            <a:off x="5931684" y="1375499"/>
            <a:ext cx="5979639" cy="349395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5E67483-8752-5DD9-6F21-7B478FAFA69B}"/>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10)</a:t>
            </a:r>
          </a:p>
        </p:txBody>
      </p:sp>
    </p:spTree>
    <p:extLst>
      <p:ext uri="{BB962C8B-B14F-4D97-AF65-F5344CB8AC3E}">
        <p14:creationId xmlns:p14="http://schemas.microsoft.com/office/powerpoint/2010/main" val="156842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4133A-90F1-4487-9B2B-CE13AAB7E977}"/>
              </a:ext>
            </a:extLst>
          </p:cNvPr>
          <p:cNvSpPr>
            <a:spLocks noGrp="1"/>
          </p:cNvSpPr>
          <p:nvPr>
            <p:ph type="title"/>
          </p:nvPr>
        </p:nvSpPr>
        <p:spPr>
          <a:xfrm>
            <a:off x="3061375" y="3157785"/>
            <a:ext cx="7965853" cy="542429"/>
          </a:xfrm>
        </p:spPr>
        <p:txBody>
          <a:bodyPr>
            <a:noAutofit/>
          </a:bodyPr>
          <a:lstStyle/>
          <a:p>
            <a:r>
              <a:rPr lang="en-US" dirty="0"/>
              <a:t>Assessments for Special Populations Webpage</a:t>
            </a:r>
          </a:p>
        </p:txBody>
      </p:sp>
    </p:spTree>
    <p:extLst>
      <p:ext uri="{BB962C8B-B14F-4D97-AF65-F5344CB8AC3E}">
        <p14:creationId xmlns:p14="http://schemas.microsoft.com/office/powerpoint/2010/main" val="176805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4510-0A8C-E5A9-EEC5-FBEA9700E692}"/>
              </a:ext>
            </a:extLst>
          </p:cNvPr>
          <p:cNvSpPr>
            <a:spLocks noGrp="1"/>
          </p:cNvSpPr>
          <p:nvPr>
            <p:ph type="title"/>
          </p:nvPr>
        </p:nvSpPr>
        <p:spPr/>
        <p:txBody>
          <a:bodyPr/>
          <a:lstStyle/>
          <a:p>
            <a:r>
              <a:rPr lang="en-US" dirty="0"/>
              <a:t>TELPAS for Students in Grades 2-12</a:t>
            </a:r>
          </a:p>
        </p:txBody>
      </p:sp>
      <p:sp>
        <p:nvSpPr>
          <p:cNvPr id="3" name="Content Placeholder 2">
            <a:extLst>
              <a:ext uri="{FF2B5EF4-FFF2-40B4-BE49-F238E27FC236}">
                <a16:creationId xmlns:a16="http://schemas.microsoft.com/office/drawing/2014/main" id="{90213C99-0E25-E95E-D675-118C89DBA227}"/>
              </a:ext>
            </a:extLst>
          </p:cNvPr>
          <p:cNvSpPr>
            <a:spLocks noGrp="1"/>
          </p:cNvSpPr>
          <p:nvPr>
            <p:ph idx="1"/>
          </p:nvPr>
        </p:nvSpPr>
        <p:spPr>
          <a:xfrm>
            <a:off x="712380" y="1381864"/>
            <a:ext cx="5710192" cy="4351338"/>
          </a:xfrm>
        </p:spPr>
        <p:txBody>
          <a:bodyPr/>
          <a:lstStyle/>
          <a:p>
            <a:r>
              <a:rPr lang="en-US" sz="2400" b="0" i="0" u="none" strike="noStrike" baseline="0" dirty="0"/>
              <a:t>The TELPAS listening and speaking assessment and TELPAS reading and writing assessment for grades 2–12 are administered online. </a:t>
            </a:r>
          </a:p>
          <a:p>
            <a:r>
              <a:rPr lang="en-US" sz="2400" b="0" i="0" u="none" strike="noStrike" baseline="0" dirty="0"/>
              <a:t>The assessments are designed to determine where EB students are on the continuum of English language listening, speaking, reading, and writing proficiency as a measure of annual student progress.</a:t>
            </a:r>
          </a:p>
          <a:p>
            <a:pPr marL="0" indent="0">
              <a:buNone/>
            </a:pPr>
            <a:endParaRPr lang="en-US" dirty="0"/>
          </a:p>
        </p:txBody>
      </p:sp>
      <p:pic>
        <p:nvPicPr>
          <p:cNvPr id="4" name="Picture 3" descr="This is a screenshot of the first part of the TELPAS table for students in grades 2 to 12 on page 11 of the LPAC Decisions Educator Guide. The LPAC Decisions Educator Guide can be found on the Assessments for Special Populations webpage. ">
            <a:extLst>
              <a:ext uri="{FF2B5EF4-FFF2-40B4-BE49-F238E27FC236}">
                <a16:creationId xmlns:a16="http://schemas.microsoft.com/office/drawing/2014/main" id="{C06A12F5-D789-55A2-CDE0-87760102E019}"/>
              </a:ext>
            </a:extLst>
          </p:cNvPr>
          <p:cNvPicPr>
            <a:picLocks noChangeAspect="1"/>
          </p:cNvPicPr>
          <p:nvPr/>
        </p:nvPicPr>
        <p:blipFill rotWithShape="1">
          <a:blip r:embed="rId2"/>
          <a:srcRect l="28451" t="36527" r="43798" b="12897"/>
          <a:stretch/>
        </p:blipFill>
        <p:spPr bwMode="auto">
          <a:xfrm>
            <a:off x="6959373" y="1124798"/>
            <a:ext cx="3675970" cy="3769463"/>
          </a:xfrm>
          <a:prstGeom prst="rect">
            <a:avLst/>
          </a:prstGeom>
          <a:ln>
            <a:noFill/>
          </a:ln>
          <a:extLst>
            <a:ext uri="{53640926-AAD7-44D8-BBD7-CCE9431645EC}">
              <a14:shadowObscured xmlns:a14="http://schemas.microsoft.com/office/drawing/2010/main"/>
            </a:ext>
          </a:extLst>
        </p:spPr>
      </p:pic>
      <p:pic>
        <p:nvPicPr>
          <p:cNvPr id="5" name="Picture 4" descr="This is a screenshot of the second part of the TELPAS table for students in grades 2 to 12 on page 12 of the LPAC Decisions Educator Guide. The LPAC Decisions Educator Guide can be found on the Assessments for Special Populations webpage. ">
            <a:extLst>
              <a:ext uri="{FF2B5EF4-FFF2-40B4-BE49-F238E27FC236}">
                <a16:creationId xmlns:a16="http://schemas.microsoft.com/office/drawing/2014/main" id="{FF149013-F793-EA42-42B3-DEB05D4AB199}"/>
              </a:ext>
            </a:extLst>
          </p:cNvPr>
          <p:cNvPicPr>
            <a:picLocks noChangeAspect="1"/>
          </p:cNvPicPr>
          <p:nvPr/>
        </p:nvPicPr>
        <p:blipFill rotWithShape="1">
          <a:blip r:embed="rId3"/>
          <a:srcRect l="28774" t="24929" r="44377" b="64912"/>
          <a:stretch/>
        </p:blipFill>
        <p:spPr bwMode="auto">
          <a:xfrm>
            <a:off x="7009698" y="4733983"/>
            <a:ext cx="3575320" cy="76099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7655293-B0AE-2FA4-8E07-ED5CE0E9A2C7}"/>
              </a:ext>
            </a:extLst>
          </p:cNvPr>
          <p:cNvSpPr txBox="1"/>
          <p:nvPr/>
        </p:nvSpPr>
        <p:spPr>
          <a:xfrm>
            <a:off x="7522029" y="5548536"/>
            <a:ext cx="4197841" cy="369332"/>
          </a:xfrm>
          <a:prstGeom prst="rect">
            <a:avLst/>
          </a:prstGeom>
          <a:noFill/>
        </p:spPr>
        <p:txBody>
          <a:bodyPr wrap="square" rtlCol="0">
            <a:spAutoFit/>
          </a:bodyPr>
          <a:lstStyle/>
          <a:p>
            <a:r>
              <a:rPr lang="en-US" i="1" dirty="0"/>
              <a:t>(LPAC Decisions Educator Guide, pp. 11-12)</a:t>
            </a:r>
          </a:p>
        </p:txBody>
      </p:sp>
    </p:spTree>
    <p:extLst>
      <p:ext uri="{BB962C8B-B14F-4D97-AF65-F5344CB8AC3E}">
        <p14:creationId xmlns:p14="http://schemas.microsoft.com/office/powerpoint/2010/main" val="3886487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TELPAS Online Test(s): Special Administration </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565348" y="881341"/>
            <a:ext cx="10646393" cy="3810400"/>
          </a:xfrm>
        </p:spPr>
        <p:txBody>
          <a:bodyPr lIns="91440" tIns="45720" rIns="91440" bIns="45720" anchor="t">
            <a:normAutofit lnSpcReduction="10000"/>
          </a:bodyPr>
          <a:lstStyle/>
          <a:p>
            <a:pPr>
              <a:defRPr/>
            </a:pPr>
            <a:r>
              <a:rPr lang="en-US" sz="2200" dirty="0">
                <a:latin typeface="Calibri"/>
                <a:cs typeface="Calibri"/>
              </a:rPr>
              <a:t>In rare circumstances that prevent a student from testing online, the student must meet eligibility criteria for a special administration of a TELPAS online test (listening and speaking or reading) for grades 2–12. </a:t>
            </a:r>
          </a:p>
          <a:p>
            <a:pPr marL="228600" lvl="1" indent="233363">
              <a:buClr>
                <a:schemeClr val="accent1"/>
              </a:buClr>
              <a:buFont typeface="Arial" panose="020B0604020202020204" pitchFamily="34" charset="0"/>
              <a:buChar char="•"/>
              <a:defRPr/>
            </a:pPr>
            <a:r>
              <a:rPr lang="en-US" sz="2200" dirty="0">
                <a:latin typeface="Calibri"/>
                <a:cs typeface="Calibri"/>
              </a:rPr>
              <a:t>Accommodations cannot be applied</a:t>
            </a:r>
          </a:p>
          <a:p>
            <a:pPr marL="228600" lvl="1" indent="233363">
              <a:buClr>
                <a:schemeClr val="accent1"/>
              </a:buClr>
              <a:buFont typeface="Arial" panose="020B0604020202020204" pitchFamily="34" charset="0"/>
              <a:buChar char="•"/>
              <a:defRPr/>
            </a:pPr>
            <a:r>
              <a:rPr lang="en-US" sz="2200" dirty="0">
                <a:latin typeface="Calibri"/>
                <a:cs typeface="Calibri"/>
              </a:rPr>
              <a:t>Technology access is precluded*</a:t>
            </a:r>
          </a:p>
          <a:p>
            <a:pPr marL="228600" lvl="1" indent="233363">
              <a:buClr>
                <a:schemeClr val="accent1"/>
              </a:buClr>
              <a:buFont typeface="Arial" panose="020B0604020202020204" pitchFamily="34" charset="0"/>
              <a:buChar char="•"/>
              <a:defRPr/>
            </a:pPr>
            <a:r>
              <a:rPr lang="en-US" sz="2200" dirty="0">
                <a:latin typeface="Calibri"/>
                <a:cs typeface="Calibri"/>
              </a:rPr>
              <a:t>Unable to participate in one domain</a:t>
            </a:r>
            <a:endParaRPr lang="en-US" sz="2200" dirty="0"/>
          </a:p>
          <a:p>
            <a:r>
              <a:rPr lang="en-US" sz="2200" dirty="0">
                <a:latin typeface="Calibri"/>
                <a:cs typeface="Calibri"/>
              </a:rPr>
              <a:t>A student may receive a special administration (paper test or holistic assessment) of an online test ONLY if this it is noted in the student’s individualized education program (IEP) or Section 504 plan. This is not an LPAC decision. </a:t>
            </a:r>
            <a:endParaRPr lang="en-US" sz="2400" dirty="0"/>
          </a:p>
          <a:p>
            <a:r>
              <a:rPr lang="en-US" sz="2400" dirty="0">
                <a:latin typeface="Calibri"/>
                <a:cs typeface="Calibri"/>
              </a:rPr>
              <a:t>Refer to the </a:t>
            </a:r>
            <a:r>
              <a:rPr lang="en-US" sz="2400" dirty="0">
                <a:latin typeface="Calibri"/>
                <a:cs typeface="Calibri"/>
                <a:hlinkClick r:id="rId3"/>
              </a:rPr>
              <a:t>Special Administration of an Online Test</a:t>
            </a:r>
            <a:r>
              <a:rPr lang="en-US" sz="2400" dirty="0">
                <a:latin typeface="Calibri"/>
                <a:cs typeface="Calibri"/>
              </a:rPr>
              <a:t> page in the DCCR for more information. </a:t>
            </a:r>
          </a:p>
          <a:p>
            <a:pPr marL="0" indent="0">
              <a:buNone/>
            </a:pPr>
            <a:endParaRPr lang="en-US" sz="2400" dirty="0"/>
          </a:p>
          <a:p>
            <a:endParaRPr lang="en-US" sz="2400" dirty="0"/>
          </a:p>
          <a:p>
            <a:pPr marL="0" indent="0">
              <a:buNone/>
              <a:defRPr/>
            </a:pPr>
            <a:endParaRPr lang="en-US" altLang="en-US" sz="2400" b="0" dirty="0">
              <a:latin typeface="Calibri"/>
              <a:cs typeface="Calibri"/>
            </a:endParaRPr>
          </a:p>
        </p:txBody>
      </p:sp>
      <p:sp>
        <p:nvSpPr>
          <p:cNvPr id="4" name="TextBox 3" descr="The text box at the bottom of screen has the following text, This applies in rare situations where computers or technology are absolutely not available such as homebound students without internet access, JJAEPs, jails, or detention centers. For these unique scenarios, districts need to call Texas Testing Support at 833-601-8821.">
            <a:extLst>
              <a:ext uri="{FF2B5EF4-FFF2-40B4-BE49-F238E27FC236}">
                <a16:creationId xmlns:a16="http://schemas.microsoft.com/office/drawing/2014/main" id="{249C2919-E55C-C285-3042-1F18D4148E90}"/>
              </a:ext>
            </a:extLst>
          </p:cNvPr>
          <p:cNvSpPr txBox="1"/>
          <p:nvPr/>
        </p:nvSpPr>
        <p:spPr>
          <a:xfrm>
            <a:off x="565348" y="4730164"/>
            <a:ext cx="11121656" cy="830997"/>
          </a:xfrm>
          <a:prstGeom prst="rect">
            <a:avLst/>
          </a:prstGeom>
          <a:solidFill>
            <a:schemeClr val="accent2"/>
          </a:solidFill>
        </p:spPr>
        <p:txBody>
          <a:bodyPr wrap="square" rtlCol="0">
            <a:spAutoFit/>
          </a:bodyPr>
          <a:lstStyle/>
          <a:p>
            <a:r>
              <a:rPr lang="en-US" sz="1600" b="1" dirty="0">
                <a:solidFill>
                  <a:schemeClr val="bg1"/>
                </a:solidFill>
                <a:latin typeface="Calibri"/>
                <a:cs typeface="Calibri"/>
              </a:rPr>
              <a:t>*This applies i</a:t>
            </a:r>
            <a:r>
              <a:rPr lang="en-US" sz="1600" b="1" i="0" dirty="0">
                <a:solidFill>
                  <a:schemeClr val="bg1"/>
                </a:solidFill>
                <a:effectLst/>
                <a:latin typeface="Calibri"/>
                <a:cs typeface="Calibri"/>
              </a:rPr>
              <a:t>n rare situations where computers or technology are absolutely not available such as</a:t>
            </a:r>
            <a:r>
              <a:rPr lang="en-US" sz="1600" b="1" dirty="0">
                <a:solidFill>
                  <a:schemeClr val="bg1"/>
                </a:solidFill>
                <a:latin typeface="Calibri"/>
                <a:cs typeface="Calibri"/>
              </a:rPr>
              <a:t> </a:t>
            </a:r>
            <a:r>
              <a:rPr lang="en-US" sz="1600" b="1" dirty="0">
                <a:solidFill>
                  <a:schemeClr val="bg1"/>
                </a:solidFill>
                <a:ea typeface="+mn-lt"/>
                <a:cs typeface="+mn-lt"/>
              </a:rPr>
              <a:t>homebound students without internet access, JJAEPs, jails, or detention centers. For these unique scenarios, districts need to call Texas Testing Support at 833-601-8821.</a:t>
            </a:r>
            <a:endParaRPr lang="en-US" sz="1600" b="1" dirty="0">
              <a:solidFill>
                <a:schemeClr val="bg1"/>
              </a:solidFill>
              <a:latin typeface="Calibri"/>
              <a:cs typeface="Calibri"/>
            </a:endParaRPr>
          </a:p>
        </p:txBody>
      </p:sp>
      <p:cxnSp>
        <p:nvCxnSpPr>
          <p:cNvPr id="3" name="Straight Connector 2">
            <a:extLst>
              <a:ext uri="{FF2B5EF4-FFF2-40B4-BE49-F238E27FC236}">
                <a16:creationId xmlns:a16="http://schemas.microsoft.com/office/drawing/2014/main" id="{50B4DC75-95CD-4796-A6BF-AAEA0A8EB761}"/>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0523958-42A2-B13B-7F99-AFD11EE93127}"/>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11)</a:t>
            </a:r>
          </a:p>
        </p:txBody>
      </p:sp>
    </p:spTree>
    <p:extLst>
      <p:ext uri="{BB962C8B-B14F-4D97-AF65-F5344CB8AC3E}">
        <p14:creationId xmlns:p14="http://schemas.microsoft.com/office/powerpoint/2010/main" val="214361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757D-2782-FBAE-DE41-2ABCCDCD7604}"/>
              </a:ext>
            </a:extLst>
          </p:cNvPr>
          <p:cNvSpPr>
            <a:spLocks noGrp="1"/>
          </p:cNvSpPr>
          <p:nvPr>
            <p:ph type="title"/>
          </p:nvPr>
        </p:nvSpPr>
        <p:spPr/>
        <p:txBody>
          <a:bodyPr/>
          <a:lstStyle/>
          <a:p>
            <a:r>
              <a:rPr lang="en-US" dirty="0"/>
              <a:t>TELPAS Alternate for Students in Grades 2-12</a:t>
            </a:r>
          </a:p>
        </p:txBody>
      </p:sp>
      <p:sp>
        <p:nvSpPr>
          <p:cNvPr id="3" name="Content Placeholder 2">
            <a:extLst>
              <a:ext uri="{FF2B5EF4-FFF2-40B4-BE49-F238E27FC236}">
                <a16:creationId xmlns:a16="http://schemas.microsoft.com/office/drawing/2014/main" id="{A5F6D700-F082-B36B-7A33-779D3955C668}"/>
              </a:ext>
            </a:extLst>
          </p:cNvPr>
          <p:cNvSpPr>
            <a:spLocks noGrp="1"/>
          </p:cNvSpPr>
          <p:nvPr>
            <p:ph idx="1"/>
          </p:nvPr>
        </p:nvSpPr>
        <p:spPr>
          <a:xfrm>
            <a:off x="315118" y="1253331"/>
            <a:ext cx="5958090" cy="4351338"/>
          </a:xfrm>
        </p:spPr>
        <p:txBody>
          <a:bodyPr/>
          <a:lstStyle/>
          <a:p>
            <a:r>
              <a:rPr lang="en-US" sz="2400" dirty="0"/>
              <a:t>TELPAS Alternate is a holistic inventory for EB students in grades 2–12 with the most significant cognitive disabilities</a:t>
            </a:r>
          </a:p>
          <a:p>
            <a:pPr lvl="1">
              <a:buClr>
                <a:schemeClr val="accent1"/>
              </a:buClr>
              <a:buFont typeface="Arial" panose="020B0604020202020204" pitchFamily="34" charset="0"/>
              <a:buChar char="•"/>
            </a:pPr>
            <a:r>
              <a:rPr lang="en-US" dirty="0"/>
              <a:t>Aligned to ELPS</a:t>
            </a:r>
          </a:p>
          <a:p>
            <a:pPr lvl="1">
              <a:buClr>
                <a:schemeClr val="accent1"/>
              </a:buClr>
              <a:buFont typeface="Arial" panose="020B0604020202020204" pitchFamily="34" charset="0"/>
              <a:buChar char="•"/>
            </a:pPr>
            <a:r>
              <a:rPr lang="en-US" dirty="0"/>
              <a:t>Alternate PLDs created to address specific needs of these students</a:t>
            </a:r>
          </a:p>
          <a:p>
            <a:r>
              <a:rPr lang="en-US" sz="2400" dirty="0"/>
              <a:t>ARD committee, in conjunction with the LPAC, determines eligibility based on </a:t>
            </a:r>
            <a:r>
              <a:rPr lang="en-US" sz="2400" dirty="0">
                <a:hlinkClick r:id="rId2"/>
              </a:rPr>
              <a:t>TELPAS Alternate Participation Requirements</a:t>
            </a:r>
            <a:endParaRPr lang="en-US" sz="2400" dirty="0"/>
          </a:p>
          <a:p>
            <a:pPr lvl="1">
              <a:buClr>
                <a:schemeClr val="accent1"/>
              </a:buClr>
              <a:buFont typeface="Arial" panose="020B0604020202020204" pitchFamily="34" charset="0"/>
              <a:buChar char="•"/>
            </a:pPr>
            <a:r>
              <a:rPr lang="en-US" dirty="0"/>
              <a:t>Participation requirements were recently updated. </a:t>
            </a:r>
          </a:p>
          <a:p>
            <a:pPr lvl="1">
              <a:buClr>
                <a:schemeClr val="accent1"/>
              </a:buClr>
              <a:buFont typeface="Arial" panose="020B0604020202020204" pitchFamily="34" charset="0"/>
              <a:buChar char="•"/>
            </a:pPr>
            <a:r>
              <a:rPr lang="en-US" dirty="0"/>
              <a:t>There are no domain-specific exemptions.</a:t>
            </a:r>
          </a:p>
          <a:p>
            <a:endParaRPr lang="en-US" sz="2400" dirty="0"/>
          </a:p>
        </p:txBody>
      </p:sp>
      <p:pic>
        <p:nvPicPr>
          <p:cNvPr id="4" name="Picture 3" descr="This is a screenshot of the TELPAS Alternate table on page 12 in the LPAC Decisions Educator Guide. The LPAC Decisions Educator Guide can be found on the Assessments for Special Populations webpage. ">
            <a:extLst>
              <a:ext uri="{FF2B5EF4-FFF2-40B4-BE49-F238E27FC236}">
                <a16:creationId xmlns:a16="http://schemas.microsoft.com/office/drawing/2014/main" id="{5FEDDF0D-88F5-BB3B-480B-F9B50333FB06}"/>
              </a:ext>
            </a:extLst>
          </p:cNvPr>
          <p:cNvPicPr>
            <a:picLocks noChangeAspect="1"/>
          </p:cNvPicPr>
          <p:nvPr/>
        </p:nvPicPr>
        <p:blipFill rotWithShape="1">
          <a:blip r:embed="rId3"/>
          <a:srcRect l="15880" t="57088" r="39986" b="16796"/>
          <a:stretch/>
        </p:blipFill>
        <p:spPr bwMode="auto">
          <a:xfrm>
            <a:off x="6543630" y="2394372"/>
            <a:ext cx="5333252" cy="177387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406DAEF-47DA-A51B-5013-11307E9C7F18}"/>
              </a:ext>
            </a:extLst>
          </p:cNvPr>
          <p:cNvSpPr txBox="1"/>
          <p:nvPr/>
        </p:nvSpPr>
        <p:spPr>
          <a:xfrm>
            <a:off x="8077199" y="5420003"/>
            <a:ext cx="3962401" cy="369332"/>
          </a:xfrm>
          <a:prstGeom prst="rect">
            <a:avLst/>
          </a:prstGeom>
          <a:noFill/>
        </p:spPr>
        <p:txBody>
          <a:bodyPr wrap="square" rtlCol="0">
            <a:spAutoFit/>
          </a:bodyPr>
          <a:lstStyle/>
          <a:p>
            <a:r>
              <a:rPr lang="en-US" sz="1800" i="1" dirty="0">
                <a:solidFill>
                  <a:schemeClr val="tx1"/>
                </a:solidFill>
              </a:rPr>
              <a:t>(LPAC Decisions Educator Guide, p. 12)</a:t>
            </a:r>
          </a:p>
        </p:txBody>
      </p:sp>
    </p:spTree>
    <p:extLst>
      <p:ext uri="{BB962C8B-B14F-4D97-AF65-F5344CB8AC3E}">
        <p14:creationId xmlns:p14="http://schemas.microsoft.com/office/powerpoint/2010/main" val="316411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F3E5-B835-4207-B179-185C9221CC7A}"/>
              </a:ext>
            </a:extLst>
          </p:cNvPr>
          <p:cNvSpPr>
            <a:spLocks noGrp="1"/>
          </p:cNvSpPr>
          <p:nvPr>
            <p:ph type="title"/>
          </p:nvPr>
        </p:nvSpPr>
        <p:spPr/>
        <p:txBody>
          <a:bodyPr/>
          <a:lstStyle/>
          <a:p>
            <a:r>
              <a:rPr lang="en-US" dirty="0"/>
              <a:t>Updated TELPAS Alternate Participation Requirements</a:t>
            </a:r>
          </a:p>
        </p:txBody>
      </p:sp>
      <p:sp>
        <p:nvSpPr>
          <p:cNvPr id="4" name="Content Placeholder 3">
            <a:extLst>
              <a:ext uri="{FF2B5EF4-FFF2-40B4-BE49-F238E27FC236}">
                <a16:creationId xmlns:a16="http://schemas.microsoft.com/office/drawing/2014/main" id="{90378D94-897D-45C0-86BA-2A22D5C0D922}"/>
              </a:ext>
            </a:extLst>
          </p:cNvPr>
          <p:cNvSpPr>
            <a:spLocks noGrp="1"/>
          </p:cNvSpPr>
          <p:nvPr>
            <p:ph idx="1"/>
          </p:nvPr>
        </p:nvSpPr>
        <p:spPr>
          <a:xfrm>
            <a:off x="712380" y="1285423"/>
            <a:ext cx="5383620" cy="4675989"/>
          </a:xfrm>
        </p:spPr>
        <p:txBody>
          <a:bodyPr>
            <a:normAutofit fontScale="92500" lnSpcReduction="20000"/>
          </a:bodyPr>
          <a:lstStyle/>
          <a:p>
            <a:r>
              <a:rPr lang="en-US" sz="2400" dirty="0"/>
              <a:t>For grades 2–12 and available on TEA’s </a:t>
            </a:r>
            <a:r>
              <a:rPr lang="en-US" sz="2400" dirty="0">
                <a:hlinkClick r:id="rId3"/>
              </a:rPr>
              <a:t>TELPAS Alternate Resources </a:t>
            </a:r>
            <a:r>
              <a:rPr lang="en-US" sz="2400" dirty="0"/>
              <a:t>webpage</a:t>
            </a:r>
          </a:p>
          <a:p>
            <a:pPr marL="228600" lvl="1" fontAlgn="base">
              <a:spcBef>
                <a:spcPts val="1000"/>
              </a:spcBef>
              <a:spcAft>
                <a:spcPct val="0"/>
              </a:spcAft>
              <a:defRPr/>
            </a:pPr>
            <a:r>
              <a:rPr lang="en-US" dirty="0"/>
              <a:t>Guides ARD committee, in conjunction with the LPAC, in determining appropriate English language proficiency assessment for EB students</a:t>
            </a:r>
          </a:p>
          <a:p>
            <a:pPr marL="228600" lvl="1" fontAlgn="base">
              <a:spcBef>
                <a:spcPts val="1000"/>
              </a:spcBef>
              <a:spcAft>
                <a:spcPct val="0"/>
              </a:spcAft>
              <a:defRPr/>
            </a:pPr>
            <a:r>
              <a:rPr lang="en-US" dirty="0"/>
              <a:t>Documentation of eligibility different for students in grade 2 compared to students in grades 3-12</a:t>
            </a:r>
          </a:p>
          <a:p>
            <a:pPr marL="228600" lvl="1" fontAlgn="base">
              <a:spcBef>
                <a:spcPts val="1000"/>
              </a:spcBef>
              <a:spcAft>
                <a:spcPct val="0"/>
              </a:spcAft>
              <a:defRPr/>
            </a:pPr>
            <a:r>
              <a:rPr lang="en-US" dirty="0"/>
              <a:t>For students in grades 3-12, ARD committee in conjunction with the LPAC will</a:t>
            </a:r>
          </a:p>
          <a:p>
            <a:pPr marL="800100" lvl="2" indent="-342900" fontAlgn="base">
              <a:spcBef>
                <a:spcPts val="1000"/>
              </a:spcBef>
              <a:spcAft>
                <a:spcPct val="0"/>
              </a:spcAft>
              <a:buClr>
                <a:schemeClr val="accent1"/>
              </a:buClr>
              <a:buFont typeface="Arial" panose="020B0604020202020204" pitchFamily="34" charset="0"/>
              <a:buChar char="•"/>
              <a:defRPr/>
            </a:pPr>
            <a:r>
              <a:rPr lang="en-US" dirty="0"/>
              <a:t>answer question 1: “Is the student identified in PEIMS as EB/EL?”, </a:t>
            </a:r>
          </a:p>
          <a:p>
            <a:pPr marL="800100" lvl="2" indent="-342900" fontAlgn="base">
              <a:spcBef>
                <a:spcPts val="1000"/>
              </a:spcBef>
              <a:spcAft>
                <a:spcPct val="0"/>
              </a:spcAft>
              <a:buClr>
                <a:schemeClr val="accent1"/>
              </a:buClr>
              <a:buFont typeface="Arial" panose="020B0604020202020204" pitchFamily="34" charset="0"/>
              <a:buChar char="•"/>
              <a:defRPr/>
            </a:pPr>
            <a:r>
              <a:rPr lang="en-US" dirty="0"/>
              <a:t>initial assurances in Step II, and</a:t>
            </a:r>
          </a:p>
          <a:p>
            <a:pPr marL="800100" lvl="2" indent="-342900" fontAlgn="base">
              <a:spcBef>
                <a:spcPts val="1000"/>
              </a:spcBef>
              <a:spcAft>
                <a:spcPct val="0"/>
              </a:spcAft>
              <a:buClr>
                <a:schemeClr val="accent1"/>
              </a:buClr>
              <a:buFont typeface="Arial" panose="020B0604020202020204" pitchFamily="34" charset="0"/>
              <a:buChar char="•"/>
              <a:defRPr/>
            </a:pPr>
            <a:r>
              <a:rPr lang="en-US" dirty="0"/>
              <a:t>answer “Yes”, to question #6.</a:t>
            </a:r>
          </a:p>
          <a:p>
            <a:pPr marL="685800" lvl="2" fontAlgn="base">
              <a:spcBef>
                <a:spcPts val="1000"/>
              </a:spcBef>
              <a:spcAft>
                <a:spcPct val="0"/>
              </a:spcAft>
              <a:defRPr/>
            </a:pPr>
            <a:endParaRPr lang="en-US" b="1" dirty="0"/>
          </a:p>
          <a:p>
            <a:endParaRPr lang="en-US" sz="2400" b="1" dirty="0"/>
          </a:p>
          <a:p>
            <a:endParaRPr lang="en-US" dirty="0"/>
          </a:p>
        </p:txBody>
      </p:sp>
      <p:pic>
        <p:nvPicPr>
          <p:cNvPr id="3" name="Picture 2" descr="This is a screenshot of the first page of the TELPAS Alternate participation requirements. The requirements can be found on the TELPAS Alternate Resources webpage. ">
            <a:extLst>
              <a:ext uri="{FF2B5EF4-FFF2-40B4-BE49-F238E27FC236}">
                <a16:creationId xmlns:a16="http://schemas.microsoft.com/office/drawing/2014/main" id="{FC8659EE-F52C-8968-C55F-29C1637E1C27}"/>
              </a:ext>
            </a:extLst>
          </p:cNvPr>
          <p:cNvPicPr>
            <a:picLocks noChangeAspect="1"/>
          </p:cNvPicPr>
          <p:nvPr/>
        </p:nvPicPr>
        <p:blipFill rotWithShape="1">
          <a:blip r:embed="rId4"/>
          <a:srcRect l="26924" t="17474" r="40598" b="5223"/>
          <a:stretch/>
        </p:blipFill>
        <p:spPr bwMode="auto">
          <a:xfrm>
            <a:off x="7209971" y="2735489"/>
            <a:ext cx="2282371" cy="3055674"/>
          </a:xfrm>
          <a:prstGeom prst="rect">
            <a:avLst/>
          </a:prstGeom>
          <a:ln>
            <a:solidFill>
              <a:schemeClr val="accent1"/>
            </a:solidFill>
          </a:ln>
          <a:extLst>
            <a:ext uri="{53640926-AAD7-44D8-BBD7-CCE9431645EC}">
              <a14:shadowObscured xmlns:a14="http://schemas.microsoft.com/office/drawing/2010/main"/>
            </a:ext>
          </a:extLst>
        </p:spPr>
      </p:pic>
      <p:pic>
        <p:nvPicPr>
          <p:cNvPr id="5" name="Picture 4" descr="This is a screenshot of the 2nd page of the TELPAS Alternate participation requirements. The requirements can be found on the TELPAS Alternate Resources webpage. ">
            <a:extLst>
              <a:ext uri="{FF2B5EF4-FFF2-40B4-BE49-F238E27FC236}">
                <a16:creationId xmlns:a16="http://schemas.microsoft.com/office/drawing/2014/main" id="{06E3244D-D496-C08E-C3CA-E0C7F3BB892C}"/>
              </a:ext>
            </a:extLst>
          </p:cNvPr>
          <p:cNvPicPr>
            <a:picLocks noChangeAspect="1"/>
          </p:cNvPicPr>
          <p:nvPr/>
        </p:nvPicPr>
        <p:blipFill rotWithShape="1">
          <a:blip r:embed="rId5"/>
          <a:srcRect l="26710" t="17284" r="40812" b="5793"/>
          <a:stretch/>
        </p:blipFill>
        <p:spPr bwMode="auto">
          <a:xfrm>
            <a:off x="7993741" y="2143124"/>
            <a:ext cx="2282371" cy="3040659"/>
          </a:xfrm>
          <a:prstGeom prst="rect">
            <a:avLst/>
          </a:prstGeom>
          <a:ln>
            <a:solidFill>
              <a:schemeClr val="accent1"/>
            </a:solidFill>
          </a:ln>
          <a:extLst>
            <a:ext uri="{53640926-AAD7-44D8-BBD7-CCE9431645EC}">
              <a14:shadowObscured xmlns:a14="http://schemas.microsoft.com/office/drawing/2010/main"/>
            </a:ext>
          </a:extLst>
        </p:spPr>
      </p:pic>
      <p:pic>
        <p:nvPicPr>
          <p:cNvPr id="6" name="Picture 5" descr="This is a screenshot of the last page of the TELPAS Alternate participation requirements. The requirements can be found on the TELPAS Alternate Resources webpage. ">
            <a:extLst>
              <a:ext uri="{FF2B5EF4-FFF2-40B4-BE49-F238E27FC236}">
                <a16:creationId xmlns:a16="http://schemas.microsoft.com/office/drawing/2014/main" id="{017FEA55-ED11-7D61-7E1A-EFC4BE3B4709}"/>
              </a:ext>
            </a:extLst>
          </p:cNvPr>
          <p:cNvPicPr>
            <a:picLocks noChangeAspect="1"/>
          </p:cNvPicPr>
          <p:nvPr/>
        </p:nvPicPr>
        <p:blipFill rotWithShape="1">
          <a:blip r:embed="rId6"/>
          <a:srcRect l="26496" t="17665" r="40705" b="5983"/>
          <a:stretch/>
        </p:blipFill>
        <p:spPr bwMode="auto">
          <a:xfrm>
            <a:off x="8762092" y="1134504"/>
            <a:ext cx="2297789" cy="300883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42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16177-3003-420A-857D-5A9D0F6ACA45}"/>
              </a:ext>
            </a:extLst>
          </p:cNvPr>
          <p:cNvSpPr>
            <a:spLocks noGrp="1"/>
          </p:cNvSpPr>
          <p:nvPr>
            <p:ph type="title"/>
          </p:nvPr>
        </p:nvSpPr>
        <p:spPr/>
        <p:txBody>
          <a:bodyPr/>
          <a:lstStyle/>
          <a:p>
            <a:r>
              <a:rPr lang="fr-FR"/>
              <a:t>TELPAS Alternate Participation: Grades 2–12</a:t>
            </a:r>
            <a:endParaRPr lang="en-US"/>
          </a:p>
        </p:txBody>
      </p:sp>
      <p:sp>
        <p:nvSpPr>
          <p:cNvPr id="5" name="Content Placeholder 4">
            <a:extLst>
              <a:ext uri="{FF2B5EF4-FFF2-40B4-BE49-F238E27FC236}">
                <a16:creationId xmlns:a16="http://schemas.microsoft.com/office/drawing/2014/main" id="{F7B430D1-6222-4A1D-A524-0D0FF4549315}"/>
              </a:ext>
            </a:extLst>
          </p:cNvPr>
          <p:cNvSpPr>
            <a:spLocks noGrp="1"/>
          </p:cNvSpPr>
          <p:nvPr>
            <p:ph idx="1"/>
          </p:nvPr>
        </p:nvSpPr>
        <p:spPr>
          <a:xfrm>
            <a:off x="712380" y="1285424"/>
            <a:ext cx="5383620" cy="3704865"/>
          </a:xfrm>
        </p:spPr>
        <p:txBody>
          <a:bodyPr/>
          <a:lstStyle/>
          <a:p>
            <a:r>
              <a:rPr lang="en-US" sz="2400" dirty="0"/>
              <a:t>Grade 2</a:t>
            </a:r>
          </a:p>
          <a:p>
            <a:pPr lvl="1">
              <a:buClr>
                <a:schemeClr val="accent1"/>
              </a:buClr>
              <a:buFont typeface="Arial" panose="020B0604020202020204" pitchFamily="34" charset="0"/>
              <a:buChar char="•"/>
            </a:pPr>
            <a:r>
              <a:rPr lang="en-US" dirty="0"/>
              <a:t>ARD committee, in conjunction with the LPAC, make assessment decision using the updated </a:t>
            </a:r>
            <a:r>
              <a:rPr lang="en-US" dirty="0">
                <a:hlinkClick r:id="rId3"/>
              </a:rPr>
              <a:t>participation requirements </a:t>
            </a:r>
            <a:endParaRPr lang="en-US" dirty="0"/>
          </a:p>
          <a:p>
            <a:pPr lvl="1">
              <a:buClr>
                <a:schemeClr val="accent1"/>
              </a:buClr>
              <a:buFont typeface="Arial" panose="020B0604020202020204" pitchFamily="34" charset="0"/>
              <a:buChar char="•"/>
            </a:pPr>
            <a:r>
              <a:rPr lang="en-US" dirty="0"/>
              <a:t>No STAAR Alternate 2 for grade 2</a:t>
            </a:r>
          </a:p>
          <a:p>
            <a:pPr lvl="1"/>
            <a:endParaRPr lang="en-US" dirty="0"/>
          </a:p>
        </p:txBody>
      </p:sp>
      <p:sp>
        <p:nvSpPr>
          <p:cNvPr id="6" name="Content Placeholder 5">
            <a:extLst>
              <a:ext uri="{FF2B5EF4-FFF2-40B4-BE49-F238E27FC236}">
                <a16:creationId xmlns:a16="http://schemas.microsoft.com/office/drawing/2014/main" id="{B44EAE60-DD18-4973-B63E-C6F0D796F882}"/>
              </a:ext>
            </a:extLst>
          </p:cNvPr>
          <p:cNvSpPr>
            <a:spLocks noGrp="1"/>
          </p:cNvSpPr>
          <p:nvPr>
            <p:ph idx="13"/>
          </p:nvPr>
        </p:nvSpPr>
        <p:spPr>
          <a:xfrm>
            <a:off x="6450417" y="1304642"/>
            <a:ext cx="5383620" cy="3704865"/>
          </a:xfrm>
        </p:spPr>
        <p:txBody>
          <a:bodyPr/>
          <a:lstStyle/>
          <a:p>
            <a:r>
              <a:rPr lang="en-US" sz="2400" dirty="0"/>
              <a:t>Grades 3–12</a:t>
            </a:r>
          </a:p>
          <a:p>
            <a:pPr lvl="1">
              <a:buClr>
                <a:schemeClr val="accent1"/>
              </a:buClr>
              <a:buFont typeface="Arial" panose="020B0604020202020204" pitchFamily="34" charset="0"/>
              <a:buChar char="•"/>
            </a:pPr>
            <a:r>
              <a:rPr lang="en-US" dirty="0"/>
              <a:t>EB students meeting STAAR Alternate 2 eligibility will take TELPAS Alternate</a:t>
            </a:r>
          </a:p>
          <a:p>
            <a:pPr marL="457200" lvl="1" indent="0">
              <a:buNone/>
            </a:pPr>
            <a:endParaRPr lang="en-US" dirty="0"/>
          </a:p>
        </p:txBody>
      </p:sp>
      <p:sp>
        <p:nvSpPr>
          <p:cNvPr id="8" name="TextBox 7" descr="Note: ELs in grades 11 or 12, who have previously met STAAR Alternate 2 eligibility and completed all STAAR testing requirements, will take TELPAS Alternate.&#10;">
            <a:extLst>
              <a:ext uri="{FF2B5EF4-FFF2-40B4-BE49-F238E27FC236}">
                <a16:creationId xmlns:a16="http://schemas.microsoft.com/office/drawing/2014/main" id="{E73EFEE6-C45C-4AC1-9C04-2D2568F00D2B}"/>
              </a:ext>
            </a:extLst>
          </p:cNvPr>
          <p:cNvSpPr txBox="1"/>
          <p:nvPr/>
        </p:nvSpPr>
        <p:spPr>
          <a:xfrm>
            <a:off x="712380" y="5119502"/>
            <a:ext cx="10984089" cy="646331"/>
          </a:xfrm>
          <a:prstGeom prst="rect">
            <a:avLst/>
          </a:prstGeom>
          <a:noFill/>
          <a:ln w="22225">
            <a:solidFill>
              <a:schemeClr val="accent2"/>
            </a:solidFill>
          </a:ln>
        </p:spPr>
        <p:txBody>
          <a:bodyPr wrap="square" rtlCol="0">
            <a:spAutoFit/>
          </a:bodyPr>
          <a:lstStyle/>
          <a:p>
            <a:r>
              <a:rPr lang="en-US" b="1">
                <a:solidFill>
                  <a:srgbClr val="0D6CB9"/>
                </a:solidFill>
              </a:rPr>
              <a:t>NOTE: </a:t>
            </a:r>
            <a:r>
              <a:rPr lang="en-US">
                <a:solidFill>
                  <a:srgbClr val="0D6CB9"/>
                </a:solidFill>
              </a:rPr>
              <a:t>EB students in grades 11 or 12, who have previously met STAAR Alternate 2 eligibility and completed all STAAR testing requirements, will take TELPAS Alternate.</a:t>
            </a:r>
          </a:p>
        </p:txBody>
      </p:sp>
    </p:spTree>
    <p:extLst>
      <p:ext uri="{BB962C8B-B14F-4D97-AF65-F5344CB8AC3E}">
        <p14:creationId xmlns:p14="http://schemas.microsoft.com/office/powerpoint/2010/main" val="154756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F8B7-0C0E-4D19-A20D-4614E4A292C7}"/>
              </a:ext>
            </a:extLst>
          </p:cNvPr>
          <p:cNvSpPr>
            <a:spLocks noGrp="1"/>
          </p:cNvSpPr>
          <p:nvPr>
            <p:ph type="title"/>
          </p:nvPr>
        </p:nvSpPr>
        <p:spPr/>
        <p:txBody>
          <a:bodyPr>
            <a:normAutofit/>
          </a:bodyPr>
          <a:lstStyle/>
          <a:p>
            <a:r>
              <a:rPr lang="en-US" dirty="0"/>
              <a:t>EB Students Receiving Special Education Services</a:t>
            </a:r>
          </a:p>
        </p:txBody>
      </p:sp>
      <p:sp>
        <p:nvSpPr>
          <p:cNvPr id="3" name="Content Placeholder 2">
            <a:extLst>
              <a:ext uri="{FF2B5EF4-FFF2-40B4-BE49-F238E27FC236}">
                <a16:creationId xmlns:a16="http://schemas.microsoft.com/office/drawing/2014/main" id="{7461D472-F39A-4350-929E-1306F4D98C39}"/>
              </a:ext>
            </a:extLst>
          </p:cNvPr>
          <p:cNvSpPr>
            <a:spLocks noGrp="1"/>
          </p:cNvSpPr>
          <p:nvPr>
            <p:ph idx="1"/>
          </p:nvPr>
        </p:nvSpPr>
        <p:spPr>
          <a:xfrm>
            <a:off x="650104" y="1048465"/>
            <a:ext cx="10891791" cy="4601219"/>
          </a:xfrm>
        </p:spPr>
        <p:txBody>
          <a:bodyPr/>
          <a:lstStyle/>
          <a:p>
            <a:r>
              <a:rPr lang="en-US" sz="2400" dirty="0"/>
              <a:t>Students evaluated relative to how well he or she understands and uses English to access general curriculum at enrolled grade level in accordance with individualized education program (IEP)</a:t>
            </a:r>
          </a:p>
          <a:p>
            <a:r>
              <a:rPr lang="en-US" sz="2400" dirty="0"/>
              <a:t>There are circumstances in which a student may not be required to participate in the general TELPAS or in one or more language domains. In rare cases it may be necessary for the ARD committee, in conjunction with the LPAC, to determine if the student should not be assessed in listening, speaking, reading, or writing. </a:t>
            </a:r>
          </a:p>
          <a:p>
            <a:pPr lvl="1">
              <a:buClr>
                <a:schemeClr val="accent1"/>
              </a:buClr>
              <a:buFont typeface="Arial" panose="020B0604020202020204" pitchFamily="34" charset="0"/>
              <a:buChar char="•"/>
            </a:pPr>
            <a:r>
              <a:rPr lang="en-US" dirty="0"/>
              <a:t>Like all LPAC considerations, decisions must be made individually and not consider that the student's score would be low</a:t>
            </a:r>
          </a:p>
          <a:p>
            <a:pPr lvl="1">
              <a:buClr>
                <a:schemeClr val="accent1"/>
              </a:buClr>
              <a:buFont typeface="Arial" panose="020B0604020202020204" pitchFamily="34" charset="0"/>
              <a:buChar char="•"/>
            </a:pPr>
            <a:r>
              <a:rPr lang="en-US" dirty="0"/>
              <a:t>LPAC and ARD committee collaboratively decide that assessment in a particular domain is not appropriate due to a student’s disability</a:t>
            </a:r>
          </a:p>
          <a:p>
            <a:pPr lvl="1">
              <a:buClr>
                <a:schemeClr val="accent1"/>
              </a:buClr>
              <a:buFont typeface="Arial" panose="020B0604020202020204" pitchFamily="34" charset="0"/>
              <a:buChar char="•"/>
            </a:pPr>
            <a:r>
              <a:rPr lang="en-US" dirty="0"/>
              <a:t>Decision recorded at the time of testing and student is not assessed in applicable domain</a:t>
            </a:r>
          </a:p>
          <a:p>
            <a:pPr lvl="2"/>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90932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959-474B-4432-9F22-EB927B812AC6}"/>
              </a:ext>
            </a:extLst>
          </p:cNvPr>
          <p:cNvSpPr>
            <a:spLocks noGrp="1"/>
          </p:cNvSpPr>
          <p:nvPr>
            <p:ph type="title"/>
          </p:nvPr>
        </p:nvSpPr>
        <p:spPr/>
        <p:txBody>
          <a:bodyPr>
            <a:normAutofit fontScale="90000"/>
          </a:bodyPr>
          <a:lstStyle/>
          <a:p>
            <a:r>
              <a:rPr lang="en-US" dirty="0"/>
              <a:t>EB Students Receiving Special Education Services (continued)</a:t>
            </a:r>
          </a:p>
        </p:txBody>
      </p:sp>
      <p:sp>
        <p:nvSpPr>
          <p:cNvPr id="3" name="Content Placeholder 2">
            <a:extLst>
              <a:ext uri="{FF2B5EF4-FFF2-40B4-BE49-F238E27FC236}">
                <a16:creationId xmlns:a16="http://schemas.microsoft.com/office/drawing/2014/main" id="{0166164C-F842-4502-8EE3-15C0DD3DA7F5}"/>
              </a:ext>
            </a:extLst>
          </p:cNvPr>
          <p:cNvSpPr>
            <a:spLocks noGrp="1"/>
          </p:cNvSpPr>
          <p:nvPr>
            <p:ph idx="1"/>
          </p:nvPr>
        </p:nvSpPr>
        <p:spPr/>
        <p:txBody>
          <a:bodyPr/>
          <a:lstStyle/>
          <a:p>
            <a:pPr marL="228600" lvl="1">
              <a:spcBef>
                <a:spcPts val="1000"/>
              </a:spcBef>
            </a:pPr>
            <a:r>
              <a:rPr lang="en-US" dirty="0"/>
              <a:t>Participation considered on domain-by-domain basis</a:t>
            </a:r>
          </a:p>
          <a:p>
            <a:pPr lvl="1">
              <a:buClr>
                <a:schemeClr val="accent1"/>
              </a:buClr>
              <a:buFont typeface="Arial" panose="020B0604020202020204" pitchFamily="34" charset="0"/>
              <a:buChar char="•"/>
            </a:pPr>
            <a:r>
              <a:rPr lang="en-US" dirty="0"/>
              <a:t>Reason for not assessing must be well-supported and documented in student’s IEP by ARD committee and permanent record file by LPAC</a:t>
            </a:r>
          </a:p>
          <a:p>
            <a:pPr lvl="1">
              <a:buClr>
                <a:schemeClr val="accent1"/>
              </a:buClr>
              <a:buFont typeface="Arial" panose="020B0604020202020204" pitchFamily="34" charset="0"/>
              <a:buChar char="•"/>
            </a:pPr>
            <a:r>
              <a:rPr lang="en-US" dirty="0"/>
              <a:t>Only applicable for EB student receiving special education services who does not meet participation requirements for TELPAS Alternate</a:t>
            </a:r>
          </a:p>
          <a:p>
            <a:pPr marL="0" indent="0">
              <a:buNone/>
            </a:pPr>
            <a:endParaRPr lang="en-US" dirty="0"/>
          </a:p>
        </p:txBody>
      </p:sp>
    </p:spTree>
    <p:extLst>
      <p:ext uri="{BB962C8B-B14F-4D97-AF65-F5344CB8AC3E}">
        <p14:creationId xmlns:p14="http://schemas.microsoft.com/office/powerpoint/2010/main" val="408585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1549B-782D-440E-B86A-87C9C6EB1D09}"/>
              </a:ext>
            </a:extLst>
          </p:cNvPr>
          <p:cNvSpPr>
            <a:spLocks noGrp="1"/>
          </p:cNvSpPr>
          <p:nvPr>
            <p:ph type="title"/>
          </p:nvPr>
        </p:nvSpPr>
        <p:spPr>
          <a:xfrm>
            <a:off x="3378643" y="3801538"/>
            <a:ext cx="6356371" cy="542429"/>
          </a:xfrm>
        </p:spPr>
        <p:txBody>
          <a:bodyPr>
            <a:normAutofit fontScale="90000"/>
          </a:bodyPr>
          <a:lstStyle/>
          <a:p>
            <a:r>
              <a:rPr lang="en-US" sz="4000" dirty="0"/>
              <a:t>Understanding Accommodations</a:t>
            </a:r>
            <a:br>
              <a:rPr lang="en-US" dirty="0"/>
            </a:br>
            <a:endParaRPr lang="en-US" dirty="0"/>
          </a:p>
        </p:txBody>
      </p:sp>
    </p:spTree>
    <p:extLst>
      <p:ext uri="{BB962C8B-B14F-4D97-AF65-F5344CB8AC3E}">
        <p14:creationId xmlns:p14="http://schemas.microsoft.com/office/powerpoint/2010/main" val="3540716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F3E5-B835-4207-B179-185C9221CC7A}"/>
              </a:ext>
            </a:extLst>
          </p:cNvPr>
          <p:cNvSpPr>
            <a:spLocks noGrp="1"/>
          </p:cNvSpPr>
          <p:nvPr>
            <p:ph type="title"/>
          </p:nvPr>
        </p:nvSpPr>
        <p:spPr/>
        <p:txBody>
          <a:bodyPr/>
          <a:lstStyle/>
          <a:p>
            <a:r>
              <a:rPr lang="en-US" dirty="0"/>
              <a:t>Accommodation Policy Documents </a:t>
            </a:r>
            <a:r>
              <a:rPr lang="en-US" dirty="0">
                <a:solidFill>
                  <a:schemeClr val="accent2"/>
                </a:solidFill>
              </a:rPr>
              <a:t>(coming soon)</a:t>
            </a:r>
          </a:p>
        </p:txBody>
      </p:sp>
      <p:sp>
        <p:nvSpPr>
          <p:cNvPr id="3" name="Content Placeholder 2">
            <a:extLst>
              <a:ext uri="{FF2B5EF4-FFF2-40B4-BE49-F238E27FC236}">
                <a16:creationId xmlns:a16="http://schemas.microsoft.com/office/drawing/2014/main" id="{50697F7A-873C-4B55-B50C-A96F27C83DC2}"/>
              </a:ext>
            </a:extLst>
          </p:cNvPr>
          <p:cNvSpPr>
            <a:spLocks noGrp="1"/>
          </p:cNvSpPr>
          <p:nvPr>
            <p:ph idx="1"/>
          </p:nvPr>
        </p:nvSpPr>
        <p:spPr/>
        <p:txBody>
          <a:bodyPr/>
          <a:lstStyle/>
          <a:p>
            <a:r>
              <a:rPr lang="en-US" sz="2400" dirty="0"/>
              <a:t>Accommodation policies will be posted in the </a:t>
            </a:r>
            <a:r>
              <a:rPr lang="en-US" sz="2400" dirty="0">
                <a:hlinkClick r:id="rId3"/>
              </a:rPr>
              <a:t>DCCR</a:t>
            </a:r>
            <a:r>
              <a:rPr lang="en-US" sz="2400" dirty="0"/>
              <a:t>. </a:t>
            </a:r>
            <a:r>
              <a:rPr lang="en-US" sz="2400" dirty="0">
                <a:latin typeface="Open Sans" panose="020B0606030504020204"/>
              </a:rPr>
              <a:t>Policies divided into 3 main categories</a:t>
            </a:r>
          </a:p>
          <a:p>
            <a:pPr lvl="1">
              <a:buClr>
                <a:schemeClr val="accent1"/>
              </a:buClr>
              <a:buFont typeface="Arial" panose="020B0604020202020204" pitchFamily="34" charset="0"/>
              <a:buChar char="•"/>
            </a:pPr>
            <a:r>
              <a:rPr lang="en-US" sz="2200" b="1" dirty="0"/>
              <a:t>Accessibility Features</a:t>
            </a:r>
          </a:p>
          <a:p>
            <a:pPr lvl="2">
              <a:buClr>
                <a:schemeClr val="accent1"/>
              </a:buClr>
              <a:buFont typeface="Courier New" panose="02070309020205020404" pitchFamily="49" charset="0"/>
              <a:buChar char="o"/>
            </a:pPr>
            <a:r>
              <a:rPr lang="en-US" sz="2200" dirty="0"/>
              <a:t>Available to all students who need them</a:t>
            </a:r>
          </a:p>
          <a:p>
            <a:pPr lvl="1">
              <a:buClr>
                <a:schemeClr val="accent1"/>
              </a:buClr>
              <a:buFont typeface="Arial" panose="020B0604020202020204" pitchFamily="34" charset="0"/>
              <a:buChar char="•"/>
            </a:pPr>
            <a:r>
              <a:rPr lang="en-US" sz="2200" b="1" dirty="0"/>
              <a:t>Designated Supports (Locally Approved)</a:t>
            </a:r>
          </a:p>
          <a:p>
            <a:pPr lvl="2">
              <a:buClr>
                <a:schemeClr val="accent1"/>
              </a:buClr>
              <a:buFont typeface="Courier New" panose="02070309020205020404" pitchFamily="49" charset="0"/>
              <a:buChar char="o"/>
            </a:pPr>
            <a:r>
              <a:rPr lang="en-US" sz="2200" dirty="0"/>
              <a:t>The appropriate team of people at campus level determine and document that the student meets the eligibility criteria</a:t>
            </a:r>
          </a:p>
          <a:p>
            <a:pPr lvl="1">
              <a:buClr>
                <a:schemeClr val="accent1"/>
              </a:buClr>
              <a:buFont typeface="Arial" panose="020B0604020202020204" pitchFamily="34" charset="0"/>
              <a:buChar char="•"/>
            </a:pPr>
            <a:r>
              <a:rPr lang="en-US" sz="2200" b="1" dirty="0"/>
              <a:t>Designated Supports (Requiring TEA Approval)</a:t>
            </a:r>
          </a:p>
          <a:p>
            <a:pPr lvl="2">
              <a:buClr>
                <a:schemeClr val="accent1"/>
              </a:buClr>
              <a:buFont typeface="Courier New" panose="02070309020205020404" pitchFamily="49" charset="0"/>
              <a:buChar char="o"/>
            </a:pPr>
            <a:r>
              <a:rPr lang="en-US" sz="2200" dirty="0"/>
              <a:t>Appropriate team of people at campus level determine student eligibility and submit Accommodation Request Form (ARF) to TEA</a:t>
            </a:r>
          </a:p>
        </p:txBody>
      </p:sp>
    </p:spTree>
    <p:extLst>
      <p:ext uri="{BB962C8B-B14F-4D97-AF65-F5344CB8AC3E}">
        <p14:creationId xmlns:p14="http://schemas.microsoft.com/office/powerpoint/2010/main" val="453708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F454-D886-4495-965D-1F25D2A0C288}"/>
              </a:ext>
            </a:extLst>
          </p:cNvPr>
          <p:cNvSpPr>
            <a:spLocks noGrp="1"/>
          </p:cNvSpPr>
          <p:nvPr>
            <p:ph type="title"/>
          </p:nvPr>
        </p:nvSpPr>
        <p:spPr/>
        <p:txBody>
          <a:bodyPr/>
          <a:lstStyle/>
          <a:p>
            <a:r>
              <a:rPr lang="en-US"/>
              <a:t>LPAC Decision-Making Authority</a:t>
            </a:r>
          </a:p>
        </p:txBody>
      </p:sp>
      <p:sp>
        <p:nvSpPr>
          <p:cNvPr id="3" name="Content Placeholder 2">
            <a:extLst>
              <a:ext uri="{FF2B5EF4-FFF2-40B4-BE49-F238E27FC236}">
                <a16:creationId xmlns:a16="http://schemas.microsoft.com/office/drawing/2014/main" id="{F0FC7DA6-082E-49DB-8871-7C89B07CA6D3}"/>
              </a:ext>
            </a:extLst>
          </p:cNvPr>
          <p:cNvSpPr>
            <a:spLocks noGrp="1"/>
          </p:cNvSpPr>
          <p:nvPr>
            <p:ph idx="1"/>
          </p:nvPr>
        </p:nvSpPr>
        <p:spPr>
          <a:xfrm>
            <a:off x="712380" y="1217449"/>
            <a:ext cx="5721874" cy="4536580"/>
          </a:xfrm>
        </p:spPr>
        <p:txBody>
          <a:bodyPr/>
          <a:lstStyle/>
          <a:p>
            <a:pPr>
              <a:buClr>
                <a:schemeClr val="accent2"/>
              </a:buClr>
            </a:pPr>
            <a:r>
              <a:rPr lang="en-US" sz="2400">
                <a:solidFill>
                  <a:schemeClr val="accent1"/>
                </a:solidFill>
              </a:rPr>
              <a:t>Each document organized the same way</a:t>
            </a:r>
          </a:p>
          <a:p>
            <a:pPr lvl="1">
              <a:buClr>
                <a:schemeClr val="accent1"/>
              </a:buClr>
              <a:buFont typeface="Arial" panose="020B0604020202020204" pitchFamily="34" charset="0"/>
              <a:buChar char="•"/>
            </a:pPr>
            <a:r>
              <a:rPr lang="en-US">
                <a:solidFill>
                  <a:schemeClr val="accent1"/>
                </a:solidFill>
              </a:rPr>
              <a:t>Description of Designated Support</a:t>
            </a:r>
          </a:p>
          <a:p>
            <a:pPr lvl="1">
              <a:buClr>
                <a:schemeClr val="accent1"/>
              </a:buClr>
              <a:buFont typeface="Arial" panose="020B0604020202020204" pitchFamily="34" charset="0"/>
              <a:buChar char="•"/>
            </a:pPr>
            <a:r>
              <a:rPr lang="en-US">
                <a:solidFill>
                  <a:schemeClr val="accent1"/>
                </a:solidFill>
              </a:rPr>
              <a:t>Assessments</a:t>
            </a:r>
          </a:p>
          <a:p>
            <a:pPr lvl="1">
              <a:buClr>
                <a:schemeClr val="accent1"/>
              </a:buClr>
              <a:buFont typeface="Arial" panose="020B0604020202020204" pitchFamily="34" charset="0"/>
              <a:buChar char="•"/>
            </a:pPr>
            <a:r>
              <a:rPr lang="en-US">
                <a:solidFill>
                  <a:schemeClr val="accent1"/>
                </a:solidFill>
              </a:rPr>
              <a:t>Student Eligibility Criteria</a:t>
            </a:r>
          </a:p>
          <a:p>
            <a:pPr lvl="1">
              <a:buClr>
                <a:schemeClr val="accent1"/>
              </a:buClr>
              <a:buFont typeface="Arial" panose="020B0604020202020204" pitchFamily="34" charset="0"/>
              <a:buChar char="•"/>
            </a:pPr>
            <a:r>
              <a:rPr lang="en-US">
                <a:solidFill>
                  <a:schemeClr val="accent1"/>
                </a:solidFill>
              </a:rPr>
              <a:t>Authority for Decision and Required Documentation</a:t>
            </a:r>
          </a:p>
          <a:p>
            <a:pPr lvl="1">
              <a:buClr>
                <a:schemeClr val="accent1"/>
              </a:buClr>
              <a:buFont typeface="Arial" panose="020B0604020202020204" pitchFamily="34" charset="0"/>
              <a:buChar char="•"/>
            </a:pPr>
            <a:r>
              <a:rPr lang="en-US">
                <a:solidFill>
                  <a:schemeClr val="accent1"/>
                </a:solidFill>
              </a:rPr>
              <a:t>Examples/Types</a:t>
            </a:r>
          </a:p>
          <a:p>
            <a:pPr lvl="1">
              <a:buClr>
                <a:schemeClr val="accent1"/>
              </a:buClr>
              <a:buFont typeface="Arial" panose="020B0604020202020204" pitchFamily="34" charset="0"/>
              <a:buChar char="•"/>
            </a:pPr>
            <a:r>
              <a:rPr lang="en-US">
                <a:solidFill>
                  <a:schemeClr val="accent1"/>
                </a:solidFill>
              </a:rPr>
              <a:t>Special Instructions/Considerations</a:t>
            </a:r>
          </a:p>
          <a:p>
            <a:r>
              <a:rPr lang="en-US" sz="2400"/>
              <a:t>The “Authority for Decision and Required Documentation” section indicates the committee authorized to recommend the designated support.</a:t>
            </a:r>
          </a:p>
          <a:p>
            <a:endParaRPr lang="en-US"/>
          </a:p>
        </p:txBody>
      </p:sp>
      <p:grpSp>
        <p:nvGrpSpPr>
          <p:cNvPr id="8" name="Group 7">
            <a:extLst>
              <a:ext uri="{FF2B5EF4-FFF2-40B4-BE49-F238E27FC236}">
                <a16:creationId xmlns:a16="http://schemas.microsoft.com/office/drawing/2014/main" id="{9DA2A697-54F1-BDAB-9EF9-3870EE709796}"/>
              </a:ext>
              <a:ext uri="{C183D7F6-B498-43B3-948B-1728B52AA6E4}">
                <adec:decorative xmlns:adec="http://schemas.microsoft.com/office/drawing/2017/decorative" val="1"/>
              </a:ext>
            </a:extLst>
          </p:cNvPr>
          <p:cNvGrpSpPr/>
          <p:nvPr/>
        </p:nvGrpSpPr>
        <p:grpSpPr>
          <a:xfrm>
            <a:off x="6531429" y="1168177"/>
            <a:ext cx="4948191" cy="4521645"/>
            <a:chOff x="6531429" y="1163020"/>
            <a:chExt cx="4948191" cy="4521645"/>
          </a:xfrm>
        </p:grpSpPr>
        <p:pic>
          <p:nvPicPr>
            <p:cNvPr id="4" name="Picture 3" descr="Graphical user interface, text, application, email&#10;&#10;Description automatically generated">
              <a:extLst>
                <a:ext uri="{FF2B5EF4-FFF2-40B4-BE49-F238E27FC236}">
                  <a16:creationId xmlns:a16="http://schemas.microsoft.com/office/drawing/2014/main" id="{75E7AE0F-D577-A380-A034-D2684301DFA2}"/>
                </a:ext>
              </a:extLst>
            </p:cNvPr>
            <p:cNvPicPr>
              <a:picLocks noChangeAspect="1"/>
            </p:cNvPicPr>
            <p:nvPr/>
          </p:nvPicPr>
          <p:blipFill rotWithShape="1">
            <a:blip r:embed="rId3"/>
            <a:srcRect l="9507" t="13522" r="1803" b="5329"/>
            <a:stretch/>
          </p:blipFill>
          <p:spPr bwMode="auto">
            <a:xfrm>
              <a:off x="6531429" y="1163020"/>
              <a:ext cx="4948191" cy="452164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A63CE473-5F85-FBA2-49C3-D10C5464045E}"/>
                </a:ext>
              </a:extLst>
            </p:cNvPr>
            <p:cNvSpPr/>
            <p:nvPr/>
          </p:nvSpPr>
          <p:spPr>
            <a:xfrm>
              <a:off x="6531429" y="3624943"/>
              <a:ext cx="1806232" cy="16328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519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B1B7-A9A8-8EAF-11A2-5268A54FEEFC}"/>
              </a:ext>
            </a:extLst>
          </p:cNvPr>
          <p:cNvSpPr>
            <a:spLocks noGrp="1"/>
          </p:cNvSpPr>
          <p:nvPr>
            <p:ph type="title"/>
          </p:nvPr>
        </p:nvSpPr>
        <p:spPr/>
        <p:txBody>
          <a:bodyPr/>
          <a:lstStyle/>
          <a:p>
            <a:r>
              <a:rPr lang="en-US" dirty="0"/>
              <a:t>LPAC Resources and Webpage</a:t>
            </a:r>
          </a:p>
        </p:txBody>
      </p:sp>
      <p:sp>
        <p:nvSpPr>
          <p:cNvPr id="3" name="Content Placeholder 2">
            <a:extLst>
              <a:ext uri="{FF2B5EF4-FFF2-40B4-BE49-F238E27FC236}">
                <a16:creationId xmlns:a16="http://schemas.microsoft.com/office/drawing/2014/main" id="{43B2E470-87DE-1971-C9A3-A1FF8CDD2719}"/>
              </a:ext>
            </a:extLst>
          </p:cNvPr>
          <p:cNvSpPr>
            <a:spLocks noGrp="1"/>
          </p:cNvSpPr>
          <p:nvPr>
            <p:ph idx="1"/>
          </p:nvPr>
        </p:nvSpPr>
        <p:spPr>
          <a:xfrm>
            <a:off x="712380" y="1495651"/>
            <a:ext cx="4186191" cy="4351338"/>
          </a:xfrm>
        </p:spPr>
        <p:txBody>
          <a:bodyPr/>
          <a:lstStyle/>
          <a:p>
            <a:r>
              <a:rPr lang="en-US" dirty="0"/>
              <a:t>The LPAC resources have now been moved to the </a:t>
            </a:r>
            <a:r>
              <a:rPr lang="en-US" i="1" dirty="0"/>
              <a:t>Emergent Bilingual Students </a:t>
            </a:r>
            <a:r>
              <a:rPr lang="en-US" dirty="0"/>
              <a:t>section of the </a:t>
            </a:r>
            <a:r>
              <a:rPr lang="en-US" dirty="0">
                <a:hlinkClick r:id="rId2"/>
              </a:rPr>
              <a:t>Assessments for Special Populations</a:t>
            </a:r>
            <a:r>
              <a:rPr lang="en-US" dirty="0"/>
              <a:t> webpage. </a:t>
            </a:r>
          </a:p>
          <a:p>
            <a:r>
              <a:rPr lang="en-US" dirty="0"/>
              <a:t>Make sure to bookmark this webpage. </a:t>
            </a:r>
          </a:p>
        </p:txBody>
      </p:sp>
      <p:pic>
        <p:nvPicPr>
          <p:cNvPr id="5" name="Picture 4" descr="A screenshot of the landing page for the Assessments for Special Populations webpage. ">
            <a:extLst>
              <a:ext uri="{FF2B5EF4-FFF2-40B4-BE49-F238E27FC236}">
                <a16:creationId xmlns:a16="http://schemas.microsoft.com/office/drawing/2014/main" id="{8ACD7CC4-5C9A-4427-6187-85343B13A8BC}"/>
              </a:ext>
            </a:extLst>
          </p:cNvPr>
          <p:cNvPicPr>
            <a:picLocks noChangeAspect="1"/>
          </p:cNvPicPr>
          <p:nvPr/>
        </p:nvPicPr>
        <p:blipFill rotWithShape="1">
          <a:blip r:embed="rId3"/>
          <a:srcRect l="14636" t="22602" r="38889" b="17189"/>
          <a:stretch/>
        </p:blipFill>
        <p:spPr bwMode="auto">
          <a:xfrm>
            <a:off x="5292272" y="1454872"/>
            <a:ext cx="3559628" cy="2594028"/>
          </a:xfrm>
          <a:prstGeom prst="rect">
            <a:avLst/>
          </a:prstGeom>
          <a:ln w="12700">
            <a:solidFill>
              <a:schemeClr val="accent1"/>
            </a:solidFill>
          </a:ln>
          <a:extLst>
            <a:ext uri="{53640926-AAD7-44D8-BBD7-CCE9431645EC}">
              <a14:shadowObscured xmlns:a14="http://schemas.microsoft.com/office/drawing/2010/main"/>
            </a:ext>
          </a:extLst>
        </p:spPr>
      </p:pic>
      <p:pic>
        <p:nvPicPr>
          <p:cNvPr id="4" name="Picture 3" descr="A screenshot of the emergent bilingual students section of the Assessments for Special Populations webpage. ">
            <a:extLst>
              <a:ext uri="{FF2B5EF4-FFF2-40B4-BE49-F238E27FC236}">
                <a16:creationId xmlns:a16="http://schemas.microsoft.com/office/drawing/2014/main" id="{35E1A293-A729-6726-B61B-812F3E06315E}"/>
              </a:ext>
            </a:extLst>
          </p:cNvPr>
          <p:cNvPicPr>
            <a:picLocks noChangeAspect="1"/>
          </p:cNvPicPr>
          <p:nvPr/>
        </p:nvPicPr>
        <p:blipFill rotWithShape="1">
          <a:blip r:embed="rId4"/>
          <a:srcRect l="12927" t="24311" r="36218" b="12441"/>
          <a:stretch/>
        </p:blipFill>
        <p:spPr bwMode="auto">
          <a:xfrm>
            <a:off x="7411358" y="2820669"/>
            <a:ext cx="3917043" cy="2740284"/>
          </a:xfrm>
          <a:prstGeom prst="rect">
            <a:avLst/>
          </a:prstGeom>
          <a:ln w="12700">
            <a:solidFill>
              <a:schemeClr val="accent1"/>
            </a:solid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C47775C-C206-8BE2-84BE-E688074EDEA6}"/>
              </a:ext>
            </a:extLst>
          </p:cNvPr>
          <p:cNvSpPr txBox="1"/>
          <p:nvPr/>
        </p:nvSpPr>
        <p:spPr>
          <a:xfrm rot="19830810">
            <a:off x="7986568" y="4298523"/>
            <a:ext cx="2079171" cy="646331"/>
          </a:xfrm>
          <a:prstGeom prst="rect">
            <a:avLst/>
          </a:prstGeom>
          <a:solidFill>
            <a:schemeClr val="bg1"/>
          </a:solidFill>
        </p:spPr>
        <p:txBody>
          <a:bodyPr wrap="square" rtlCol="0">
            <a:spAutoFit/>
          </a:bodyPr>
          <a:lstStyle/>
          <a:p>
            <a:r>
              <a:rPr lang="en-US" dirty="0"/>
              <a:t>Updated forms will be posted soon!</a:t>
            </a:r>
          </a:p>
        </p:txBody>
      </p:sp>
    </p:spTree>
    <p:extLst>
      <p:ext uri="{BB962C8B-B14F-4D97-AF65-F5344CB8AC3E}">
        <p14:creationId xmlns:p14="http://schemas.microsoft.com/office/powerpoint/2010/main" val="4292670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6DC72-E564-438A-B553-33AF11A5D1EC}"/>
              </a:ext>
            </a:extLst>
          </p:cNvPr>
          <p:cNvSpPr>
            <a:spLocks noGrp="1"/>
          </p:cNvSpPr>
          <p:nvPr>
            <p:ph type="title"/>
          </p:nvPr>
        </p:nvSpPr>
        <p:spPr>
          <a:xfrm>
            <a:off x="2892516" y="3429000"/>
            <a:ext cx="8448275" cy="542429"/>
          </a:xfrm>
        </p:spPr>
        <p:txBody>
          <a:bodyPr>
            <a:noAutofit/>
          </a:bodyPr>
          <a:lstStyle/>
          <a:p>
            <a:r>
              <a:rPr lang="en-US"/>
              <a:t>Designated Supports Decisions for the STAAR Program </a:t>
            </a:r>
            <a:br>
              <a:rPr lang="en-US"/>
            </a:br>
            <a:endParaRPr lang="en-US"/>
          </a:p>
        </p:txBody>
      </p:sp>
    </p:spTree>
    <p:extLst>
      <p:ext uri="{BB962C8B-B14F-4D97-AF65-F5344CB8AC3E}">
        <p14:creationId xmlns:p14="http://schemas.microsoft.com/office/powerpoint/2010/main" val="266837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7623-EDCB-4733-B450-DA1447023E2B}"/>
              </a:ext>
            </a:extLst>
          </p:cNvPr>
          <p:cNvSpPr>
            <a:spLocks noGrp="1"/>
          </p:cNvSpPr>
          <p:nvPr>
            <p:ph type="title"/>
          </p:nvPr>
        </p:nvSpPr>
        <p:spPr/>
        <p:txBody>
          <a:bodyPr/>
          <a:lstStyle/>
          <a:p>
            <a:r>
              <a:rPr lang="en-US"/>
              <a:t>LPAC Responsibilities with Designated Supports Decisions</a:t>
            </a:r>
          </a:p>
        </p:txBody>
      </p:sp>
      <p:sp>
        <p:nvSpPr>
          <p:cNvPr id="3" name="Content Placeholder 2">
            <a:extLst>
              <a:ext uri="{FF2B5EF4-FFF2-40B4-BE49-F238E27FC236}">
                <a16:creationId xmlns:a16="http://schemas.microsoft.com/office/drawing/2014/main" id="{BA303FD5-D872-4F5A-84CA-C0F79CD816A7}"/>
              </a:ext>
            </a:extLst>
          </p:cNvPr>
          <p:cNvSpPr>
            <a:spLocks noGrp="1"/>
          </p:cNvSpPr>
          <p:nvPr>
            <p:ph idx="1"/>
          </p:nvPr>
        </p:nvSpPr>
        <p:spPr/>
        <p:txBody>
          <a:bodyPr/>
          <a:lstStyle/>
          <a:p>
            <a:pPr marL="0" indent="0">
              <a:buNone/>
            </a:pPr>
            <a:r>
              <a:rPr lang="en-US" sz="2400" dirty="0"/>
              <a:t>LPACs are responsible for making appropriate designated supports decisions:</a:t>
            </a:r>
          </a:p>
          <a:p>
            <a:pPr lvl="1"/>
            <a:r>
              <a:rPr lang="en-US" dirty="0"/>
              <a:t>Coordinate with content area teachers of EB students </a:t>
            </a:r>
          </a:p>
          <a:p>
            <a:pPr lvl="1"/>
            <a:r>
              <a:rPr lang="en-US" dirty="0"/>
              <a:t>Make designated supports decisions in accordance with TEA policies</a:t>
            </a:r>
          </a:p>
          <a:p>
            <a:pPr lvl="2">
              <a:spcAft>
                <a:spcPts val="200"/>
              </a:spcAft>
              <a:buClr>
                <a:schemeClr val="accent1"/>
              </a:buClr>
              <a:buSzPct val="100000"/>
              <a:buFont typeface="Arial" panose="020B0604020202020204" pitchFamily="34" charset="0"/>
              <a:buChar char="•"/>
              <a:defRPr/>
            </a:pPr>
            <a:r>
              <a:rPr lang="en-US" altLang="en-US" sz="2400" dirty="0"/>
              <a:t>Accommodation Policy Documents in the </a:t>
            </a:r>
            <a:r>
              <a:rPr lang="en-US" altLang="en-US" sz="2400" dirty="0">
                <a:hlinkClick r:id="rId3">
                  <a:extLst>
                    <a:ext uri="{A12FA001-AC4F-418D-AE19-62706E023703}">
                      <ahyp:hlinkClr xmlns:ahyp="http://schemas.microsoft.com/office/drawing/2018/hyperlinkcolor" val="tx"/>
                    </a:ext>
                  </a:extLst>
                </a:hlinkClick>
              </a:rPr>
              <a:t>DCCR</a:t>
            </a:r>
            <a:r>
              <a:rPr lang="en-US" altLang="en-US" sz="2400" dirty="0"/>
              <a:t>, and</a:t>
            </a:r>
          </a:p>
          <a:p>
            <a:pPr lvl="2">
              <a:spcAft>
                <a:spcPts val="200"/>
              </a:spcAft>
              <a:buClr>
                <a:schemeClr val="accent1"/>
              </a:buClr>
              <a:buSzPct val="100000"/>
              <a:buFont typeface="Arial" panose="020B0604020202020204" pitchFamily="34" charset="0"/>
              <a:buChar char="•"/>
              <a:defRPr/>
            </a:pPr>
            <a:r>
              <a:rPr lang="en-US" altLang="en-US" sz="2400" dirty="0">
                <a:hlinkClick r:id="rId4">
                  <a:extLst>
                    <a:ext uri="{A12FA001-AC4F-418D-AE19-62706E023703}">
                      <ahyp:hlinkClr xmlns:ahyp="http://schemas.microsoft.com/office/drawing/2018/hyperlinkcolor" val="tx"/>
                    </a:ext>
                  </a:extLst>
                </a:hlinkClick>
              </a:rPr>
              <a:t>LPAC Decisions Educator Guide</a:t>
            </a:r>
            <a:endParaRPr lang="en-US" altLang="en-US" sz="2400" dirty="0"/>
          </a:p>
          <a:p>
            <a:pPr lvl="1">
              <a:spcAft>
                <a:spcPts val="200"/>
              </a:spcAft>
              <a:buSzPct val="100000"/>
              <a:defRPr/>
            </a:pPr>
            <a:r>
              <a:rPr lang="en-US" altLang="en-US" dirty="0"/>
              <a:t>Maintain required documentation of decisions </a:t>
            </a:r>
          </a:p>
          <a:p>
            <a:pPr lvl="1">
              <a:spcAft>
                <a:spcPts val="200"/>
              </a:spcAft>
              <a:buSzPct val="100000"/>
              <a:defRPr/>
            </a:pPr>
            <a:endParaRPr lang="en-US" altLang="en-US" dirty="0"/>
          </a:p>
          <a:p>
            <a:pPr marL="457200" lvl="1" indent="0">
              <a:spcAft>
                <a:spcPts val="200"/>
              </a:spcAft>
              <a:buSzPct val="100000"/>
              <a:buNone/>
              <a:defRPr/>
            </a:pPr>
            <a:endParaRPr lang="en-US" altLang="en-US" dirty="0"/>
          </a:p>
          <a:p>
            <a:pPr marL="457200" lvl="1" indent="0">
              <a:spcAft>
                <a:spcPts val="200"/>
              </a:spcAft>
              <a:buSzPct val="100000"/>
              <a:buNone/>
              <a:defRPr/>
            </a:pPr>
            <a:endParaRPr lang="en-US" altLang="en-US" dirty="0"/>
          </a:p>
          <a:p>
            <a:pPr marL="914400" lvl="2" indent="0">
              <a:buNone/>
            </a:pPr>
            <a:endParaRPr lang="en-US" dirty="0"/>
          </a:p>
        </p:txBody>
      </p:sp>
      <p:sp>
        <p:nvSpPr>
          <p:cNvPr id="4" name="TextBox 3">
            <a:extLst>
              <a:ext uri="{FF2B5EF4-FFF2-40B4-BE49-F238E27FC236}">
                <a16:creationId xmlns:a16="http://schemas.microsoft.com/office/drawing/2014/main" id="{A1363F80-3C41-641D-341F-233B2128AAFC}"/>
              </a:ext>
            </a:extLst>
          </p:cNvPr>
          <p:cNvSpPr txBox="1"/>
          <p:nvPr/>
        </p:nvSpPr>
        <p:spPr>
          <a:xfrm>
            <a:off x="7408319" y="5477657"/>
            <a:ext cx="4304709" cy="369332"/>
          </a:xfrm>
          <a:prstGeom prst="rect">
            <a:avLst/>
          </a:prstGeom>
          <a:noFill/>
        </p:spPr>
        <p:txBody>
          <a:bodyPr wrap="square" rtlCol="0">
            <a:spAutoFit/>
          </a:bodyPr>
          <a:lstStyle/>
          <a:p>
            <a:r>
              <a:rPr lang="en-US" i="1" dirty="0"/>
              <a:t>(LPAC Decisions Educator Guide, p. 13)</a:t>
            </a:r>
          </a:p>
        </p:txBody>
      </p:sp>
    </p:spTree>
    <p:extLst>
      <p:ext uri="{BB962C8B-B14F-4D97-AF65-F5344CB8AC3E}">
        <p14:creationId xmlns:p14="http://schemas.microsoft.com/office/powerpoint/2010/main" val="2734680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0E82-78A6-4AE2-83B5-6A45DEC21608}"/>
              </a:ext>
            </a:extLst>
          </p:cNvPr>
          <p:cNvSpPr>
            <a:spLocks noGrp="1"/>
          </p:cNvSpPr>
          <p:nvPr>
            <p:ph type="title"/>
          </p:nvPr>
        </p:nvSpPr>
        <p:spPr/>
        <p:txBody>
          <a:bodyPr/>
          <a:lstStyle/>
          <a:p>
            <a:r>
              <a:rPr lang="en-US"/>
              <a:t>Designated Supports Decisions for STAAR</a:t>
            </a:r>
          </a:p>
        </p:txBody>
      </p:sp>
      <p:sp>
        <p:nvSpPr>
          <p:cNvPr id="3" name="Content Placeholder 2">
            <a:extLst>
              <a:ext uri="{FF2B5EF4-FFF2-40B4-BE49-F238E27FC236}">
                <a16:creationId xmlns:a16="http://schemas.microsoft.com/office/drawing/2014/main" id="{9EEDFFDE-A810-4D48-9AAC-617D96108A31}"/>
              </a:ext>
            </a:extLst>
          </p:cNvPr>
          <p:cNvSpPr>
            <a:spLocks noGrp="1"/>
          </p:cNvSpPr>
          <p:nvPr>
            <p:ph idx="1"/>
          </p:nvPr>
        </p:nvSpPr>
        <p:spPr>
          <a:xfrm>
            <a:off x="712380" y="1375908"/>
            <a:ext cx="10623762" cy="4351338"/>
          </a:xfrm>
        </p:spPr>
        <p:txBody>
          <a:bodyPr>
            <a:normAutofit fontScale="92500" lnSpcReduction="10000"/>
          </a:bodyPr>
          <a:lstStyle/>
          <a:p>
            <a:r>
              <a:rPr lang="en-US" sz="2600" dirty="0"/>
              <a:t>The LPAC’s designated supports decisions must be made on an </a:t>
            </a:r>
            <a:r>
              <a:rPr lang="en-US" sz="2600" b="1" dirty="0"/>
              <a:t>individual student basis</a:t>
            </a:r>
            <a:r>
              <a:rPr lang="en-US" sz="2600" dirty="0"/>
              <a:t>.</a:t>
            </a:r>
          </a:p>
          <a:p>
            <a:r>
              <a:rPr lang="en-US" sz="2600" dirty="0"/>
              <a:t>Decisions must be based on—</a:t>
            </a:r>
          </a:p>
          <a:p>
            <a:pPr lvl="1">
              <a:buClr>
                <a:schemeClr val="accent1"/>
              </a:buClr>
              <a:buFont typeface="Arial" panose="020B0604020202020204" pitchFamily="34" charset="0"/>
              <a:buChar char="•"/>
            </a:pPr>
            <a:r>
              <a:rPr lang="en-US" sz="2600" dirty="0"/>
              <a:t>a student’s particular needs for second language acquisition support, and</a:t>
            </a:r>
          </a:p>
          <a:p>
            <a:pPr lvl="1">
              <a:buClr>
                <a:schemeClr val="accent1"/>
              </a:buClr>
              <a:buFont typeface="Arial" panose="020B0604020202020204" pitchFamily="34" charset="0"/>
              <a:buChar char="•"/>
            </a:pPr>
            <a:r>
              <a:rPr lang="en-US" sz="2600" dirty="0"/>
              <a:t>whether the student is routinely provided the support in classroom instruction and testing.</a:t>
            </a:r>
          </a:p>
          <a:p>
            <a:r>
              <a:rPr lang="en-US" sz="2600" dirty="0"/>
              <a:t>Providing unfamiliar supports may hinder rather than help a student.</a:t>
            </a:r>
          </a:p>
          <a:p>
            <a:r>
              <a:rPr lang="en-US" sz="2600" dirty="0"/>
              <a:t>Designated supports decisions should be made as close as possible to the assessment to account for the student’s progress in acquiring the English language.</a:t>
            </a:r>
          </a:p>
          <a:p>
            <a:pPr lvl="1">
              <a:buClr>
                <a:schemeClr val="accent1"/>
              </a:buClr>
              <a:buFont typeface="Arial" panose="020B0604020202020204" pitchFamily="34" charset="0"/>
              <a:buChar char="•"/>
            </a:pPr>
            <a:r>
              <a:rPr lang="en-US" sz="2600" dirty="0"/>
              <a:t>EOC designated supports decisions carry over from fall to spring and summer administrations.</a:t>
            </a:r>
          </a:p>
          <a:p>
            <a:pPr lvl="1"/>
            <a:endParaRPr lang="en-US" dirty="0"/>
          </a:p>
        </p:txBody>
      </p:sp>
      <p:sp>
        <p:nvSpPr>
          <p:cNvPr id="4" name="TextBox 3">
            <a:extLst>
              <a:ext uri="{FF2B5EF4-FFF2-40B4-BE49-F238E27FC236}">
                <a16:creationId xmlns:a16="http://schemas.microsoft.com/office/drawing/2014/main" id="{19080C89-0A98-DABA-5AD7-DC103F128DC3}"/>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13)</a:t>
            </a:r>
          </a:p>
        </p:txBody>
      </p:sp>
    </p:spTree>
    <p:extLst>
      <p:ext uri="{BB962C8B-B14F-4D97-AF65-F5344CB8AC3E}">
        <p14:creationId xmlns:p14="http://schemas.microsoft.com/office/powerpoint/2010/main" val="763918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27F0-27A6-4212-9DA9-32F4417C8D3F}"/>
              </a:ext>
            </a:extLst>
          </p:cNvPr>
          <p:cNvSpPr>
            <a:spLocks noGrp="1"/>
          </p:cNvSpPr>
          <p:nvPr>
            <p:ph type="title"/>
          </p:nvPr>
        </p:nvSpPr>
        <p:spPr/>
        <p:txBody>
          <a:bodyPr/>
          <a:lstStyle/>
          <a:p>
            <a:r>
              <a:rPr lang="en-US"/>
              <a:t>EB Students and STAAR in English</a:t>
            </a:r>
          </a:p>
        </p:txBody>
      </p:sp>
      <p:sp>
        <p:nvSpPr>
          <p:cNvPr id="3" name="Content Placeholder 2">
            <a:extLst>
              <a:ext uri="{FF2B5EF4-FFF2-40B4-BE49-F238E27FC236}">
                <a16:creationId xmlns:a16="http://schemas.microsoft.com/office/drawing/2014/main" id="{A76BEFAA-3AC4-4416-81F4-3BB4C5B46DA3}"/>
              </a:ext>
            </a:extLst>
          </p:cNvPr>
          <p:cNvSpPr>
            <a:spLocks noGrp="1"/>
          </p:cNvSpPr>
          <p:nvPr>
            <p:ph idx="1"/>
          </p:nvPr>
        </p:nvSpPr>
        <p:spPr>
          <a:xfrm>
            <a:off x="712380" y="1495651"/>
            <a:ext cx="10623762" cy="2161949"/>
          </a:xfrm>
        </p:spPr>
        <p:txBody>
          <a:bodyPr lIns="91440" tIns="45720" rIns="91440" bIns="45720" anchor="t"/>
          <a:lstStyle/>
          <a:p>
            <a:pPr lvl="1"/>
            <a:r>
              <a:rPr lang="en-US" dirty="0"/>
              <a:t>For EB students taking STAAR in English, the LPAC has sole authority to make designated supports decisions for</a:t>
            </a:r>
            <a:endParaRPr lang="en-US" dirty="0">
              <a:cs typeface="Calibri"/>
            </a:endParaRPr>
          </a:p>
          <a:p>
            <a:pPr lvl="2">
              <a:buClr>
                <a:schemeClr val="accent1"/>
              </a:buClr>
              <a:buFont typeface="Arial" panose="020B0604020202020204" pitchFamily="34" charset="0"/>
              <a:buChar char="•"/>
            </a:pPr>
            <a:r>
              <a:rPr lang="en-US" sz="2400" dirty="0"/>
              <a:t>Content and Language Supports, and </a:t>
            </a:r>
            <a:endParaRPr lang="en-US" sz="2400" dirty="0">
              <a:cs typeface="Calibri"/>
            </a:endParaRPr>
          </a:p>
          <a:p>
            <a:pPr lvl="2">
              <a:buClr>
                <a:schemeClr val="accent1"/>
              </a:buClr>
              <a:buFont typeface="Arial" panose="020B0604020202020204" pitchFamily="34" charset="0"/>
              <a:buChar char="•"/>
            </a:pPr>
            <a:r>
              <a:rPr lang="en-US" sz="2400" dirty="0"/>
              <a:t>Oral/Signed Administration.</a:t>
            </a:r>
          </a:p>
          <a:p>
            <a:pPr lvl="1"/>
            <a:r>
              <a:rPr lang="en-US" dirty="0"/>
              <a:t>Refer to the </a:t>
            </a:r>
            <a:r>
              <a:rPr lang="en-US" i="1" dirty="0"/>
              <a:t>Authority for Decision and Required Documentation </a:t>
            </a:r>
            <a:r>
              <a:rPr lang="en-US" dirty="0"/>
              <a:t>section of each policy document for more information. </a:t>
            </a:r>
          </a:p>
          <a:p>
            <a:pPr lvl="2">
              <a:buClr>
                <a:schemeClr val="accent1"/>
              </a:buClr>
              <a:buFont typeface="Arial" panose="020B0604020202020204" pitchFamily="34" charset="0"/>
              <a:buChar char="•"/>
            </a:pPr>
            <a:endParaRPr lang="en-US" sz="2400" dirty="0">
              <a:cs typeface="Calibri"/>
            </a:endParaRPr>
          </a:p>
          <a:p>
            <a:pPr marL="914400" lvl="2" indent="0">
              <a:buClr>
                <a:schemeClr val="accent1"/>
              </a:buClr>
              <a:buNone/>
            </a:pPr>
            <a:endParaRPr lang="en-US" sz="2400" dirty="0">
              <a:cs typeface="Calibri"/>
            </a:endParaRPr>
          </a:p>
          <a:p>
            <a:pPr marL="0" indent="0">
              <a:buClr>
                <a:schemeClr val="accent1"/>
              </a:buClr>
              <a:buNone/>
            </a:pPr>
            <a:endParaRPr lang="en-US" sz="3200" dirty="0">
              <a:cs typeface="Calibri"/>
            </a:endParaRPr>
          </a:p>
          <a:p>
            <a:pPr marL="457200" lvl="1" indent="0">
              <a:buNone/>
            </a:pPr>
            <a:endParaRPr lang="en-US" dirty="0">
              <a:highlight>
                <a:srgbClr val="FFFF00"/>
              </a:highlight>
              <a:cs typeface="Calibri"/>
            </a:endParaRPr>
          </a:p>
          <a:p>
            <a:pPr marL="0" indent="0">
              <a:buNone/>
            </a:pPr>
            <a:endParaRPr lang="en-US" dirty="0">
              <a:cs typeface="Calibri"/>
            </a:endParaRPr>
          </a:p>
        </p:txBody>
      </p:sp>
      <p:sp>
        <p:nvSpPr>
          <p:cNvPr id="5" name="TextBox 4">
            <a:extLst>
              <a:ext uri="{FF2B5EF4-FFF2-40B4-BE49-F238E27FC236}">
                <a16:creationId xmlns:a16="http://schemas.microsoft.com/office/drawing/2014/main" id="{F867CBE7-447F-4A5E-A459-11D1F3D7745F}"/>
              </a:ext>
            </a:extLst>
          </p:cNvPr>
          <p:cNvSpPr txBox="1"/>
          <p:nvPr/>
        </p:nvSpPr>
        <p:spPr>
          <a:xfrm>
            <a:off x="712380" y="4716018"/>
            <a:ext cx="11121657" cy="646331"/>
          </a:xfrm>
          <a:prstGeom prst="rect">
            <a:avLst/>
          </a:prstGeom>
          <a:noFill/>
          <a:ln w="12700">
            <a:solidFill>
              <a:schemeClr val="accent2"/>
            </a:solidFill>
          </a:ln>
        </p:spPr>
        <p:txBody>
          <a:bodyPr wrap="square" rtlCol="0">
            <a:spAutoFit/>
          </a:bodyPr>
          <a:lstStyle/>
          <a:p>
            <a:pPr>
              <a:lnSpc>
                <a:spcPct val="90000"/>
              </a:lnSpc>
              <a:spcBef>
                <a:spcPts val="1000"/>
              </a:spcBef>
              <a:buClr>
                <a:schemeClr val="accent2"/>
              </a:buClr>
            </a:pPr>
            <a:r>
              <a:rPr lang="en-US" sz="2000" b="1" dirty="0">
                <a:solidFill>
                  <a:schemeClr val="accent1"/>
                </a:solidFill>
              </a:rPr>
              <a:t>NOTE</a:t>
            </a:r>
            <a:r>
              <a:rPr lang="en-US" sz="2000" dirty="0">
                <a:solidFill>
                  <a:schemeClr val="accent1"/>
                </a:solidFill>
              </a:rPr>
              <a:t>: LPAC decisions must be based on a student’s particular needs for second language acquisition support. </a:t>
            </a:r>
          </a:p>
        </p:txBody>
      </p:sp>
      <p:sp>
        <p:nvSpPr>
          <p:cNvPr id="4" name="TextBox 3">
            <a:extLst>
              <a:ext uri="{FF2B5EF4-FFF2-40B4-BE49-F238E27FC236}">
                <a16:creationId xmlns:a16="http://schemas.microsoft.com/office/drawing/2014/main" id="{2A9702A9-0755-D2DB-6CDB-D135D1329D48}"/>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13)</a:t>
            </a:r>
          </a:p>
        </p:txBody>
      </p:sp>
    </p:spTree>
    <p:extLst>
      <p:ext uri="{BB962C8B-B14F-4D97-AF65-F5344CB8AC3E}">
        <p14:creationId xmlns:p14="http://schemas.microsoft.com/office/powerpoint/2010/main" val="3631636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F3E5-B835-4207-B179-185C9221CC7A}"/>
              </a:ext>
            </a:extLst>
          </p:cNvPr>
          <p:cNvSpPr>
            <a:spLocks noGrp="1"/>
          </p:cNvSpPr>
          <p:nvPr>
            <p:ph type="title"/>
          </p:nvPr>
        </p:nvSpPr>
        <p:spPr/>
        <p:txBody>
          <a:bodyPr/>
          <a:lstStyle/>
          <a:p>
            <a:r>
              <a:rPr lang="en-US"/>
              <a:t>EB Students and STAAR Spanish</a:t>
            </a:r>
          </a:p>
        </p:txBody>
      </p:sp>
      <p:sp>
        <p:nvSpPr>
          <p:cNvPr id="3" name="Content Placeholder 2">
            <a:extLst>
              <a:ext uri="{FF2B5EF4-FFF2-40B4-BE49-F238E27FC236}">
                <a16:creationId xmlns:a16="http://schemas.microsoft.com/office/drawing/2014/main" id="{50697F7A-873C-4B55-B50C-A96F27C83DC2}"/>
              </a:ext>
            </a:extLst>
          </p:cNvPr>
          <p:cNvSpPr>
            <a:spLocks noGrp="1"/>
          </p:cNvSpPr>
          <p:nvPr>
            <p:ph idx="1"/>
          </p:nvPr>
        </p:nvSpPr>
        <p:spPr>
          <a:xfrm>
            <a:off x="712380" y="1131376"/>
            <a:ext cx="10623762" cy="4761146"/>
          </a:xfrm>
        </p:spPr>
        <p:txBody>
          <a:bodyPr/>
          <a:lstStyle/>
          <a:p>
            <a:r>
              <a:rPr lang="en-US" sz="2400" b="0" i="0" u="none" strike="noStrike" baseline="0" dirty="0"/>
              <a:t>For EB students taking STAAR </a:t>
            </a:r>
            <a:r>
              <a:rPr lang="en-US" sz="2400" b="1" i="0" u="none" strike="noStrike" baseline="0" dirty="0"/>
              <a:t>Spanish</a:t>
            </a:r>
            <a:r>
              <a:rPr lang="en-US" sz="2400" b="0" i="0" u="none" strike="noStrike" baseline="0" dirty="0"/>
              <a:t>, the LPAC does </a:t>
            </a:r>
            <a:r>
              <a:rPr lang="en-US" sz="2400" b="1" i="0" u="none" strike="noStrike" baseline="0" dirty="0"/>
              <a:t>not </a:t>
            </a:r>
            <a:r>
              <a:rPr lang="en-US" sz="2400" b="0" i="0" u="none" strike="noStrike" baseline="0" dirty="0"/>
              <a:t>have sole authority to make designated supports decisions for Content and Language Supports and Oral/Signed Administration. </a:t>
            </a:r>
          </a:p>
          <a:p>
            <a:pPr lvl="1">
              <a:buClr>
                <a:schemeClr val="accent1"/>
              </a:buClr>
              <a:buFont typeface="Arial" panose="020B0604020202020204" pitchFamily="34" charset="0"/>
              <a:buChar char="•"/>
            </a:pPr>
            <a:r>
              <a:rPr lang="en-US" sz="2000" b="0" i="0" u="none" strike="noStrike" baseline="0" dirty="0"/>
              <a:t>These designated supports decisions must be made by the student’s ARD committee, Section 504 committee, response to intervention [RtI] team, or the appropriate team of people at the campus level, in conjunction with the LPAC. </a:t>
            </a:r>
          </a:p>
          <a:p>
            <a:r>
              <a:rPr lang="en-US" sz="2400" dirty="0"/>
              <a:t>Refer to the </a:t>
            </a:r>
            <a:r>
              <a:rPr lang="en-US" sz="2400" i="1" dirty="0"/>
              <a:t>Authority for Decision and Required Documentation </a:t>
            </a:r>
            <a:r>
              <a:rPr lang="en-US" sz="2400" dirty="0"/>
              <a:t>section of each policy document for more information. </a:t>
            </a:r>
          </a:p>
          <a:p>
            <a:endParaRPr lang="en-US" sz="2400" dirty="0"/>
          </a:p>
          <a:p>
            <a:endParaRPr lang="en-US" sz="2400" dirty="0"/>
          </a:p>
          <a:p>
            <a:pPr marL="0" indent="0">
              <a:buNone/>
            </a:pP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8C6F675F-714C-15DC-414F-EDAA9875E379}"/>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13)</a:t>
            </a:r>
          </a:p>
        </p:txBody>
      </p:sp>
    </p:spTree>
    <p:extLst>
      <p:ext uri="{BB962C8B-B14F-4D97-AF65-F5344CB8AC3E}">
        <p14:creationId xmlns:p14="http://schemas.microsoft.com/office/powerpoint/2010/main" val="174381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E2A4-6CAD-4EA7-8BAF-33D334A6B7EB}"/>
              </a:ext>
            </a:extLst>
          </p:cNvPr>
          <p:cNvSpPr>
            <a:spLocks noGrp="1"/>
          </p:cNvSpPr>
          <p:nvPr>
            <p:ph type="title"/>
          </p:nvPr>
        </p:nvSpPr>
        <p:spPr/>
        <p:txBody>
          <a:bodyPr>
            <a:normAutofit fontScale="90000"/>
          </a:bodyPr>
          <a:lstStyle/>
          <a:p>
            <a:r>
              <a:rPr lang="en-US"/>
              <a:t>Designated Supports for EB Students Receiving Special Education Services</a:t>
            </a:r>
          </a:p>
        </p:txBody>
      </p:sp>
      <p:sp>
        <p:nvSpPr>
          <p:cNvPr id="3" name="Content Placeholder 2">
            <a:extLst>
              <a:ext uri="{FF2B5EF4-FFF2-40B4-BE49-F238E27FC236}">
                <a16:creationId xmlns:a16="http://schemas.microsoft.com/office/drawing/2014/main" id="{5B08691D-2714-44AF-8D6A-8BAE06F7315B}"/>
              </a:ext>
            </a:extLst>
          </p:cNvPr>
          <p:cNvSpPr>
            <a:spLocks noGrp="1"/>
          </p:cNvSpPr>
          <p:nvPr>
            <p:ph idx="1"/>
          </p:nvPr>
        </p:nvSpPr>
        <p:spPr/>
        <p:txBody>
          <a:bodyPr/>
          <a:lstStyle/>
          <a:p>
            <a:r>
              <a:rPr lang="en-US" sz="2400" dirty="0"/>
              <a:t>LPACs are responsible for making designated supports decisions for the STAAR program in conjunction with the student’s ARD committee, Section 504 committee, RTI team, or other applicable committee.</a:t>
            </a:r>
          </a:p>
          <a:p>
            <a:pPr lvl="1">
              <a:buClr>
                <a:schemeClr val="accent1"/>
              </a:buClr>
              <a:buFont typeface="Arial" panose="020B0604020202020204" pitchFamily="34" charset="0"/>
              <a:buChar char="•"/>
            </a:pPr>
            <a:r>
              <a:rPr lang="en-US" dirty="0"/>
              <a:t>Designated supports decisions related to the student’s particular needs for second language acquisition support</a:t>
            </a:r>
          </a:p>
          <a:p>
            <a:pPr lvl="1">
              <a:buClr>
                <a:schemeClr val="accent1"/>
              </a:buClr>
              <a:buFont typeface="Arial" panose="020B0604020202020204" pitchFamily="34" charset="0"/>
              <a:buChar char="•"/>
            </a:pPr>
            <a:r>
              <a:rPr lang="en-US" dirty="0"/>
              <a:t>Designated supports decisions related to the student’s disability or need</a:t>
            </a:r>
          </a:p>
          <a:p>
            <a:r>
              <a:rPr lang="en-US" sz="2400" dirty="0"/>
              <a:t>Committees should become familiar with all information in the </a:t>
            </a:r>
            <a:r>
              <a:rPr lang="en-US" sz="2400" dirty="0">
                <a:hlinkClick r:id="rId3"/>
              </a:rPr>
              <a:t>Accommodations section</a:t>
            </a:r>
            <a:r>
              <a:rPr lang="en-US" sz="2400" dirty="0"/>
              <a:t> in the DCCR. </a:t>
            </a:r>
            <a:endParaRPr lang="en-US" dirty="0"/>
          </a:p>
        </p:txBody>
      </p:sp>
    </p:spTree>
    <p:extLst>
      <p:ext uri="{BB962C8B-B14F-4D97-AF65-F5344CB8AC3E}">
        <p14:creationId xmlns:p14="http://schemas.microsoft.com/office/powerpoint/2010/main" val="2560076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47CF-01E5-41EB-B6AA-90951B804849}"/>
              </a:ext>
            </a:extLst>
          </p:cNvPr>
          <p:cNvSpPr>
            <a:spLocks noGrp="1"/>
          </p:cNvSpPr>
          <p:nvPr>
            <p:ph type="title"/>
          </p:nvPr>
        </p:nvSpPr>
        <p:spPr/>
        <p:txBody>
          <a:bodyPr/>
          <a:lstStyle/>
          <a:p>
            <a:r>
              <a:rPr lang="en-US"/>
              <a:t>Designated Supports and Reclassification</a:t>
            </a:r>
          </a:p>
        </p:txBody>
      </p:sp>
      <p:sp>
        <p:nvSpPr>
          <p:cNvPr id="3" name="Content Placeholder 2">
            <a:extLst>
              <a:ext uri="{FF2B5EF4-FFF2-40B4-BE49-F238E27FC236}">
                <a16:creationId xmlns:a16="http://schemas.microsoft.com/office/drawing/2014/main" id="{B4C31C2A-3D58-4A53-8BC2-3094F2826EFE}"/>
              </a:ext>
            </a:extLst>
          </p:cNvPr>
          <p:cNvSpPr>
            <a:spLocks noGrp="1"/>
          </p:cNvSpPr>
          <p:nvPr>
            <p:ph idx="1"/>
          </p:nvPr>
        </p:nvSpPr>
        <p:spPr/>
        <p:txBody>
          <a:bodyPr lIns="91440" tIns="45720" rIns="91440" bIns="45720" anchor="t"/>
          <a:lstStyle/>
          <a:p>
            <a:pPr marL="0" indent="0">
              <a:buNone/>
            </a:pPr>
            <a:r>
              <a:rPr lang="en-US" sz="2400" dirty="0"/>
              <a:t>Students for whom the LPAC recommends the following designated supports for any English </a:t>
            </a:r>
            <a:r>
              <a:rPr lang="en-US" sz="2400"/>
              <a:t>RLA (Reading/Language Arts)</a:t>
            </a:r>
            <a:r>
              <a:rPr lang="en-US" sz="2400" dirty="0"/>
              <a:t> or English EOC </a:t>
            </a:r>
            <a:r>
              <a:rPr lang="en-US" sz="2400"/>
              <a:t>assessments </a:t>
            </a:r>
            <a:r>
              <a:rPr lang="en-US" sz="2400" dirty="0"/>
              <a:t>may not be reclassified at the end of the school year.</a:t>
            </a:r>
          </a:p>
          <a:p>
            <a:pPr marL="1143000" lvl="1" indent="-457200">
              <a:buClr>
                <a:srgbClr val="0070C0"/>
              </a:buClr>
              <a:buSzPct val="125000"/>
              <a:buFont typeface="Wingdings" panose="05000000000000000000" pitchFamily="2" charset="2"/>
              <a:buChar char="ü"/>
            </a:pPr>
            <a:r>
              <a:rPr lang="en-US" dirty="0"/>
              <a:t>Oral Administration</a:t>
            </a:r>
            <a:endParaRPr lang="en-US" dirty="0">
              <a:cs typeface="Calibri"/>
            </a:endParaRPr>
          </a:p>
          <a:p>
            <a:pPr marL="1143000" lvl="1" indent="-457200">
              <a:buClr>
                <a:srgbClr val="0070C0"/>
              </a:buClr>
              <a:buSzPct val="125000"/>
              <a:buFont typeface="Wingdings" panose="05000000000000000000" pitchFamily="2" charset="2"/>
              <a:buChar char="ü"/>
            </a:pPr>
            <a:r>
              <a:rPr lang="en-US" dirty="0"/>
              <a:t>Content and Language Supports</a:t>
            </a:r>
            <a:endParaRPr lang="en-US" dirty="0">
              <a:cs typeface="Calibri"/>
            </a:endParaRP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76ED9B6A-6881-7340-5972-1DBB8FC8FEFF}"/>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14)</a:t>
            </a:r>
          </a:p>
        </p:txBody>
      </p:sp>
    </p:spTree>
    <p:extLst>
      <p:ext uri="{BB962C8B-B14F-4D97-AF65-F5344CB8AC3E}">
        <p14:creationId xmlns:p14="http://schemas.microsoft.com/office/powerpoint/2010/main" val="2371825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5A93-9D53-49AC-B2E9-0C46AFB2860F}"/>
              </a:ext>
            </a:extLst>
          </p:cNvPr>
          <p:cNvSpPr>
            <a:spLocks noGrp="1"/>
          </p:cNvSpPr>
          <p:nvPr>
            <p:ph type="title"/>
          </p:nvPr>
        </p:nvSpPr>
        <p:spPr>
          <a:xfrm>
            <a:off x="535171" y="388736"/>
            <a:ext cx="11121657" cy="751350"/>
          </a:xfrm>
        </p:spPr>
        <p:txBody>
          <a:bodyPr>
            <a:normAutofit fontScale="90000"/>
          </a:bodyPr>
          <a:lstStyle/>
          <a:p>
            <a:r>
              <a:rPr lang="en-US"/>
              <a:t>STAAR Dictionary Policy and Impact on EB Student Reclassification</a:t>
            </a:r>
          </a:p>
        </p:txBody>
      </p:sp>
      <p:sp>
        <p:nvSpPr>
          <p:cNvPr id="3" name="Content Placeholder 2">
            <a:extLst>
              <a:ext uri="{FF2B5EF4-FFF2-40B4-BE49-F238E27FC236}">
                <a16:creationId xmlns:a16="http://schemas.microsoft.com/office/drawing/2014/main" id="{FA2A3857-1408-411B-96A1-8E3CC082B00E}"/>
              </a:ext>
            </a:extLst>
          </p:cNvPr>
          <p:cNvSpPr>
            <a:spLocks noGrp="1"/>
          </p:cNvSpPr>
          <p:nvPr>
            <p:ph idx="1"/>
          </p:nvPr>
        </p:nvSpPr>
        <p:spPr>
          <a:xfrm>
            <a:off x="592637" y="1658937"/>
            <a:ext cx="10623762" cy="4351338"/>
          </a:xfrm>
        </p:spPr>
        <p:txBody>
          <a:bodyPr/>
          <a:lstStyle/>
          <a:p>
            <a:pPr marL="0" indent="0">
              <a:buNone/>
            </a:pPr>
            <a:r>
              <a:rPr lang="en-US" sz="2400"/>
              <a:t>The use of dictionaries on STAAR reading or English EOC assessments does not prevent an EB student from being considered for reclassification at the end of the year. However, it is important for LPACs to consider the degree to which the student relies on a dictionary during language arts instruction or testing when making reclassification decisions. </a:t>
            </a:r>
          </a:p>
          <a:p>
            <a:pPr marL="0" indent="0">
              <a:buNone/>
            </a:pPr>
            <a:endParaRPr lang="en-US"/>
          </a:p>
        </p:txBody>
      </p:sp>
    </p:spTree>
    <p:extLst>
      <p:ext uri="{BB962C8B-B14F-4D97-AF65-F5344CB8AC3E}">
        <p14:creationId xmlns:p14="http://schemas.microsoft.com/office/powerpoint/2010/main" val="2666551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8122-580B-42B1-9570-042821073D1B}"/>
              </a:ext>
            </a:extLst>
          </p:cNvPr>
          <p:cNvSpPr>
            <a:spLocks noGrp="1"/>
          </p:cNvSpPr>
          <p:nvPr>
            <p:ph type="title"/>
          </p:nvPr>
        </p:nvSpPr>
        <p:spPr/>
        <p:txBody>
          <a:bodyPr/>
          <a:lstStyle/>
          <a:p>
            <a:r>
              <a:rPr lang="en-US"/>
              <a:t>Emergent Bilingual Reclassification</a:t>
            </a:r>
          </a:p>
        </p:txBody>
      </p:sp>
      <p:sp>
        <p:nvSpPr>
          <p:cNvPr id="3" name="Content Placeholder 2">
            <a:extLst>
              <a:ext uri="{FF2B5EF4-FFF2-40B4-BE49-F238E27FC236}">
                <a16:creationId xmlns:a16="http://schemas.microsoft.com/office/drawing/2014/main" id="{3EA2B344-D287-41FF-AD53-23BF07D9E486}"/>
              </a:ext>
            </a:extLst>
          </p:cNvPr>
          <p:cNvSpPr>
            <a:spLocks noGrp="1"/>
          </p:cNvSpPr>
          <p:nvPr>
            <p:ph idx="1"/>
          </p:nvPr>
        </p:nvSpPr>
        <p:spPr>
          <a:xfrm>
            <a:off x="339633" y="1180508"/>
            <a:ext cx="10892005" cy="3217321"/>
          </a:xfrm>
        </p:spPr>
        <p:txBody>
          <a:bodyPr>
            <a:normAutofit fontScale="92500"/>
          </a:bodyPr>
          <a:lstStyle/>
          <a:p>
            <a:endParaRPr lang="en-US" sz="2400" dirty="0"/>
          </a:p>
          <a:p>
            <a:r>
              <a:rPr lang="en-US" sz="2400" dirty="0"/>
              <a:t>There is a reclassification rubric for TELPAS and a separate rubric for TELPAS Alternate. </a:t>
            </a:r>
          </a:p>
          <a:p>
            <a:endParaRPr lang="en-US" sz="2400" dirty="0"/>
          </a:p>
          <a:p>
            <a:r>
              <a:rPr lang="en-US" sz="2400" dirty="0"/>
              <a:t>For guidance on EB reclassification contact the Division of English Learner Support:</a:t>
            </a:r>
          </a:p>
          <a:p>
            <a:pPr marL="0" indent="0">
              <a:buNone/>
            </a:pPr>
            <a:r>
              <a:rPr lang="en-US" sz="2600" dirty="0"/>
              <a:t>            </a:t>
            </a:r>
            <a:r>
              <a:rPr lang="en-US" sz="2400" dirty="0"/>
              <a:t>512-463-9414                           </a:t>
            </a:r>
          </a:p>
          <a:p>
            <a:pPr marL="0" indent="0">
              <a:buNone/>
            </a:pPr>
            <a:endParaRPr lang="en-US" sz="2400" dirty="0"/>
          </a:p>
          <a:p>
            <a:pPr marL="0" indent="0">
              <a:buNone/>
            </a:pPr>
            <a:r>
              <a:rPr lang="en-US" sz="2400" dirty="0"/>
              <a:t>             EmergentBilingualSupport@tea.texas.gov     </a:t>
            </a:r>
            <a:endParaRPr lang="en-US" dirty="0"/>
          </a:p>
        </p:txBody>
      </p:sp>
      <p:pic>
        <p:nvPicPr>
          <p:cNvPr id="5" name="Graphic 4" descr="Telephone">
            <a:extLst>
              <a:ext uri="{FF2B5EF4-FFF2-40B4-BE49-F238E27FC236}">
                <a16:creationId xmlns:a16="http://schemas.microsoft.com/office/drawing/2014/main" id="{DBD132AD-3B4C-46E8-814C-9B676E959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762" y="3021998"/>
            <a:ext cx="457200" cy="457200"/>
          </a:xfrm>
          <a:prstGeom prst="rect">
            <a:avLst/>
          </a:prstGeom>
        </p:spPr>
      </p:pic>
      <p:pic>
        <p:nvPicPr>
          <p:cNvPr id="6" name="Graphic 5" descr="Envelope">
            <a:extLst>
              <a:ext uri="{FF2B5EF4-FFF2-40B4-BE49-F238E27FC236}">
                <a16:creationId xmlns:a16="http://schemas.microsoft.com/office/drawing/2014/main" id="{8E139399-A960-F39E-4FF3-5B6CCAE619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762" y="3755126"/>
            <a:ext cx="457200" cy="457200"/>
          </a:xfrm>
          <a:prstGeom prst="rect">
            <a:avLst/>
          </a:prstGeom>
        </p:spPr>
      </p:pic>
    </p:spTree>
    <p:extLst>
      <p:ext uri="{BB962C8B-B14F-4D97-AF65-F5344CB8AC3E}">
        <p14:creationId xmlns:p14="http://schemas.microsoft.com/office/powerpoint/2010/main" val="878802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B0668-1536-4ED3-9925-AF7E28CCFEA0}"/>
              </a:ext>
            </a:extLst>
          </p:cNvPr>
          <p:cNvSpPr>
            <a:spLocks noGrp="1"/>
          </p:cNvSpPr>
          <p:nvPr>
            <p:ph type="title"/>
          </p:nvPr>
        </p:nvSpPr>
        <p:spPr>
          <a:xfrm>
            <a:off x="2747549" y="3429000"/>
            <a:ext cx="8481729" cy="542429"/>
          </a:xfrm>
        </p:spPr>
        <p:txBody>
          <a:bodyPr>
            <a:noAutofit/>
          </a:bodyPr>
          <a:lstStyle/>
          <a:p>
            <a:r>
              <a:rPr lang="en-US"/>
              <a:t>Designated Supports Decisions for the TELPAS Program</a:t>
            </a:r>
            <a:br>
              <a:rPr lang="en-US"/>
            </a:br>
            <a:endParaRPr lang="en-US"/>
          </a:p>
        </p:txBody>
      </p:sp>
    </p:spTree>
    <p:extLst>
      <p:ext uri="{BB962C8B-B14F-4D97-AF65-F5344CB8AC3E}">
        <p14:creationId xmlns:p14="http://schemas.microsoft.com/office/powerpoint/2010/main" val="310437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4133A-90F1-4487-9B2B-CE13AAB7E977}"/>
              </a:ext>
            </a:extLst>
          </p:cNvPr>
          <p:cNvSpPr>
            <a:spLocks noGrp="1"/>
          </p:cNvSpPr>
          <p:nvPr>
            <p:ph type="title"/>
          </p:nvPr>
        </p:nvSpPr>
        <p:spPr>
          <a:xfrm>
            <a:off x="3061375" y="3157785"/>
            <a:ext cx="7965853" cy="542429"/>
          </a:xfrm>
        </p:spPr>
        <p:txBody>
          <a:bodyPr>
            <a:noAutofit/>
          </a:bodyPr>
          <a:lstStyle/>
          <a:p>
            <a:r>
              <a:rPr lang="en-US"/>
              <a:t>LPAC Decisions Educator Guide Overview</a:t>
            </a:r>
          </a:p>
        </p:txBody>
      </p:sp>
    </p:spTree>
    <p:extLst>
      <p:ext uri="{BB962C8B-B14F-4D97-AF65-F5344CB8AC3E}">
        <p14:creationId xmlns:p14="http://schemas.microsoft.com/office/powerpoint/2010/main" val="310676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2B41-DC35-4AAB-9E95-EBAD9E3DDB85}"/>
              </a:ext>
            </a:extLst>
          </p:cNvPr>
          <p:cNvSpPr>
            <a:spLocks noGrp="1"/>
          </p:cNvSpPr>
          <p:nvPr>
            <p:ph type="title"/>
          </p:nvPr>
        </p:nvSpPr>
        <p:spPr/>
        <p:txBody>
          <a:bodyPr>
            <a:normAutofit fontScale="90000"/>
          </a:bodyPr>
          <a:lstStyle/>
          <a:p>
            <a:r>
              <a:rPr lang="en-US" dirty="0"/>
              <a:t>Designated Supports Decisions for TELPAS and TELPAS Alternate</a:t>
            </a:r>
          </a:p>
        </p:txBody>
      </p:sp>
      <p:sp>
        <p:nvSpPr>
          <p:cNvPr id="3" name="Content Placeholder 2">
            <a:extLst>
              <a:ext uri="{FF2B5EF4-FFF2-40B4-BE49-F238E27FC236}">
                <a16:creationId xmlns:a16="http://schemas.microsoft.com/office/drawing/2014/main" id="{4532BA53-B4E6-4382-92DF-3D09B1B16130}"/>
              </a:ext>
            </a:extLst>
          </p:cNvPr>
          <p:cNvSpPr>
            <a:spLocks noGrp="1"/>
          </p:cNvSpPr>
          <p:nvPr>
            <p:ph idx="1"/>
          </p:nvPr>
        </p:nvSpPr>
        <p:spPr/>
        <p:txBody>
          <a:bodyPr/>
          <a:lstStyle/>
          <a:p>
            <a:r>
              <a:rPr lang="en-US" sz="2400"/>
              <a:t>For </a:t>
            </a:r>
            <a:r>
              <a:rPr lang="en-US" sz="2400" b="1"/>
              <a:t>TELPAS</a:t>
            </a:r>
            <a:r>
              <a:rPr lang="en-US" sz="2400"/>
              <a:t>, all designated supports decisions </a:t>
            </a:r>
            <a:r>
              <a:rPr lang="en-US" sz="2400" b="1"/>
              <a:t>must</a:t>
            </a:r>
            <a:r>
              <a:rPr lang="en-US" sz="2400"/>
              <a:t> be made in conjunction with the ARD committee, Section 504 committee, or appropriate team of people at the campus level (e.g., </a:t>
            </a:r>
            <a:r>
              <a:rPr lang="en-US" sz="2400" err="1"/>
              <a:t>RtI</a:t>
            </a:r>
            <a:r>
              <a:rPr lang="en-US" sz="2400"/>
              <a:t> team or student assistance team).</a:t>
            </a:r>
          </a:p>
          <a:p>
            <a:endParaRPr lang="en-US" sz="2400"/>
          </a:p>
          <a:p>
            <a:r>
              <a:rPr lang="en-US" sz="2400"/>
              <a:t>For </a:t>
            </a:r>
            <a:r>
              <a:rPr lang="en-US" sz="2400" b="1"/>
              <a:t>TELPAS Alternate</a:t>
            </a:r>
            <a:r>
              <a:rPr lang="en-US" sz="2400"/>
              <a:t>, the student performance described in the Observable Behaviors occurs while students have access to the instructional accommodations indicated in their individualized education program (IEP).</a:t>
            </a:r>
          </a:p>
          <a:p>
            <a:endParaRPr lang="en-US"/>
          </a:p>
        </p:txBody>
      </p:sp>
      <p:sp>
        <p:nvSpPr>
          <p:cNvPr id="4" name="TextBox 3">
            <a:extLst>
              <a:ext uri="{FF2B5EF4-FFF2-40B4-BE49-F238E27FC236}">
                <a16:creationId xmlns:a16="http://schemas.microsoft.com/office/drawing/2014/main" id="{98910A49-0B18-D2BF-06AE-759B9509D1BE}"/>
              </a:ext>
            </a:extLst>
          </p:cNvPr>
          <p:cNvSpPr txBox="1"/>
          <p:nvPr/>
        </p:nvSpPr>
        <p:spPr>
          <a:xfrm>
            <a:off x="8140391" y="5574267"/>
            <a:ext cx="3927822" cy="369332"/>
          </a:xfrm>
          <a:prstGeom prst="rect">
            <a:avLst/>
          </a:prstGeom>
          <a:noFill/>
        </p:spPr>
        <p:txBody>
          <a:bodyPr wrap="square" rtlCol="0">
            <a:spAutoFit/>
          </a:bodyPr>
          <a:lstStyle/>
          <a:p>
            <a:r>
              <a:rPr lang="en-US" i="1" dirty="0"/>
              <a:t>(LPAC Decisions Educator Guide, p. 14)</a:t>
            </a:r>
          </a:p>
        </p:txBody>
      </p:sp>
    </p:spTree>
    <p:extLst>
      <p:ext uri="{BB962C8B-B14F-4D97-AF65-F5344CB8AC3E}">
        <p14:creationId xmlns:p14="http://schemas.microsoft.com/office/powerpoint/2010/main" val="1279915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B60D7-8FC5-4147-B79C-DEBF9AB58C53}"/>
              </a:ext>
            </a:extLst>
          </p:cNvPr>
          <p:cNvSpPr>
            <a:spLocks noGrp="1"/>
          </p:cNvSpPr>
          <p:nvPr>
            <p:ph type="title"/>
          </p:nvPr>
        </p:nvSpPr>
        <p:spPr>
          <a:xfrm>
            <a:off x="2613734" y="3629722"/>
            <a:ext cx="8749359" cy="542429"/>
          </a:xfrm>
        </p:spPr>
        <p:txBody>
          <a:bodyPr>
            <a:noAutofit/>
          </a:bodyPr>
          <a:lstStyle/>
          <a:p>
            <a:r>
              <a:rPr lang="en-US"/>
              <a:t>Documenting and Communicating Decisions</a:t>
            </a:r>
            <a:br>
              <a:rPr lang="en-US"/>
            </a:br>
            <a:endParaRPr lang="en-US"/>
          </a:p>
        </p:txBody>
      </p:sp>
    </p:spTree>
    <p:extLst>
      <p:ext uri="{BB962C8B-B14F-4D97-AF65-F5344CB8AC3E}">
        <p14:creationId xmlns:p14="http://schemas.microsoft.com/office/powerpoint/2010/main" val="2978409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FAA4-3B44-417F-A279-2FB0753CA46F}"/>
              </a:ext>
            </a:extLst>
          </p:cNvPr>
          <p:cNvSpPr>
            <a:spLocks noGrp="1"/>
          </p:cNvSpPr>
          <p:nvPr>
            <p:ph type="title"/>
          </p:nvPr>
        </p:nvSpPr>
        <p:spPr/>
        <p:txBody>
          <a:bodyPr/>
          <a:lstStyle/>
          <a:p>
            <a:r>
              <a:rPr lang="en-US"/>
              <a:t>Documenting Decisions</a:t>
            </a:r>
          </a:p>
        </p:txBody>
      </p:sp>
      <p:sp>
        <p:nvSpPr>
          <p:cNvPr id="3" name="Content Placeholder 2">
            <a:extLst>
              <a:ext uri="{FF2B5EF4-FFF2-40B4-BE49-F238E27FC236}">
                <a16:creationId xmlns:a16="http://schemas.microsoft.com/office/drawing/2014/main" id="{1A3AA150-684A-4B68-AD40-403CEB835D64}"/>
              </a:ext>
            </a:extLst>
          </p:cNvPr>
          <p:cNvSpPr>
            <a:spLocks noGrp="1"/>
          </p:cNvSpPr>
          <p:nvPr>
            <p:ph idx="1"/>
          </p:nvPr>
        </p:nvSpPr>
        <p:spPr>
          <a:xfrm>
            <a:off x="712380" y="1129891"/>
            <a:ext cx="10623762" cy="4029938"/>
          </a:xfrm>
        </p:spPr>
        <p:txBody>
          <a:bodyPr>
            <a:normAutofit fontScale="92500" lnSpcReduction="20000"/>
          </a:bodyPr>
          <a:lstStyle/>
          <a:p>
            <a:r>
              <a:rPr lang="en-US"/>
              <a:t>For each EB student, the LPAC must maintain documentation of</a:t>
            </a:r>
          </a:p>
          <a:p>
            <a:pPr lvl="1">
              <a:buClr>
                <a:schemeClr val="accent1"/>
              </a:buClr>
              <a:buFont typeface="Arial" panose="020B0604020202020204" pitchFamily="34" charset="0"/>
              <a:buChar char="•"/>
            </a:pPr>
            <a:r>
              <a:rPr lang="en-US"/>
              <a:t>STAAR, STAAR Spanish, or STAAR Alternate 2 participation and designated supports decisions</a:t>
            </a:r>
          </a:p>
          <a:p>
            <a:pPr lvl="1">
              <a:buClr>
                <a:schemeClr val="accent1"/>
              </a:buClr>
              <a:buFont typeface="Arial" panose="020B0604020202020204" pitchFamily="34" charset="0"/>
              <a:buChar char="•"/>
            </a:pPr>
            <a:r>
              <a:rPr lang="en-US"/>
              <a:t>TELPAS or TELPAS Alternate participation decisions </a:t>
            </a:r>
          </a:p>
          <a:p>
            <a:pPr marL="228600" lvl="1">
              <a:spcBef>
                <a:spcPts val="1000"/>
              </a:spcBef>
            </a:pPr>
            <a:r>
              <a:rPr lang="en-US" sz="2800"/>
              <a:t>LPAC documentation must be kept in student’s permanent record file</a:t>
            </a:r>
          </a:p>
          <a:p>
            <a:r>
              <a:rPr lang="en-US"/>
              <a:t>For participation and designated supports decisions LPACs make in conjunction with the ARD committee, 504 committee, RtI team, or applicable committee</a:t>
            </a:r>
          </a:p>
          <a:p>
            <a:pPr lvl="1">
              <a:buClr>
                <a:schemeClr val="accent1"/>
              </a:buClr>
              <a:buFont typeface="Arial" panose="020B0604020202020204" pitchFamily="34" charset="0"/>
              <a:buChar char="•"/>
            </a:pPr>
            <a:r>
              <a:rPr lang="en-US"/>
              <a:t>ARD committee documents decisions in student’s IEP</a:t>
            </a:r>
          </a:p>
          <a:p>
            <a:pPr lvl="1">
              <a:buClr>
                <a:schemeClr val="accent1"/>
              </a:buClr>
              <a:buFont typeface="Arial" panose="020B0604020202020204" pitchFamily="34" charset="0"/>
              <a:buChar char="•"/>
            </a:pPr>
            <a:r>
              <a:rPr lang="en-US"/>
              <a:t>Section 504 committee documents decisions in student’s individual accommodation plan (IAP)</a:t>
            </a:r>
          </a:p>
          <a:p>
            <a:pPr lvl="1">
              <a:buClr>
                <a:schemeClr val="accent1"/>
              </a:buClr>
              <a:buFont typeface="Arial" panose="020B0604020202020204" pitchFamily="34" charset="0"/>
              <a:buChar char="•"/>
            </a:pPr>
            <a:r>
              <a:rPr lang="en-US"/>
              <a:t>Other student assistance teams document decisions in student’s permanent record file</a:t>
            </a:r>
          </a:p>
        </p:txBody>
      </p:sp>
      <p:sp>
        <p:nvSpPr>
          <p:cNvPr id="5" name="TextBox 4" descr="NOTE: For electronic documents and files, districts must ensure the Family Educational Rights and Privacy Act (FERPA) requirements are met.&#10;">
            <a:extLst>
              <a:ext uri="{FF2B5EF4-FFF2-40B4-BE49-F238E27FC236}">
                <a16:creationId xmlns:a16="http://schemas.microsoft.com/office/drawing/2014/main" id="{3228E3CE-2C12-4A42-8027-98DAFA6B89B1}"/>
              </a:ext>
            </a:extLst>
          </p:cNvPr>
          <p:cNvSpPr txBox="1"/>
          <p:nvPr/>
        </p:nvSpPr>
        <p:spPr>
          <a:xfrm>
            <a:off x="937434" y="5092752"/>
            <a:ext cx="10317132" cy="584775"/>
          </a:xfrm>
          <a:prstGeom prst="rect">
            <a:avLst/>
          </a:prstGeom>
          <a:noFill/>
          <a:ln w="22225">
            <a:solidFill>
              <a:schemeClr val="accent2"/>
            </a:solidFill>
          </a:ln>
        </p:spPr>
        <p:txBody>
          <a:bodyPr wrap="square" rtlCol="0">
            <a:spAutoFit/>
          </a:bodyPr>
          <a:lstStyle/>
          <a:p>
            <a:pPr>
              <a:buClr>
                <a:schemeClr val="accent1">
                  <a:lumMod val="75000"/>
                </a:schemeClr>
              </a:buClr>
            </a:pPr>
            <a:r>
              <a:rPr lang="en-US" sz="1600" b="1">
                <a:solidFill>
                  <a:srgbClr val="0D6CB9"/>
                </a:solidFill>
              </a:rPr>
              <a:t>NOTE: </a:t>
            </a:r>
            <a:r>
              <a:rPr lang="en-US" sz="1600">
                <a:solidFill>
                  <a:srgbClr val="0D6CB9"/>
                </a:solidFill>
              </a:rPr>
              <a:t>For electronic documents and files, districts must ensure the Family Educational Rights and Privacy Act (FERPA) requirements are met.</a:t>
            </a:r>
          </a:p>
        </p:txBody>
      </p:sp>
      <p:sp>
        <p:nvSpPr>
          <p:cNvPr id="4" name="TextBox 3">
            <a:extLst>
              <a:ext uri="{FF2B5EF4-FFF2-40B4-BE49-F238E27FC236}">
                <a16:creationId xmlns:a16="http://schemas.microsoft.com/office/drawing/2014/main" id="{F9D7B867-5305-4200-630C-0A9443CA04A6}"/>
              </a:ext>
            </a:extLst>
          </p:cNvPr>
          <p:cNvSpPr txBox="1"/>
          <p:nvPr/>
        </p:nvSpPr>
        <p:spPr>
          <a:xfrm>
            <a:off x="7551797" y="5677527"/>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739902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0B80-2FD9-4A7E-A2A8-AA6545B60FD9}"/>
              </a:ext>
            </a:extLst>
          </p:cNvPr>
          <p:cNvSpPr>
            <a:spLocks noGrp="1"/>
          </p:cNvSpPr>
          <p:nvPr>
            <p:ph type="title"/>
          </p:nvPr>
        </p:nvSpPr>
        <p:spPr/>
        <p:txBody>
          <a:bodyPr/>
          <a:lstStyle/>
          <a:p>
            <a:r>
              <a:rPr lang="en-US"/>
              <a:t>Documentation Forms</a:t>
            </a:r>
          </a:p>
        </p:txBody>
      </p:sp>
      <p:sp>
        <p:nvSpPr>
          <p:cNvPr id="3" name="Content Placeholder 2">
            <a:extLst>
              <a:ext uri="{FF2B5EF4-FFF2-40B4-BE49-F238E27FC236}">
                <a16:creationId xmlns:a16="http://schemas.microsoft.com/office/drawing/2014/main" id="{1ECCEEB1-1C77-470F-84D3-EA5CCA190D60}"/>
              </a:ext>
            </a:extLst>
          </p:cNvPr>
          <p:cNvSpPr>
            <a:spLocks noGrp="1"/>
          </p:cNvSpPr>
          <p:nvPr>
            <p:ph idx="1"/>
          </p:nvPr>
        </p:nvSpPr>
        <p:spPr>
          <a:xfrm>
            <a:off x="712380" y="1142950"/>
            <a:ext cx="10623762" cy="3690303"/>
          </a:xfrm>
        </p:spPr>
        <p:txBody>
          <a:bodyPr/>
          <a:lstStyle/>
          <a:p>
            <a:r>
              <a:rPr lang="en-US" sz="2400" dirty="0"/>
              <a:t>Sample forms provided</a:t>
            </a:r>
          </a:p>
          <a:p>
            <a:pPr lvl="1">
              <a:buClr>
                <a:schemeClr val="accent1"/>
              </a:buClr>
              <a:buFont typeface="Arial" panose="020B0604020202020204" pitchFamily="34" charset="0"/>
              <a:buChar char="•"/>
            </a:pPr>
            <a:r>
              <a:rPr lang="en-US" dirty="0"/>
              <a:t>assist LPACs in meeting documentation requirements, </a:t>
            </a:r>
          </a:p>
          <a:p>
            <a:pPr lvl="1">
              <a:buClr>
                <a:schemeClr val="accent1"/>
              </a:buClr>
              <a:buFont typeface="Arial" panose="020B0604020202020204" pitchFamily="34" charset="0"/>
              <a:buChar char="•"/>
            </a:pPr>
            <a:r>
              <a:rPr lang="en-US" dirty="0"/>
              <a:t>are available on the </a:t>
            </a:r>
            <a:r>
              <a:rPr lang="en-US" dirty="0">
                <a:hlinkClick r:id="rId3"/>
              </a:rPr>
              <a:t>Assessments for Special Populations</a:t>
            </a:r>
            <a:r>
              <a:rPr lang="en-US" dirty="0"/>
              <a:t> webpage, and </a:t>
            </a:r>
          </a:p>
          <a:p>
            <a:pPr lvl="1">
              <a:buClr>
                <a:schemeClr val="accent1"/>
              </a:buClr>
              <a:buFont typeface="Arial" panose="020B0604020202020204" pitchFamily="34" charset="0"/>
              <a:buChar char="•"/>
            </a:pPr>
            <a:r>
              <a:rPr lang="en-US" dirty="0"/>
              <a:t>include separate sample forms for grades K–5 and grades 6–12.</a:t>
            </a:r>
          </a:p>
          <a:p>
            <a:r>
              <a:rPr lang="en-US" sz="2400" dirty="0"/>
              <a:t>LPACs may modify or reformat the forms. </a:t>
            </a:r>
          </a:p>
          <a:p>
            <a:pPr lvl="1">
              <a:buClr>
                <a:schemeClr val="accent1"/>
              </a:buClr>
              <a:buFont typeface="Arial" panose="020B0604020202020204" pitchFamily="34" charset="0"/>
              <a:buChar char="•"/>
            </a:pPr>
            <a:r>
              <a:rPr lang="en-US" dirty="0"/>
              <a:t>Components of required state documentation need to be included. </a:t>
            </a:r>
          </a:p>
          <a:p>
            <a:r>
              <a:rPr lang="en-US" sz="2400" dirty="0"/>
              <a:t>School districts may require additional supporting documentation and evidence.</a:t>
            </a:r>
          </a:p>
          <a:p>
            <a:endParaRPr lang="en-US" dirty="0"/>
          </a:p>
        </p:txBody>
      </p:sp>
      <p:sp>
        <p:nvSpPr>
          <p:cNvPr id="4" name="TextBox 3" descr="Note: LPACs are responsible for providing STAAR, STAAR Alternate, TELPAS and TELPAS Alternate assessment coordinators with assessment decisions as well as STAAR designated supports information for ELs in time for appropriate testing arrangements to be made.&#10;">
            <a:extLst>
              <a:ext uri="{FF2B5EF4-FFF2-40B4-BE49-F238E27FC236}">
                <a16:creationId xmlns:a16="http://schemas.microsoft.com/office/drawing/2014/main" id="{A2E4BCC3-70E3-450E-9685-AD512369BCC2}"/>
              </a:ext>
            </a:extLst>
          </p:cNvPr>
          <p:cNvSpPr txBox="1"/>
          <p:nvPr/>
        </p:nvSpPr>
        <p:spPr>
          <a:xfrm>
            <a:off x="712380" y="4609958"/>
            <a:ext cx="10836010" cy="923330"/>
          </a:xfrm>
          <a:prstGeom prst="rect">
            <a:avLst/>
          </a:prstGeom>
          <a:noFill/>
          <a:ln w="22225">
            <a:solidFill>
              <a:schemeClr val="accent2"/>
            </a:solidFill>
          </a:ln>
        </p:spPr>
        <p:txBody>
          <a:bodyPr wrap="square" rtlCol="0">
            <a:spAutoFit/>
          </a:bodyPr>
          <a:lstStyle/>
          <a:p>
            <a:r>
              <a:rPr lang="en-US" b="1">
                <a:solidFill>
                  <a:srgbClr val="0D6CB9"/>
                </a:solidFill>
              </a:rPr>
              <a:t>NOTE:</a:t>
            </a:r>
            <a:r>
              <a:rPr lang="en-US">
                <a:solidFill>
                  <a:srgbClr val="0D6CB9"/>
                </a:solidFill>
              </a:rPr>
              <a:t> LPACs are responsible for providing STAAR, STAAR Spanish, STAAR Alternate 2, TELPAS and TELPAS Alternate assessment coordinators with assessment decisions as well as STAAR designated supports information for EB students in time for appropriate testing arrangements to be made.</a:t>
            </a:r>
          </a:p>
        </p:txBody>
      </p:sp>
      <p:sp>
        <p:nvSpPr>
          <p:cNvPr id="6" name="TextBox 5">
            <a:extLst>
              <a:ext uri="{FF2B5EF4-FFF2-40B4-BE49-F238E27FC236}">
                <a16:creationId xmlns:a16="http://schemas.microsoft.com/office/drawing/2014/main" id="{5A749722-2BD2-5F33-9660-527C9224759B}"/>
              </a:ext>
            </a:extLst>
          </p:cNvPr>
          <p:cNvSpPr txBox="1"/>
          <p:nvPr/>
        </p:nvSpPr>
        <p:spPr>
          <a:xfrm>
            <a:off x="7823940" y="5598652"/>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2602794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15CB-60E2-4EF7-B1B8-8A4160D1C6C2}"/>
              </a:ext>
            </a:extLst>
          </p:cNvPr>
          <p:cNvSpPr>
            <a:spLocks noGrp="1"/>
          </p:cNvSpPr>
          <p:nvPr>
            <p:ph type="title"/>
          </p:nvPr>
        </p:nvSpPr>
        <p:spPr/>
        <p:txBody>
          <a:bodyPr/>
          <a:lstStyle/>
          <a:p>
            <a:r>
              <a:rPr lang="en-US"/>
              <a:t>Documentation Forms: STAAR</a:t>
            </a:r>
          </a:p>
        </p:txBody>
      </p:sp>
      <p:sp>
        <p:nvSpPr>
          <p:cNvPr id="3" name="Content Placeholder 2">
            <a:extLst>
              <a:ext uri="{FF2B5EF4-FFF2-40B4-BE49-F238E27FC236}">
                <a16:creationId xmlns:a16="http://schemas.microsoft.com/office/drawing/2014/main" id="{76A175FA-0C49-474A-BDDC-265C491299C2}"/>
              </a:ext>
            </a:extLst>
          </p:cNvPr>
          <p:cNvSpPr>
            <a:spLocks noGrp="1"/>
          </p:cNvSpPr>
          <p:nvPr>
            <p:ph idx="1"/>
          </p:nvPr>
        </p:nvSpPr>
        <p:spPr>
          <a:xfrm>
            <a:off x="712380" y="1260519"/>
            <a:ext cx="10623762" cy="751350"/>
          </a:xfrm>
        </p:spPr>
        <p:txBody>
          <a:bodyPr/>
          <a:lstStyle/>
          <a:p>
            <a:pPr marL="0" indent="0">
              <a:buNone/>
            </a:pPr>
            <a:r>
              <a:rPr lang="en-US" sz="2400" b="1" dirty="0"/>
              <a:t>Part I</a:t>
            </a:r>
            <a:r>
              <a:rPr lang="en-US" sz="2400" dirty="0"/>
              <a:t>: STAAR Participation and Designated Supports Decisions for grades K–5 and grades 6–12</a:t>
            </a:r>
          </a:p>
          <a:p>
            <a:endParaRPr lang="en-US" dirty="0"/>
          </a:p>
        </p:txBody>
      </p:sp>
      <p:pic>
        <p:nvPicPr>
          <p:cNvPr id="4" name="Picture 3" descr="This the screenshot of the first page of the LPAC Decisions and Designation Supports form for students in grades kindergarten to grade 5. The LPAC form for K-5 can be found on the Assessments for Special Populations webpage. ">
            <a:extLst>
              <a:ext uri="{FF2B5EF4-FFF2-40B4-BE49-F238E27FC236}">
                <a16:creationId xmlns:a16="http://schemas.microsoft.com/office/drawing/2014/main" id="{36073365-54FB-8AB7-B15A-DCB082EFC7B0}"/>
              </a:ext>
            </a:extLst>
          </p:cNvPr>
          <p:cNvPicPr>
            <a:picLocks noChangeAspect="1"/>
          </p:cNvPicPr>
          <p:nvPr/>
        </p:nvPicPr>
        <p:blipFill rotWithShape="1">
          <a:blip r:embed="rId3"/>
          <a:srcRect l="12393" t="17474" r="31517" b="5603"/>
          <a:stretch/>
        </p:blipFill>
        <p:spPr bwMode="auto">
          <a:xfrm>
            <a:off x="1104265" y="2080648"/>
            <a:ext cx="4360363" cy="3363709"/>
          </a:xfrm>
          <a:prstGeom prst="rect">
            <a:avLst/>
          </a:prstGeom>
          <a:ln>
            <a:solidFill>
              <a:schemeClr val="accent1"/>
            </a:solidFill>
          </a:ln>
          <a:extLst>
            <a:ext uri="{53640926-AAD7-44D8-BBD7-CCE9431645EC}">
              <a14:shadowObscured xmlns:a14="http://schemas.microsoft.com/office/drawing/2010/main"/>
            </a:ext>
          </a:extLst>
        </p:spPr>
      </p:pic>
      <p:pic>
        <p:nvPicPr>
          <p:cNvPr id="6" name="Picture 5" descr="This the screenshot of the first page of the LPAC Decisions and Designation Supports form for students in grades 6 to grade 12. The LPAC form for 6-12 can be found on the Assessments for Special Populations webpage. ">
            <a:extLst>
              <a:ext uri="{FF2B5EF4-FFF2-40B4-BE49-F238E27FC236}">
                <a16:creationId xmlns:a16="http://schemas.microsoft.com/office/drawing/2014/main" id="{21CA29DC-8587-34FB-172E-CFC44A110B88}"/>
              </a:ext>
            </a:extLst>
          </p:cNvPr>
          <p:cNvPicPr>
            <a:picLocks noChangeAspect="1"/>
          </p:cNvPicPr>
          <p:nvPr/>
        </p:nvPicPr>
        <p:blipFill rotWithShape="1">
          <a:blip r:embed="rId4"/>
          <a:srcRect l="12927" t="17664" r="31731" b="6173"/>
          <a:stretch/>
        </p:blipFill>
        <p:spPr bwMode="auto">
          <a:xfrm>
            <a:off x="6024261" y="2080648"/>
            <a:ext cx="4360363" cy="3375493"/>
          </a:xfrm>
          <a:prstGeom prst="rect">
            <a:avLst/>
          </a:prstGeom>
          <a:ln>
            <a:solidFill>
              <a:schemeClr val="accent1"/>
            </a:solid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E5877049-C3E5-C45E-7251-0699689FB53E}"/>
              </a:ext>
            </a:extLst>
          </p:cNvPr>
          <p:cNvSpPr txBox="1"/>
          <p:nvPr/>
        </p:nvSpPr>
        <p:spPr>
          <a:xfrm>
            <a:off x="7818980" y="5597481"/>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2442072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04B8-83A4-4592-BEBF-436754E16FD9}"/>
              </a:ext>
            </a:extLst>
          </p:cNvPr>
          <p:cNvSpPr>
            <a:spLocks noGrp="1"/>
          </p:cNvSpPr>
          <p:nvPr>
            <p:ph type="title"/>
          </p:nvPr>
        </p:nvSpPr>
        <p:spPr/>
        <p:txBody>
          <a:bodyPr>
            <a:normAutofit fontScale="90000"/>
          </a:bodyPr>
          <a:lstStyle/>
          <a:p>
            <a:r>
              <a:rPr lang="en-US"/>
              <a:t>LPAC Form: Language of Assessment and STAAR Designated Supports</a:t>
            </a:r>
          </a:p>
        </p:txBody>
      </p:sp>
      <p:sp>
        <p:nvSpPr>
          <p:cNvPr id="6" name="TextBox 5">
            <a:extLst>
              <a:ext uri="{FF2B5EF4-FFF2-40B4-BE49-F238E27FC236}">
                <a16:creationId xmlns:a16="http://schemas.microsoft.com/office/drawing/2014/main" id="{9EB806E4-C61F-4C30-9018-12989B72ADF7}"/>
              </a:ext>
            </a:extLst>
          </p:cNvPr>
          <p:cNvSpPr txBox="1"/>
          <p:nvPr/>
        </p:nvSpPr>
        <p:spPr>
          <a:xfrm>
            <a:off x="712380" y="1414145"/>
            <a:ext cx="5157174" cy="4216539"/>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pPr marL="342900" indent="-342900">
              <a:spcAft>
                <a:spcPts val="1200"/>
              </a:spcAft>
              <a:buClr>
                <a:schemeClr val="accent2"/>
              </a:buClr>
              <a:buFont typeface="Wingdings" panose="05000000000000000000" pitchFamily="2" charset="2"/>
              <a:buChar char="§"/>
            </a:pPr>
            <a:r>
              <a:rPr lang="en-US" sz="2400" b="0" i="0" u="none" strike="noStrike" baseline="0" dirty="0">
                <a:solidFill>
                  <a:schemeClr val="accent1"/>
                </a:solidFill>
                <a:latin typeface="Calibri" panose="020F0502020204030204" pitchFamily="34" charset="0"/>
              </a:rPr>
              <a:t>The LPAC may make decisions on the language of a student’s assessment. </a:t>
            </a:r>
          </a:p>
          <a:p>
            <a:pPr marL="342900" indent="-342900">
              <a:buClr>
                <a:schemeClr val="accent2"/>
              </a:buClr>
              <a:buFont typeface="Wingdings" panose="05000000000000000000" pitchFamily="2" charset="2"/>
              <a:buChar char="§"/>
            </a:pPr>
            <a:r>
              <a:rPr lang="en-US" sz="2400" b="0" i="0" u="none" strike="noStrike" baseline="0" dirty="0">
                <a:solidFill>
                  <a:schemeClr val="accent1"/>
                </a:solidFill>
                <a:latin typeface="Calibri" panose="020F0502020204030204" pitchFamily="34" charset="0"/>
              </a:rPr>
              <a:t>If a student needs designated supports on a STAAR assessment in Spanish, that decision must be made by another committee or appropriate team at the campus level, in conjunction with the LPAC, as noted in each designated supports policy. document. </a:t>
            </a:r>
            <a:endParaRPr lang="en-US" sz="2400" dirty="0">
              <a:solidFill>
                <a:schemeClr val="accent1"/>
              </a:solidFill>
            </a:endParaRPr>
          </a:p>
        </p:txBody>
      </p:sp>
      <p:pic>
        <p:nvPicPr>
          <p:cNvPr id="4" name="Picture 3" descr="This is the screenshot of the LPAC form for kindergarten to 5th grade with the language portion of form outline along with the footnote at the bottom of page. The LPAC form for K-5 can be found on the Assessments for Special Populations webpage. ">
            <a:extLst>
              <a:ext uri="{FF2B5EF4-FFF2-40B4-BE49-F238E27FC236}">
                <a16:creationId xmlns:a16="http://schemas.microsoft.com/office/drawing/2014/main" id="{69CA6CB2-CDB3-A1EE-D792-19D4D16AA9EB}"/>
              </a:ext>
            </a:extLst>
          </p:cNvPr>
          <p:cNvPicPr>
            <a:picLocks noChangeAspect="1"/>
          </p:cNvPicPr>
          <p:nvPr/>
        </p:nvPicPr>
        <p:blipFill rotWithShape="1">
          <a:blip r:embed="rId3"/>
          <a:srcRect l="23587" t="27530" r="33290" b="12167"/>
          <a:stretch/>
        </p:blipFill>
        <p:spPr bwMode="auto">
          <a:xfrm>
            <a:off x="5947318" y="1298719"/>
            <a:ext cx="5654197" cy="4447389"/>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345E9328-801F-EA0A-FCC7-7048B3C75501}"/>
              </a:ext>
            </a:extLst>
          </p:cNvPr>
          <p:cNvSpPr txBox="1"/>
          <p:nvPr/>
        </p:nvSpPr>
        <p:spPr>
          <a:xfrm>
            <a:off x="7909761" y="5630684"/>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328284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9EAC-1043-4B90-9677-A310A95EB5EB}"/>
              </a:ext>
            </a:extLst>
          </p:cNvPr>
          <p:cNvSpPr>
            <a:spLocks noGrp="1"/>
          </p:cNvSpPr>
          <p:nvPr>
            <p:ph type="title"/>
          </p:nvPr>
        </p:nvSpPr>
        <p:spPr/>
        <p:txBody>
          <a:bodyPr/>
          <a:lstStyle/>
          <a:p>
            <a:r>
              <a:rPr lang="en-US"/>
              <a:t>Documentation Forms: TELPAS</a:t>
            </a:r>
          </a:p>
        </p:txBody>
      </p:sp>
      <p:sp>
        <p:nvSpPr>
          <p:cNvPr id="3" name="Content Placeholder 2">
            <a:extLst>
              <a:ext uri="{FF2B5EF4-FFF2-40B4-BE49-F238E27FC236}">
                <a16:creationId xmlns:a16="http://schemas.microsoft.com/office/drawing/2014/main" id="{594889B2-93E2-48D6-93FC-BCE690C529D6}"/>
              </a:ext>
            </a:extLst>
          </p:cNvPr>
          <p:cNvSpPr>
            <a:spLocks noGrp="1"/>
          </p:cNvSpPr>
          <p:nvPr>
            <p:ph idx="1"/>
          </p:nvPr>
        </p:nvSpPr>
        <p:spPr>
          <a:xfrm>
            <a:off x="712380" y="1143001"/>
            <a:ext cx="10623762" cy="1280160"/>
          </a:xfrm>
        </p:spPr>
        <p:txBody>
          <a:bodyPr/>
          <a:lstStyle/>
          <a:p>
            <a:pPr marL="0" indent="0">
              <a:buNone/>
            </a:pPr>
            <a:r>
              <a:rPr lang="en-US" b="1"/>
              <a:t>Part II</a:t>
            </a:r>
            <a:r>
              <a:rPr lang="en-US"/>
              <a:t>: TELPAS Participation and Designated Supports Decisions</a:t>
            </a:r>
          </a:p>
          <a:p>
            <a:r>
              <a:rPr lang="en-US" sz="2400"/>
              <a:t>TELPAS grades K–12 </a:t>
            </a:r>
          </a:p>
          <a:p>
            <a:r>
              <a:rPr lang="en-US" sz="2400"/>
              <a:t>TELPAS Alternate grades 2–12</a:t>
            </a:r>
          </a:p>
          <a:p>
            <a:endParaRPr lang="en-US"/>
          </a:p>
        </p:txBody>
      </p:sp>
      <p:pic>
        <p:nvPicPr>
          <p:cNvPr id="4" name="Picture 3" descr="This is a screenshot of the TELPAS participation and accommodations decisions which is part II of the forms. The LPAC form can be found on the Assessments for Special Populations webpage. ">
            <a:extLst>
              <a:ext uri="{FF2B5EF4-FFF2-40B4-BE49-F238E27FC236}">
                <a16:creationId xmlns:a16="http://schemas.microsoft.com/office/drawing/2014/main" id="{3D56A523-09D0-5200-F6A1-357C5079F70C}"/>
              </a:ext>
            </a:extLst>
          </p:cNvPr>
          <p:cNvPicPr>
            <a:picLocks noChangeAspect="1"/>
          </p:cNvPicPr>
          <p:nvPr/>
        </p:nvPicPr>
        <p:blipFill rotWithShape="1">
          <a:blip r:embed="rId3"/>
          <a:srcRect l="7189" t="21239" r="26659" b="44219"/>
          <a:stretch/>
        </p:blipFill>
        <p:spPr bwMode="auto">
          <a:xfrm>
            <a:off x="866231" y="2852102"/>
            <a:ext cx="9137740" cy="2684008"/>
          </a:xfrm>
          <a:prstGeom prst="rect">
            <a:avLst/>
          </a:prstGeom>
          <a:ln>
            <a:solidFill>
              <a:schemeClr val="accent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5CB8E66-A9C4-F892-4082-8EAD881DEAFA}"/>
              </a:ext>
            </a:extLst>
          </p:cNvPr>
          <p:cNvSpPr txBox="1"/>
          <p:nvPr/>
        </p:nvSpPr>
        <p:spPr>
          <a:xfrm>
            <a:off x="7818980" y="5597481"/>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1323914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520B-03E5-4696-B728-54C31073D444}"/>
              </a:ext>
            </a:extLst>
          </p:cNvPr>
          <p:cNvSpPr>
            <a:spLocks noGrp="1"/>
          </p:cNvSpPr>
          <p:nvPr>
            <p:ph type="title"/>
          </p:nvPr>
        </p:nvSpPr>
        <p:spPr/>
        <p:txBody>
          <a:bodyPr/>
          <a:lstStyle/>
          <a:p>
            <a:r>
              <a:rPr lang="en-US"/>
              <a:t>Documentation Forms: Part III and Part IV</a:t>
            </a:r>
          </a:p>
        </p:txBody>
      </p:sp>
      <p:sp>
        <p:nvSpPr>
          <p:cNvPr id="3" name="Content Placeholder 2">
            <a:extLst>
              <a:ext uri="{FF2B5EF4-FFF2-40B4-BE49-F238E27FC236}">
                <a16:creationId xmlns:a16="http://schemas.microsoft.com/office/drawing/2014/main" id="{0DA73D32-B4F4-4BC6-95FC-02D86E24FB57}"/>
              </a:ext>
            </a:extLst>
          </p:cNvPr>
          <p:cNvSpPr>
            <a:spLocks noGrp="1"/>
          </p:cNvSpPr>
          <p:nvPr>
            <p:ph idx="1"/>
          </p:nvPr>
        </p:nvSpPr>
        <p:spPr>
          <a:xfrm>
            <a:off x="561839" y="1405568"/>
            <a:ext cx="4108132" cy="1764405"/>
          </a:xfrm>
        </p:spPr>
        <p:txBody>
          <a:bodyPr>
            <a:normAutofit/>
          </a:bodyPr>
          <a:lstStyle/>
          <a:p>
            <a:pPr marL="0" indent="0">
              <a:buNone/>
            </a:pPr>
            <a:r>
              <a:rPr lang="en-US" sz="2400" b="1" dirty="0"/>
              <a:t>Part III</a:t>
            </a:r>
            <a:r>
              <a:rPr lang="en-US" sz="2400" dirty="0"/>
              <a:t>: Notes Section</a:t>
            </a:r>
          </a:p>
          <a:p>
            <a:r>
              <a:rPr lang="en-US" sz="2400" dirty="0"/>
              <a:t>Record other information pertinent to assessments </a:t>
            </a:r>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F80A3E34-44DB-4B6E-A30B-6657B0DAB2A1}"/>
              </a:ext>
            </a:extLst>
          </p:cNvPr>
          <p:cNvSpPr txBox="1"/>
          <p:nvPr/>
        </p:nvSpPr>
        <p:spPr>
          <a:xfrm>
            <a:off x="463070" y="3279076"/>
            <a:ext cx="4653215" cy="2585323"/>
          </a:xfrm>
          <a:prstGeom prst="rect">
            <a:avLst/>
          </a:prstGeom>
          <a:noFill/>
        </p:spPr>
        <p:txBody>
          <a:bodyPr wrap="square" rtlCol="0">
            <a:spAutoFit/>
          </a:bodyPr>
          <a:lstStyle/>
          <a:p>
            <a:pPr marL="0" indent="0">
              <a:buNone/>
            </a:pPr>
            <a:r>
              <a:rPr lang="en-US" sz="2400" b="1" dirty="0">
                <a:solidFill>
                  <a:schemeClr val="accent1"/>
                </a:solidFill>
              </a:rPr>
              <a:t>Part IV</a:t>
            </a:r>
            <a:r>
              <a:rPr lang="en-US" sz="2400" dirty="0">
                <a:solidFill>
                  <a:schemeClr val="accent1"/>
                </a:solidFill>
              </a:rPr>
              <a:t>: LPAC Signatures</a:t>
            </a:r>
          </a:p>
          <a:p>
            <a:pPr marL="342900" indent="-342900">
              <a:buClr>
                <a:schemeClr val="accent2"/>
              </a:buClr>
              <a:buFont typeface="Wingdings" panose="05000000000000000000" pitchFamily="2" charset="2"/>
              <a:buChar char="§"/>
            </a:pPr>
            <a:r>
              <a:rPr lang="en-US" sz="2400" dirty="0">
                <a:solidFill>
                  <a:schemeClr val="accent1"/>
                </a:solidFill>
              </a:rPr>
              <a:t>Affirm decisions made in accordance with state policies and procedures</a:t>
            </a:r>
          </a:p>
          <a:p>
            <a:pPr marL="342900" indent="-342900">
              <a:buClr>
                <a:schemeClr val="accent2"/>
              </a:buClr>
              <a:buFont typeface="Wingdings" panose="05000000000000000000" pitchFamily="2" charset="2"/>
              <a:buChar char="§"/>
            </a:pPr>
            <a:r>
              <a:rPr lang="en-US" sz="2400" dirty="0">
                <a:solidFill>
                  <a:schemeClr val="accent1"/>
                </a:solidFill>
              </a:rPr>
              <a:t>Digital signatures meet FERPA requirements </a:t>
            </a:r>
          </a:p>
          <a:p>
            <a:endParaRPr lang="en-US" dirty="0"/>
          </a:p>
        </p:txBody>
      </p:sp>
      <p:pic>
        <p:nvPicPr>
          <p:cNvPr id="4" name="Picture 3" descr="This is the screenshot of Part III of the LPAC forms which is the notes section. The LPAC forms can be found on the Assessments for Special Populations webpage. ">
            <a:extLst>
              <a:ext uri="{FF2B5EF4-FFF2-40B4-BE49-F238E27FC236}">
                <a16:creationId xmlns:a16="http://schemas.microsoft.com/office/drawing/2014/main" id="{B95B33A5-C966-7CC0-7B0D-EEBAAEF78412}"/>
              </a:ext>
            </a:extLst>
          </p:cNvPr>
          <p:cNvPicPr>
            <a:picLocks noChangeAspect="1"/>
          </p:cNvPicPr>
          <p:nvPr/>
        </p:nvPicPr>
        <p:blipFill rotWithShape="1">
          <a:blip r:embed="rId3"/>
          <a:srcRect l="7491" t="35088" r="26103" b="11972"/>
          <a:stretch/>
        </p:blipFill>
        <p:spPr bwMode="auto">
          <a:xfrm>
            <a:off x="5377543" y="1105144"/>
            <a:ext cx="4735286" cy="2123292"/>
          </a:xfrm>
          <a:prstGeom prst="rect">
            <a:avLst/>
          </a:prstGeom>
          <a:ln>
            <a:solidFill>
              <a:schemeClr val="accent1"/>
            </a:solidFill>
          </a:ln>
          <a:extLst>
            <a:ext uri="{53640926-AAD7-44D8-BBD7-CCE9431645EC}">
              <a14:shadowObscured xmlns:a14="http://schemas.microsoft.com/office/drawing/2010/main"/>
            </a:ext>
          </a:extLst>
        </p:spPr>
      </p:pic>
      <p:pic>
        <p:nvPicPr>
          <p:cNvPr id="8" name="Picture 7" descr="This is a screenshot of Part IV of the LPAC forms which is the signature section for LPAC members. The LPAC forms can be found on the Assessments for Special Populations webpage. ">
            <a:extLst>
              <a:ext uri="{FF2B5EF4-FFF2-40B4-BE49-F238E27FC236}">
                <a16:creationId xmlns:a16="http://schemas.microsoft.com/office/drawing/2014/main" id="{EEEF311B-FFDE-1834-7994-1F5742FEEF3D}"/>
              </a:ext>
            </a:extLst>
          </p:cNvPr>
          <p:cNvPicPr>
            <a:picLocks noChangeAspect="1"/>
          </p:cNvPicPr>
          <p:nvPr/>
        </p:nvPicPr>
        <p:blipFill rotWithShape="1">
          <a:blip r:embed="rId4"/>
          <a:srcRect l="7392" t="19793" r="26227" b="34493"/>
          <a:stretch/>
        </p:blipFill>
        <p:spPr bwMode="auto">
          <a:xfrm>
            <a:off x="5377543" y="3506586"/>
            <a:ext cx="4735286" cy="1833580"/>
          </a:xfrm>
          <a:prstGeom prst="rect">
            <a:avLst/>
          </a:prstGeom>
          <a:ln>
            <a:solidFill>
              <a:schemeClr val="accent1"/>
            </a:solid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FF810A1-192B-7ED7-5A8F-08C18768FEB3}"/>
              </a:ext>
            </a:extLst>
          </p:cNvPr>
          <p:cNvSpPr txBox="1"/>
          <p:nvPr/>
        </p:nvSpPr>
        <p:spPr>
          <a:xfrm>
            <a:off x="7818980" y="5597481"/>
            <a:ext cx="4282239" cy="369332"/>
          </a:xfrm>
          <a:prstGeom prst="rect">
            <a:avLst/>
          </a:prstGeom>
          <a:noFill/>
        </p:spPr>
        <p:txBody>
          <a:bodyPr wrap="square" rtlCol="0">
            <a:spAutoFit/>
          </a:bodyPr>
          <a:lstStyle/>
          <a:p>
            <a:r>
              <a:rPr lang="en-US" i="1" dirty="0"/>
              <a:t>(LPAC Decisions Educator Guide, pp. 15-18)</a:t>
            </a:r>
          </a:p>
        </p:txBody>
      </p:sp>
    </p:spTree>
    <p:extLst>
      <p:ext uri="{BB962C8B-B14F-4D97-AF65-F5344CB8AC3E}">
        <p14:creationId xmlns:p14="http://schemas.microsoft.com/office/powerpoint/2010/main" val="150523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CB0A7-78A0-4C6E-ABBE-A3832861B01A}"/>
              </a:ext>
            </a:extLst>
          </p:cNvPr>
          <p:cNvSpPr>
            <a:spLocks noGrp="1"/>
          </p:cNvSpPr>
          <p:nvPr>
            <p:ph type="title"/>
          </p:nvPr>
        </p:nvSpPr>
        <p:spPr>
          <a:xfrm>
            <a:off x="3338247" y="3634270"/>
            <a:ext cx="5515506" cy="542429"/>
          </a:xfrm>
        </p:spPr>
        <p:txBody>
          <a:bodyPr>
            <a:normAutofit fontScale="90000"/>
          </a:bodyPr>
          <a:lstStyle/>
          <a:p>
            <a:r>
              <a:rPr lang="en-US" sz="4000"/>
              <a:t>Additional Documentation </a:t>
            </a:r>
            <a:br>
              <a:rPr lang="en-US"/>
            </a:br>
            <a:endParaRPr lang="en-US"/>
          </a:p>
        </p:txBody>
      </p:sp>
    </p:spTree>
    <p:extLst>
      <p:ext uri="{BB962C8B-B14F-4D97-AF65-F5344CB8AC3E}">
        <p14:creationId xmlns:p14="http://schemas.microsoft.com/office/powerpoint/2010/main" val="730677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2E20-8F21-038F-B406-404C094420C3}"/>
              </a:ext>
            </a:extLst>
          </p:cNvPr>
          <p:cNvSpPr>
            <a:spLocks noGrp="1"/>
          </p:cNvSpPr>
          <p:nvPr>
            <p:ph type="title"/>
          </p:nvPr>
        </p:nvSpPr>
        <p:spPr/>
        <p:txBody>
          <a:bodyPr>
            <a:normAutofit fontScale="90000"/>
          </a:bodyPr>
          <a:lstStyle/>
          <a:p>
            <a:r>
              <a:rPr lang="en-US" dirty="0"/>
              <a:t>Combined Years in U.S. Schools and Student History Worksheet</a:t>
            </a:r>
          </a:p>
        </p:txBody>
      </p:sp>
      <p:pic>
        <p:nvPicPr>
          <p:cNvPr id="4" name="Picture 3" descr="This is a screenshot of the first page of the Years in U.S. Schools Instructions for Data Collection document. The documents can be found on the Assessments for Special Populations webpage. ">
            <a:extLst>
              <a:ext uri="{FF2B5EF4-FFF2-40B4-BE49-F238E27FC236}">
                <a16:creationId xmlns:a16="http://schemas.microsoft.com/office/drawing/2014/main" id="{84C2D0C7-726E-4047-B022-34A675ACD50B}"/>
              </a:ext>
            </a:extLst>
          </p:cNvPr>
          <p:cNvPicPr>
            <a:picLocks noChangeAspect="1"/>
          </p:cNvPicPr>
          <p:nvPr/>
        </p:nvPicPr>
        <p:blipFill rotWithShape="1">
          <a:blip r:embed="rId2"/>
          <a:srcRect l="33119" t="25641" r="38034" b="6552"/>
          <a:stretch/>
        </p:blipFill>
        <p:spPr bwMode="auto">
          <a:xfrm>
            <a:off x="525236" y="1558392"/>
            <a:ext cx="3064922" cy="4052508"/>
          </a:xfrm>
          <a:prstGeom prst="rect">
            <a:avLst/>
          </a:prstGeom>
          <a:ln>
            <a:solidFill>
              <a:schemeClr val="accent1"/>
            </a:solidFill>
          </a:ln>
          <a:extLst>
            <a:ext uri="{53640926-AAD7-44D8-BBD7-CCE9431645EC}">
              <a14:shadowObscured xmlns:a14="http://schemas.microsoft.com/office/drawing/2010/main"/>
            </a:ext>
          </a:extLst>
        </p:spPr>
      </p:pic>
      <p:pic>
        <p:nvPicPr>
          <p:cNvPr id="5" name="Picture 4" descr="This is a screenshot of the second page of the Years in U.S. Schools Instructions for Data Collection document. The document can be found on the Assessments for Special Populations webpage. ">
            <a:extLst>
              <a:ext uri="{FF2B5EF4-FFF2-40B4-BE49-F238E27FC236}">
                <a16:creationId xmlns:a16="http://schemas.microsoft.com/office/drawing/2014/main" id="{68FE425A-F8E3-BFA9-B1A7-0F8388502F7B}"/>
              </a:ext>
            </a:extLst>
          </p:cNvPr>
          <p:cNvPicPr>
            <a:picLocks noChangeAspect="1"/>
          </p:cNvPicPr>
          <p:nvPr/>
        </p:nvPicPr>
        <p:blipFill rotWithShape="1">
          <a:blip r:embed="rId3"/>
          <a:srcRect l="33333" t="25071" r="38732" b="7312"/>
          <a:stretch/>
        </p:blipFill>
        <p:spPr bwMode="auto">
          <a:xfrm>
            <a:off x="4105229" y="1502229"/>
            <a:ext cx="3073538" cy="4108671"/>
          </a:xfrm>
          <a:prstGeom prst="rect">
            <a:avLst/>
          </a:prstGeom>
          <a:ln>
            <a:solidFill>
              <a:schemeClr val="accent1"/>
            </a:solidFill>
          </a:ln>
          <a:extLst>
            <a:ext uri="{53640926-AAD7-44D8-BBD7-CCE9431645EC}">
              <a14:shadowObscured xmlns:a14="http://schemas.microsoft.com/office/drawing/2010/main"/>
            </a:ext>
          </a:extLst>
        </p:spPr>
      </p:pic>
      <p:pic>
        <p:nvPicPr>
          <p:cNvPr id="6" name="Picture 5" descr="This is a screenshot of the third and last page of the Years in U.S. Schools Instructions for Data Collection document which is the student history worksheet. The document can be found on the Assessments for Special Populations webpage. ">
            <a:extLst>
              <a:ext uri="{FF2B5EF4-FFF2-40B4-BE49-F238E27FC236}">
                <a16:creationId xmlns:a16="http://schemas.microsoft.com/office/drawing/2014/main" id="{9994046E-591E-6AC6-B8AF-EC120F50FC76}"/>
              </a:ext>
            </a:extLst>
          </p:cNvPr>
          <p:cNvPicPr>
            <a:picLocks noChangeAspect="1"/>
          </p:cNvPicPr>
          <p:nvPr/>
        </p:nvPicPr>
        <p:blipFill rotWithShape="1">
          <a:blip r:embed="rId4"/>
          <a:srcRect l="33120" t="24881" r="38034" b="7122"/>
          <a:stretch/>
        </p:blipFill>
        <p:spPr bwMode="auto">
          <a:xfrm>
            <a:off x="7771712" y="1502229"/>
            <a:ext cx="3098718" cy="410867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30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7C4-D84E-4511-9A84-F313F9556CFD}"/>
              </a:ext>
            </a:extLst>
          </p:cNvPr>
          <p:cNvSpPr>
            <a:spLocks noGrp="1"/>
          </p:cNvSpPr>
          <p:nvPr>
            <p:ph type="title"/>
          </p:nvPr>
        </p:nvSpPr>
        <p:spPr/>
        <p:txBody>
          <a:bodyPr/>
          <a:lstStyle/>
          <a:p>
            <a:r>
              <a:rPr lang="en-US"/>
              <a:t>LPAC Decisions Educator Guide</a:t>
            </a:r>
            <a:endParaRPr lang="en-US" sz="2400">
              <a:ea typeface="Calibri"/>
              <a:cs typeface="Calibri"/>
            </a:endParaRPr>
          </a:p>
        </p:txBody>
      </p:sp>
      <p:sp>
        <p:nvSpPr>
          <p:cNvPr id="3" name="Content Placeholder 2">
            <a:extLst>
              <a:ext uri="{FF2B5EF4-FFF2-40B4-BE49-F238E27FC236}">
                <a16:creationId xmlns:a16="http://schemas.microsoft.com/office/drawing/2014/main" id="{01BEC28B-7703-42E5-8A99-A0007A7ABAD5}"/>
              </a:ext>
            </a:extLst>
          </p:cNvPr>
          <p:cNvSpPr>
            <a:spLocks noGrp="1"/>
          </p:cNvSpPr>
          <p:nvPr>
            <p:ph idx="1"/>
          </p:nvPr>
        </p:nvSpPr>
        <p:spPr>
          <a:xfrm>
            <a:off x="193955" y="938011"/>
            <a:ext cx="10561131" cy="4715213"/>
          </a:xfrm>
        </p:spPr>
        <p:txBody>
          <a:bodyPr lIns="91440" tIns="45720" rIns="91440" bIns="45720" anchor="t"/>
          <a:lstStyle/>
          <a:p>
            <a:r>
              <a:rPr lang="en-US" dirty="0"/>
              <a:t>The regulatory procedural guide is based on:</a:t>
            </a:r>
          </a:p>
          <a:p>
            <a:pPr lvl="1">
              <a:buClr>
                <a:schemeClr val="accent1"/>
              </a:buClr>
              <a:buFont typeface="Arial" panose="020B0604020202020204" pitchFamily="34" charset="0"/>
              <a:buChar char="•"/>
            </a:pPr>
            <a:r>
              <a:rPr lang="en-US" dirty="0"/>
              <a:t>Texas Education Code (TEC), Chapter 39 and Title 19 of the Texas Administrative Code (TAC) Chapter 101, Subchapter AA, Division 1 for STAAR</a:t>
            </a:r>
          </a:p>
          <a:p>
            <a:pPr lvl="1">
              <a:spcAft>
                <a:spcPct val="0"/>
              </a:spcAft>
              <a:buClr>
                <a:schemeClr val="accent1"/>
              </a:buClr>
              <a:buFont typeface="Arial" panose="020B0604020202020204" pitchFamily="34" charset="0"/>
              <a:buChar char="•"/>
              <a:defRPr/>
            </a:pPr>
            <a:r>
              <a:rPr lang="en-US" dirty="0"/>
              <a:t>TAC, Section 101.1003 for TELPAS and TELPAS Alternate</a:t>
            </a:r>
          </a:p>
          <a:p>
            <a:pPr lvl="1">
              <a:spcAft>
                <a:spcPct val="0"/>
              </a:spcAft>
              <a:buClr>
                <a:schemeClr val="accent1"/>
              </a:buClr>
              <a:buFont typeface="Arial" panose="020B0604020202020204" pitchFamily="34" charset="0"/>
              <a:buChar char="•"/>
              <a:defRPr/>
            </a:pPr>
            <a:r>
              <a:rPr lang="en-US" dirty="0"/>
              <a:t>19 TAC Chapter 89 Subchapter BB for Educating Emergent Bilingual Students</a:t>
            </a:r>
          </a:p>
          <a:p>
            <a:pPr lvl="1">
              <a:spcAft>
                <a:spcPct val="0"/>
              </a:spcAft>
              <a:buClr>
                <a:schemeClr val="accent1"/>
              </a:buClr>
              <a:buFont typeface="Arial" panose="020B0604020202020204" pitchFamily="34" charset="0"/>
              <a:buChar char="•"/>
              <a:defRPr/>
            </a:pPr>
            <a:r>
              <a:rPr lang="en-US" altLang="en-US" dirty="0"/>
              <a:t>LPACs should be familiar with both the TEC and TAC</a:t>
            </a:r>
            <a:endParaRPr lang="en-US" altLang="en-US" sz="2400" b="1" dirty="0">
              <a:solidFill>
                <a:schemeClr val="bg2">
                  <a:lumMod val="25000"/>
                </a:schemeClr>
              </a:solidFill>
              <a:latin typeface="Open Sans"/>
            </a:endParaRPr>
          </a:p>
          <a:p>
            <a:pPr marL="228600" lvl="1">
              <a:spcBef>
                <a:spcPts val="1000"/>
              </a:spcBef>
              <a:spcAft>
                <a:spcPct val="0"/>
              </a:spcAft>
              <a:defRPr/>
            </a:pPr>
            <a:r>
              <a:rPr lang="en-US" altLang="en-US" sz="2800" dirty="0"/>
              <a:t>LPACs are responsible for —</a:t>
            </a:r>
          </a:p>
          <a:p>
            <a:pPr lvl="1">
              <a:spcAft>
                <a:spcPct val="0"/>
              </a:spcAft>
              <a:buClr>
                <a:schemeClr val="accent1"/>
              </a:buClr>
              <a:buFont typeface="Arial" panose="020B0604020202020204" pitchFamily="34" charset="0"/>
              <a:buChar char="•"/>
              <a:defRPr/>
            </a:pPr>
            <a:r>
              <a:rPr lang="en-US" altLang="en-US" dirty="0">
                <a:solidFill>
                  <a:schemeClr val="bg2">
                    <a:lumMod val="25000"/>
                  </a:schemeClr>
                </a:solidFill>
                <a:latin typeface="Open Sans"/>
              </a:rPr>
              <a:t> </a:t>
            </a:r>
            <a:r>
              <a:rPr lang="en-US" altLang="en-US" dirty="0"/>
              <a:t>following administrative procedures in the guide</a:t>
            </a:r>
          </a:p>
          <a:p>
            <a:pPr lvl="1">
              <a:spcAft>
                <a:spcPct val="0"/>
              </a:spcAft>
              <a:buClr>
                <a:schemeClr val="accent1"/>
              </a:buClr>
              <a:buFont typeface="Arial" panose="020B0604020202020204" pitchFamily="34" charset="0"/>
              <a:buChar char="•"/>
              <a:defRPr/>
            </a:pPr>
            <a:r>
              <a:rPr lang="en-US" altLang="en-US" dirty="0"/>
              <a:t> making decisions on an </a:t>
            </a:r>
            <a:r>
              <a:rPr lang="en-US" altLang="en-US" b="1" dirty="0"/>
              <a:t>individual student basis</a:t>
            </a:r>
          </a:p>
          <a:p>
            <a:pPr lvl="1">
              <a:spcAft>
                <a:spcPct val="0"/>
              </a:spcAft>
              <a:buClr>
                <a:schemeClr val="accent1"/>
              </a:buClr>
              <a:buFont typeface="Arial" panose="020B0604020202020204" pitchFamily="34" charset="0"/>
              <a:buChar char="•"/>
              <a:defRPr/>
            </a:pPr>
            <a:r>
              <a:rPr lang="en-US" altLang="en-US" dirty="0"/>
              <a:t> working as a committee to make decisions</a:t>
            </a:r>
          </a:p>
          <a:p>
            <a:pPr lvl="1">
              <a:spcAft>
                <a:spcPct val="0"/>
              </a:spcAft>
              <a:buClr>
                <a:schemeClr val="accent1"/>
              </a:buClr>
              <a:buFont typeface="Arial" panose="020B0604020202020204" pitchFamily="34" charset="0"/>
              <a:buChar char="•"/>
              <a:defRPr/>
            </a:pPr>
            <a:r>
              <a:rPr lang="en-US" altLang="en-US" dirty="0"/>
              <a:t> maintaining required documentation</a:t>
            </a:r>
            <a:endParaRPr lang="en-US" altLang="en-US" dirty="0">
              <a:cs typeface="Calibri"/>
            </a:endParaRPr>
          </a:p>
          <a:p>
            <a:pPr lvl="1"/>
            <a:endParaRPr lang="en-US" dirty="0"/>
          </a:p>
        </p:txBody>
      </p:sp>
      <p:sp>
        <p:nvSpPr>
          <p:cNvPr id="4" name="TextBox 3">
            <a:extLst>
              <a:ext uri="{FF2B5EF4-FFF2-40B4-BE49-F238E27FC236}">
                <a16:creationId xmlns:a16="http://schemas.microsoft.com/office/drawing/2014/main" id="{D3FED133-7EDD-CC20-A6A5-C94A661382B6}"/>
              </a:ext>
            </a:extLst>
          </p:cNvPr>
          <p:cNvSpPr txBox="1"/>
          <p:nvPr/>
        </p:nvSpPr>
        <p:spPr>
          <a:xfrm>
            <a:off x="8469086" y="5653224"/>
            <a:ext cx="3614057" cy="369332"/>
          </a:xfrm>
          <a:prstGeom prst="rect">
            <a:avLst/>
          </a:prstGeom>
          <a:noFill/>
        </p:spPr>
        <p:txBody>
          <a:bodyPr wrap="square" rtlCol="0">
            <a:spAutoFit/>
          </a:bodyPr>
          <a:lstStyle/>
          <a:p>
            <a:r>
              <a:rPr lang="en-US" i="1" dirty="0"/>
              <a:t>(LPAC Decisions Educator Guide, p. 5)</a:t>
            </a:r>
          </a:p>
        </p:txBody>
      </p:sp>
    </p:spTree>
    <p:extLst>
      <p:ext uri="{BB962C8B-B14F-4D97-AF65-F5344CB8AC3E}">
        <p14:creationId xmlns:p14="http://schemas.microsoft.com/office/powerpoint/2010/main" val="3674043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BD0-1D2B-496D-B0D4-97249878932B}"/>
              </a:ext>
            </a:extLst>
          </p:cNvPr>
          <p:cNvSpPr>
            <a:spLocks noGrp="1"/>
          </p:cNvSpPr>
          <p:nvPr>
            <p:ph type="title"/>
          </p:nvPr>
        </p:nvSpPr>
        <p:spPr/>
        <p:txBody>
          <a:bodyPr/>
          <a:lstStyle/>
          <a:p>
            <a:r>
              <a:rPr lang="en-US"/>
              <a:t>Years in U.S. Schools</a:t>
            </a:r>
          </a:p>
        </p:txBody>
      </p:sp>
      <p:sp>
        <p:nvSpPr>
          <p:cNvPr id="3" name="Content Placeholder 2">
            <a:extLst>
              <a:ext uri="{FF2B5EF4-FFF2-40B4-BE49-F238E27FC236}">
                <a16:creationId xmlns:a16="http://schemas.microsoft.com/office/drawing/2014/main" id="{B8CBA330-23C6-4758-B6AC-A1FE3CF5593E}"/>
              </a:ext>
            </a:extLst>
          </p:cNvPr>
          <p:cNvSpPr>
            <a:spLocks noGrp="1"/>
          </p:cNvSpPr>
          <p:nvPr>
            <p:ph idx="1"/>
          </p:nvPr>
        </p:nvSpPr>
        <p:spPr/>
        <p:txBody>
          <a:bodyPr/>
          <a:lstStyle/>
          <a:p>
            <a:pPr marL="0" indent="0">
              <a:buNone/>
            </a:pPr>
            <a:r>
              <a:rPr lang="en-US" sz="2400" dirty="0"/>
              <a:t>LPACs are also required to determine and document the number of school years in which an EB student has been enrolled in a U.S. school. </a:t>
            </a:r>
          </a:p>
          <a:p>
            <a:r>
              <a:rPr lang="en-US" sz="2400" dirty="0"/>
              <a:t>Information is submitted in the Test Information Distribution Engine (TIDE) during the TELPAS and TELPAS Alternate administrations. </a:t>
            </a:r>
          </a:p>
          <a:p>
            <a:r>
              <a:rPr lang="en-US" sz="2400" dirty="0"/>
              <a:t>It is used in TELPAS and TELPAS Alternate reporting, accountability and performance-based monitoring measures. </a:t>
            </a:r>
          </a:p>
          <a:p>
            <a:r>
              <a:rPr lang="en-US" sz="2400" dirty="0"/>
              <a:t>It is vital that LPACs follow state-defined policies and procedures to determine and document this important data element annually. </a:t>
            </a:r>
          </a:p>
          <a:p>
            <a:endParaRPr lang="en-US" sz="2400" dirty="0"/>
          </a:p>
          <a:p>
            <a:pPr marL="0" indent="0">
              <a:buNone/>
            </a:pPr>
            <a:endParaRPr lang="en-US" dirty="0"/>
          </a:p>
        </p:txBody>
      </p:sp>
    </p:spTree>
    <p:extLst>
      <p:ext uri="{BB962C8B-B14F-4D97-AF65-F5344CB8AC3E}">
        <p14:creationId xmlns:p14="http://schemas.microsoft.com/office/powerpoint/2010/main" val="2901581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55B4-B879-4379-B6C6-AE3E42A9FF33}"/>
              </a:ext>
            </a:extLst>
          </p:cNvPr>
          <p:cNvSpPr>
            <a:spLocks noGrp="1"/>
          </p:cNvSpPr>
          <p:nvPr>
            <p:ph type="title"/>
          </p:nvPr>
        </p:nvSpPr>
        <p:spPr/>
        <p:txBody>
          <a:bodyPr/>
          <a:lstStyle/>
          <a:p>
            <a:r>
              <a:rPr lang="en-US" dirty="0"/>
              <a:t>Calculating Years in U.S. Schools</a:t>
            </a:r>
            <a:endParaRPr lang="en-US" dirty="0">
              <a:solidFill>
                <a:schemeClr val="accent2"/>
              </a:solidFill>
            </a:endParaRPr>
          </a:p>
        </p:txBody>
      </p:sp>
      <p:sp>
        <p:nvSpPr>
          <p:cNvPr id="3" name="Content Placeholder 2">
            <a:extLst>
              <a:ext uri="{FF2B5EF4-FFF2-40B4-BE49-F238E27FC236}">
                <a16:creationId xmlns:a16="http://schemas.microsoft.com/office/drawing/2014/main" id="{6524D501-14C0-40AD-85C4-D996DB08718B}"/>
              </a:ext>
            </a:extLst>
          </p:cNvPr>
          <p:cNvSpPr>
            <a:spLocks noGrp="1"/>
          </p:cNvSpPr>
          <p:nvPr>
            <p:ph idx="1"/>
          </p:nvPr>
        </p:nvSpPr>
        <p:spPr>
          <a:xfrm>
            <a:off x="298722" y="1133587"/>
            <a:ext cx="8181249" cy="4853555"/>
          </a:xfrm>
        </p:spPr>
        <p:txBody>
          <a:bodyPr>
            <a:noAutofit/>
          </a:bodyPr>
          <a:lstStyle/>
          <a:p>
            <a:r>
              <a:rPr lang="en-US" sz="2200" dirty="0"/>
              <a:t>Calculation for years in U.S. schools: </a:t>
            </a:r>
          </a:p>
          <a:p>
            <a:pPr lvl="1">
              <a:buClr>
                <a:schemeClr val="accent1"/>
              </a:buClr>
              <a:buFont typeface="Arial" panose="020B0604020202020204" pitchFamily="34" charset="0"/>
              <a:buChar char="•"/>
            </a:pPr>
            <a:r>
              <a:rPr lang="en-US" sz="2200" dirty="0"/>
              <a:t>Is based on consecutive calendar days and aligns with TAC 101.1001(c).</a:t>
            </a:r>
          </a:p>
          <a:p>
            <a:pPr lvl="1">
              <a:buClr>
                <a:schemeClr val="accent1"/>
              </a:buClr>
              <a:buFont typeface="Arial" panose="020B0604020202020204" pitchFamily="34" charset="0"/>
              <a:buChar char="•"/>
            </a:pPr>
            <a:r>
              <a:rPr lang="en-US" sz="2200" dirty="0"/>
              <a:t>Includes schools (home schools and private schools) within 50 states and Washington D.C   and U.S. Department of Defense (DoD) schools.</a:t>
            </a:r>
          </a:p>
          <a:p>
            <a:pPr lvl="1">
              <a:buClr>
                <a:schemeClr val="accent1"/>
              </a:buClr>
              <a:buFont typeface="Arial" panose="020B0604020202020204" pitchFamily="34" charset="0"/>
              <a:buChar char="•"/>
            </a:pPr>
            <a:r>
              <a:rPr lang="en-US" sz="2200" dirty="0"/>
              <a:t>Does not include U.S. territories (Puerto Rico and Guam) </a:t>
            </a:r>
          </a:p>
          <a:p>
            <a:r>
              <a:rPr lang="en-US" sz="2200" dirty="0"/>
              <a:t>Districts are not changing the value for years in U.S. schools submitted in a previous school year. Districts are using the data previously submitted to inform data that will be submitted this spring. </a:t>
            </a:r>
            <a:endParaRPr lang="en-US" sz="2600" dirty="0"/>
          </a:p>
          <a:p>
            <a:r>
              <a:rPr lang="en-US" sz="2200" dirty="0"/>
              <a:t>Refer to the </a:t>
            </a:r>
            <a:r>
              <a:rPr lang="en-US" sz="2200" i="1" dirty="0"/>
              <a:t>Years in U.S. School Instructions for Data Collection </a:t>
            </a:r>
            <a:r>
              <a:rPr lang="en-US" sz="2200" dirty="0"/>
              <a:t>on the </a:t>
            </a:r>
            <a:r>
              <a:rPr lang="en-US" sz="2200" dirty="0">
                <a:hlinkClick r:id="rId3"/>
              </a:rPr>
              <a:t>Assessments for Special Populations </a:t>
            </a:r>
            <a:r>
              <a:rPr lang="en-US" sz="2200" dirty="0"/>
              <a:t>webpage for more information. </a:t>
            </a:r>
          </a:p>
        </p:txBody>
      </p:sp>
      <p:pic>
        <p:nvPicPr>
          <p:cNvPr id="5" name="Picture 4" descr="This is a screenshot of the first page of the Years in U.S. Schools Instructions for Data Collection document. The documents can be found on the Assessments for Special Populations webpage. ">
            <a:extLst>
              <a:ext uri="{FF2B5EF4-FFF2-40B4-BE49-F238E27FC236}">
                <a16:creationId xmlns:a16="http://schemas.microsoft.com/office/drawing/2014/main" id="{4C9A8B32-F826-EE28-4F63-365B84809334}"/>
              </a:ext>
            </a:extLst>
          </p:cNvPr>
          <p:cNvPicPr>
            <a:picLocks noChangeAspect="1"/>
          </p:cNvPicPr>
          <p:nvPr/>
        </p:nvPicPr>
        <p:blipFill rotWithShape="1">
          <a:blip r:embed="rId4"/>
          <a:srcRect l="33119" t="25641" r="38034" b="6552"/>
          <a:stretch/>
        </p:blipFill>
        <p:spPr bwMode="auto">
          <a:xfrm>
            <a:off x="8479971" y="1285987"/>
            <a:ext cx="2917372" cy="3857413"/>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3431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50E-65BC-41C2-B88C-C70A0D973438}"/>
              </a:ext>
            </a:extLst>
          </p:cNvPr>
          <p:cNvSpPr>
            <a:spLocks noGrp="1"/>
          </p:cNvSpPr>
          <p:nvPr>
            <p:ph type="title"/>
          </p:nvPr>
        </p:nvSpPr>
        <p:spPr/>
        <p:txBody>
          <a:bodyPr/>
          <a:lstStyle/>
          <a:p>
            <a:r>
              <a:rPr lang="en-US" dirty="0"/>
              <a:t>Student History Worksheet</a:t>
            </a:r>
          </a:p>
        </p:txBody>
      </p:sp>
      <p:sp>
        <p:nvSpPr>
          <p:cNvPr id="3" name="Content Placeholder 2">
            <a:extLst>
              <a:ext uri="{FF2B5EF4-FFF2-40B4-BE49-F238E27FC236}">
                <a16:creationId xmlns:a16="http://schemas.microsoft.com/office/drawing/2014/main" id="{6A553188-4763-4A44-9C82-2E3FB5320E03}"/>
              </a:ext>
            </a:extLst>
          </p:cNvPr>
          <p:cNvSpPr>
            <a:spLocks noGrp="1"/>
          </p:cNvSpPr>
          <p:nvPr>
            <p:ph idx="1"/>
          </p:nvPr>
        </p:nvSpPr>
        <p:spPr>
          <a:xfrm>
            <a:off x="568689" y="1214846"/>
            <a:ext cx="10621825" cy="4501514"/>
          </a:xfrm>
        </p:spPr>
        <p:txBody>
          <a:bodyPr>
            <a:normAutofit/>
          </a:bodyPr>
          <a:lstStyle/>
          <a:p>
            <a:r>
              <a:rPr lang="en-US" dirty="0"/>
              <a:t>Multiple-year student record of: </a:t>
            </a:r>
          </a:p>
          <a:p>
            <a:pPr lvl="1"/>
            <a:r>
              <a:rPr lang="en-US" dirty="0"/>
              <a:t>number of school years of enrollment in the U.S. </a:t>
            </a:r>
          </a:p>
          <a:p>
            <a:pPr lvl="1"/>
            <a:r>
              <a:rPr lang="en-US" dirty="0"/>
              <a:t>TELPAS or TELPAS Alternate reading rating </a:t>
            </a:r>
          </a:p>
          <a:p>
            <a:pPr lvl="1"/>
            <a:r>
              <a:rPr lang="en-US" dirty="0"/>
              <a:t>test decisions</a:t>
            </a:r>
          </a:p>
          <a:p>
            <a:pPr lvl="1"/>
            <a:r>
              <a:rPr lang="en-US" dirty="0"/>
              <a:t>whether student has been enrolled for 60 consecutive calendar school days in a school year</a:t>
            </a:r>
          </a:p>
          <a:p>
            <a:r>
              <a:rPr lang="en-US" dirty="0"/>
              <a:t>It also includes signature and date area for each year’s updated years in U.S. schools information to help ensure annual accuracy of this important data collection.</a:t>
            </a:r>
          </a:p>
          <a:p>
            <a:endParaRPr lang="en-US" dirty="0"/>
          </a:p>
        </p:txBody>
      </p:sp>
    </p:spTree>
    <p:extLst>
      <p:ext uri="{BB962C8B-B14F-4D97-AF65-F5344CB8AC3E}">
        <p14:creationId xmlns:p14="http://schemas.microsoft.com/office/powerpoint/2010/main" val="231733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494D-412F-460B-B508-4201A5364FA3}"/>
              </a:ext>
            </a:extLst>
          </p:cNvPr>
          <p:cNvSpPr>
            <a:spLocks noGrp="1"/>
          </p:cNvSpPr>
          <p:nvPr>
            <p:ph type="title"/>
          </p:nvPr>
        </p:nvSpPr>
        <p:spPr/>
        <p:txBody>
          <a:bodyPr/>
          <a:lstStyle/>
          <a:p>
            <a:r>
              <a:rPr lang="en-US"/>
              <a:t>Data Collection for Spring </a:t>
            </a:r>
          </a:p>
        </p:txBody>
      </p:sp>
      <p:sp>
        <p:nvSpPr>
          <p:cNvPr id="3" name="Content Placeholder 2">
            <a:extLst>
              <a:ext uri="{FF2B5EF4-FFF2-40B4-BE49-F238E27FC236}">
                <a16:creationId xmlns:a16="http://schemas.microsoft.com/office/drawing/2014/main" id="{00DF9662-E48B-42E3-96B4-04A2F0020ADA}"/>
              </a:ext>
            </a:extLst>
          </p:cNvPr>
          <p:cNvSpPr>
            <a:spLocks noGrp="1"/>
          </p:cNvSpPr>
          <p:nvPr>
            <p:ph idx="1"/>
          </p:nvPr>
        </p:nvSpPr>
        <p:spPr>
          <a:xfrm>
            <a:off x="712380" y="1345474"/>
            <a:ext cx="10623762" cy="4501515"/>
          </a:xfrm>
        </p:spPr>
        <p:txBody>
          <a:bodyPr>
            <a:normAutofit fontScale="92500" lnSpcReduction="20000"/>
          </a:bodyPr>
          <a:lstStyle/>
          <a:p>
            <a:pPr marL="0" indent="0">
              <a:buNone/>
            </a:pPr>
            <a:r>
              <a:rPr lang="en-US" dirty="0"/>
              <a:t>In addition to years in U.S. schools, other information that will be collected includes:</a:t>
            </a:r>
          </a:p>
          <a:p>
            <a:r>
              <a:rPr lang="en-US" dirty="0"/>
              <a:t>Unschooled asylees or refugees</a:t>
            </a:r>
          </a:p>
          <a:p>
            <a:pPr lvl="1">
              <a:buClr>
                <a:schemeClr val="accent1"/>
              </a:buClr>
              <a:buFont typeface="Arial" panose="020B0604020202020204" pitchFamily="34" charset="0"/>
              <a:buChar char="•"/>
            </a:pPr>
            <a:r>
              <a:rPr lang="en-US" dirty="0"/>
              <a:t>These students typically lack literacy skills in their first language and basic subject-matter knowledge and skills. They may also lack basic social skills and have experienced emotional trauma as a result of their previous circumstances. </a:t>
            </a:r>
          </a:p>
          <a:p>
            <a:r>
              <a:rPr lang="en-US" dirty="0"/>
              <a:t>Students with Interrupted Formal Education (SIFE)</a:t>
            </a:r>
          </a:p>
          <a:p>
            <a:pPr lvl="1">
              <a:buClr>
                <a:schemeClr val="accent1"/>
              </a:buClr>
              <a:buFont typeface="Arial" panose="020B0604020202020204" pitchFamily="34" charset="0"/>
              <a:buChar char="•"/>
              <a:defRPr/>
            </a:pPr>
            <a:r>
              <a:rPr lang="en-US" altLang="en-US" dirty="0"/>
              <a:t>These EB students attend school in the U.S., withdraw and leave the U.S. for a period of time, and then return to the U.S.  The period of time outside the U.S. or the number of times the student is withdrawn from U.S. schools is significant enough that growth in English and learning of subject matter are affected. </a:t>
            </a:r>
          </a:p>
          <a:p>
            <a:pPr lvl="1">
              <a:buClr>
                <a:schemeClr val="accent1"/>
              </a:buClr>
              <a:buFont typeface="Arial" panose="020B0604020202020204" pitchFamily="34" charset="0"/>
              <a:buChar char="•"/>
              <a:defRPr/>
            </a:pPr>
            <a:r>
              <a:rPr lang="en-US" altLang="en-US" dirty="0"/>
              <a:t>These EB students may come to the U.S. with limited or no prior schooling. They typically lack literacy skills in their first language, basic subject-matter knowledge and skills, or basic social skills. For the purpose of this data collection, include EB students who did not attend school for a period of time such that the ability to learn English and new grade level subject-matter knowledge and skills is significantly affected. </a:t>
            </a:r>
          </a:p>
          <a:p>
            <a:endParaRPr lang="en-US" dirty="0"/>
          </a:p>
          <a:p>
            <a:endParaRPr lang="en-US" dirty="0"/>
          </a:p>
        </p:txBody>
      </p:sp>
    </p:spTree>
    <p:extLst>
      <p:ext uri="{BB962C8B-B14F-4D97-AF65-F5344CB8AC3E}">
        <p14:creationId xmlns:p14="http://schemas.microsoft.com/office/powerpoint/2010/main" val="1802247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8D110-89BA-4EFB-8E76-02B63A124C1F}"/>
              </a:ext>
            </a:extLst>
          </p:cNvPr>
          <p:cNvSpPr>
            <a:spLocks noGrp="1"/>
          </p:cNvSpPr>
          <p:nvPr>
            <p:ph type="title"/>
          </p:nvPr>
        </p:nvSpPr>
        <p:spPr/>
        <p:txBody>
          <a:bodyPr>
            <a:normAutofit fontScale="90000"/>
          </a:bodyPr>
          <a:lstStyle/>
          <a:p>
            <a:r>
              <a:rPr lang="en-US"/>
              <a:t>Frequently Asked Questions</a:t>
            </a:r>
          </a:p>
        </p:txBody>
      </p:sp>
      <p:pic>
        <p:nvPicPr>
          <p:cNvPr id="9" name="Graphic 8" descr="Question Mark">
            <a:extLst>
              <a:ext uri="{FF2B5EF4-FFF2-40B4-BE49-F238E27FC236}">
                <a16:creationId xmlns:a16="http://schemas.microsoft.com/office/drawing/2014/main" id="{FE6B0AD7-89F5-4572-9D9F-CBD7EE3423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7884" y="2057400"/>
            <a:ext cx="1528916" cy="1528916"/>
          </a:xfrm>
          <a:prstGeom prst="rect">
            <a:avLst/>
          </a:prstGeom>
        </p:spPr>
      </p:pic>
      <p:pic>
        <p:nvPicPr>
          <p:cNvPr id="15" name="Graphic 14" descr="Question Mark">
            <a:extLst>
              <a:ext uri="{FF2B5EF4-FFF2-40B4-BE49-F238E27FC236}">
                <a16:creationId xmlns:a16="http://schemas.microsoft.com/office/drawing/2014/main" id="{88171AC5-EC47-4E3A-AE62-8CFE44CA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6286" y="2922313"/>
            <a:ext cx="1528916" cy="1528916"/>
          </a:xfrm>
          <a:prstGeom prst="rect">
            <a:avLst/>
          </a:prstGeom>
        </p:spPr>
      </p:pic>
      <p:pic>
        <p:nvPicPr>
          <p:cNvPr id="17" name="Graphic 16" descr="Question Mark">
            <a:extLst>
              <a:ext uri="{FF2B5EF4-FFF2-40B4-BE49-F238E27FC236}">
                <a16:creationId xmlns:a16="http://schemas.microsoft.com/office/drawing/2014/main" id="{A6CC0DE8-CD02-4DE7-971A-D50EB0D8D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4688" y="2074727"/>
            <a:ext cx="1528916" cy="1528916"/>
          </a:xfrm>
          <a:prstGeom prst="rect">
            <a:avLst/>
          </a:prstGeom>
        </p:spPr>
      </p:pic>
    </p:spTree>
    <p:extLst>
      <p:ext uri="{BB962C8B-B14F-4D97-AF65-F5344CB8AC3E}">
        <p14:creationId xmlns:p14="http://schemas.microsoft.com/office/powerpoint/2010/main" val="70418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E71C-E88B-4842-9BBD-782C34D2BD6E}"/>
              </a:ext>
            </a:extLst>
          </p:cNvPr>
          <p:cNvSpPr>
            <a:spLocks noGrp="1"/>
          </p:cNvSpPr>
          <p:nvPr>
            <p:ph type="title"/>
          </p:nvPr>
        </p:nvSpPr>
        <p:spPr>
          <a:xfrm>
            <a:off x="712380" y="968828"/>
            <a:ext cx="11121657" cy="751350"/>
          </a:xfrm>
        </p:spPr>
        <p:txBody>
          <a:bodyPr>
            <a:normAutofit fontScale="90000"/>
          </a:bodyPr>
          <a:lstStyle/>
          <a:p>
            <a:r>
              <a:rPr lang="en-US" dirty="0"/>
              <a:t>We have EB students in our district, in kindergarten through grade 2, who do not have either an ARD committee or Section 504 committee. Is the LPAC required to meet to make TELPAS participation decisions for these students?</a:t>
            </a:r>
          </a:p>
        </p:txBody>
      </p:sp>
      <p:sp>
        <p:nvSpPr>
          <p:cNvPr id="3" name="Content Placeholder 2">
            <a:extLst>
              <a:ext uri="{FF2B5EF4-FFF2-40B4-BE49-F238E27FC236}">
                <a16:creationId xmlns:a16="http://schemas.microsoft.com/office/drawing/2014/main" id="{56299934-7DE5-4284-8807-1D60C4D5C298}"/>
              </a:ext>
            </a:extLst>
          </p:cNvPr>
          <p:cNvSpPr>
            <a:spLocks noGrp="1"/>
          </p:cNvSpPr>
          <p:nvPr>
            <p:ph idx="1"/>
          </p:nvPr>
        </p:nvSpPr>
        <p:spPr>
          <a:xfrm>
            <a:off x="712380" y="2377394"/>
            <a:ext cx="10623762" cy="3511778"/>
          </a:xfrm>
        </p:spPr>
        <p:txBody>
          <a:bodyPr/>
          <a:lstStyle/>
          <a:p>
            <a:pPr marL="0" indent="0">
              <a:buNone/>
            </a:pPr>
            <a:r>
              <a:rPr lang="en-US" i="1" dirty="0">
                <a:solidFill>
                  <a:schemeClr val="tx1"/>
                </a:solidFill>
              </a:rPr>
              <a:t>For EB students in kindergarten through grade 2 who do not have an ARD committee or Section 504 committee, the LPAC is not required to meet to determine participation decisions regarding unmodified English language assessments. </a:t>
            </a:r>
          </a:p>
          <a:p>
            <a:pPr marL="0" indent="0">
              <a:buNone/>
            </a:pPr>
            <a:endParaRPr lang="en-US" dirty="0"/>
          </a:p>
        </p:txBody>
      </p:sp>
    </p:spTree>
    <p:extLst>
      <p:ext uri="{BB962C8B-B14F-4D97-AF65-F5344CB8AC3E}">
        <p14:creationId xmlns:p14="http://schemas.microsoft.com/office/powerpoint/2010/main" val="2907841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766E-D518-4650-A490-4504AD01F413}"/>
              </a:ext>
            </a:extLst>
          </p:cNvPr>
          <p:cNvSpPr>
            <a:spLocks noGrp="1"/>
          </p:cNvSpPr>
          <p:nvPr>
            <p:ph type="title"/>
          </p:nvPr>
        </p:nvSpPr>
        <p:spPr>
          <a:xfrm>
            <a:off x="625294" y="1252687"/>
            <a:ext cx="11121657" cy="751350"/>
          </a:xfrm>
        </p:spPr>
        <p:txBody>
          <a:bodyPr>
            <a:normAutofit fontScale="90000"/>
          </a:bodyPr>
          <a:lstStyle/>
          <a:p>
            <a:r>
              <a:rPr lang="en-US" dirty="0"/>
              <a:t>We have Junior and Senior EB students in our district who are required to take a TELPAS assessment. These EB students have previously met the participation requirements for STAAR Alternate 2 but have completed their EOC testing requirements and therefore not testing this spring. Should they take TELPAS Alternate?</a:t>
            </a:r>
          </a:p>
        </p:txBody>
      </p:sp>
      <p:sp>
        <p:nvSpPr>
          <p:cNvPr id="3" name="Content Placeholder 2">
            <a:extLst>
              <a:ext uri="{FF2B5EF4-FFF2-40B4-BE49-F238E27FC236}">
                <a16:creationId xmlns:a16="http://schemas.microsoft.com/office/drawing/2014/main" id="{B46322EC-B7B2-4520-8616-DCEF78F6FF07}"/>
              </a:ext>
            </a:extLst>
          </p:cNvPr>
          <p:cNvSpPr>
            <a:spLocks noGrp="1"/>
          </p:cNvSpPr>
          <p:nvPr>
            <p:ph idx="1"/>
          </p:nvPr>
        </p:nvSpPr>
        <p:spPr>
          <a:xfrm>
            <a:off x="712380" y="2997880"/>
            <a:ext cx="10623762" cy="4351338"/>
          </a:xfrm>
        </p:spPr>
        <p:txBody>
          <a:bodyPr/>
          <a:lstStyle/>
          <a:p>
            <a:pPr marL="0" indent="0">
              <a:buNone/>
            </a:pPr>
            <a:r>
              <a:rPr lang="en-US" i="1" dirty="0">
                <a:solidFill>
                  <a:schemeClr val="tx1"/>
                </a:solidFill>
              </a:rPr>
              <a:t>If these EB students met participation requirements for STAAR Alternate 2 in the past, then they will be assessed with TELPAS Alternate.</a:t>
            </a:r>
          </a:p>
          <a:p>
            <a:pPr marL="0" indent="0">
              <a:buNone/>
            </a:pPr>
            <a:endParaRPr lang="en-US" dirty="0"/>
          </a:p>
        </p:txBody>
      </p:sp>
    </p:spTree>
    <p:extLst>
      <p:ext uri="{BB962C8B-B14F-4D97-AF65-F5344CB8AC3E}">
        <p14:creationId xmlns:p14="http://schemas.microsoft.com/office/powerpoint/2010/main" val="148780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1638-00C3-481A-9D6F-454B8F978BC2}"/>
              </a:ext>
            </a:extLst>
          </p:cNvPr>
          <p:cNvSpPr>
            <a:spLocks noGrp="1"/>
          </p:cNvSpPr>
          <p:nvPr>
            <p:ph type="title"/>
          </p:nvPr>
        </p:nvSpPr>
        <p:spPr>
          <a:xfrm>
            <a:off x="712380" y="730172"/>
            <a:ext cx="11121657" cy="751350"/>
          </a:xfrm>
        </p:spPr>
        <p:txBody>
          <a:bodyPr>
            <a:normAutofit fontScale="90000"/>
          </a:bodyPr>
          <a:lstStyle/>
          <a:p>
            <a:r>
              <a:rPr lang="en-US" dirty="0"/>
              <a:t>Is TELPAS required for high school EB students who have met course requirements for graduation but need to pass STAAR and they only attend school for STAAR remediation?</a:t>
            </a:r>
          </a:p>
        </p:txBody>
      </p:sp>
      <p:sp>
        <p:nvSpPr>
          <p:cNvPr id="3" name="Content Placeholder 2">
            <a:extLst>
              <a:ext uri="{FF2B5EF4-FFF2-40B4-BE49-F238E27FC236}">
                <a16:creationId xmlns:a16="http://schemas.microsoft.com/office/drawing/2014/main" id="{68CE0630-C128-48BE-9CF6-73F6160CD0E5}"/>
              </a:ext>
            </a:extLst>
          </p:cNvPr>
          <p:cNvSpPr>
            <a:spLocks noGrp="1"/>
          </p:cNvSpPr>
          <p:nvPr>
            <p:ph idx="1"/>
          </p:nvPr>
        </p:nvSpPr>
        <p:spPr>
          <a:xfrm>
            <a:off x="712380" y="2018165"/>
            <a:ext cx="10623762" cy="2455864"/>
          </a:xfrm>
        </p:spPr>
        <p:txBody>
          <a:bodyPr/>
          <a:lstStyle/>
          <a:p>
            <a:pPr marL="0" indent="0">
              <a:buNone/>
            </a:pPr>
            <a:r>
              <a:rPr lang="en-US" i="1" dirty="0">
                <a:solidFill>
                  <a:schemeClr val="tx1"/>
                </a:solidFill>
              </a:rPr>
              <a:t>EB students in grades K-12 are required to be assessed with TELPAS. However, as an exception, high school EB students attending ONLY for STAAR remediation are not required to take TELPAS because they have met their course requirements for graduation.</a:t>
            </a:r>
          </a:p>
        </p:txBody>
      </p:sp>
    </p:spTree>
    <p:extLst>
      <p:ext uri="{BB962C8B-B14F-4D97-AF65-F5344CB8AC3E}">
        <p14:creationId xmlns:p14="http://schemas.microsoft.com/office/powerpoint/2010/main" val="2302861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9422-26C3-71F0-EE18-92A4EA80C6FC}"/>
              </a:ext>
            </a:extLst>
          </p:cNvPr>
          <p:cNvSpPr>
            <a:spLocks noGrp="1"/>
          </p:cNvSpPr>
          <p:nvPr>
            <p:ph type="title"/>
          </p:nvPr>
        </p:nvSpPr>
        <p:spPr>
          <a:xfrm>
            <a:off x="712380" y="744301"/>
            <a:ext cx="11121657" cy="751350"/>
          </a:xfrm>
        </p:spPr>
        <p:txBody>
          <a:bodyPr>
            <a:normAutofit fontScale="90000"/>
          </a:bodyPr>
          <a:lstStyle/>
          <a:p>
            <a:r>
              <a:rPr lang="en-US" dirty="0"/>
              <a:t>Is TELPAS required for EB students who have met graduation requirements (graduated) and are enrolled only for special education transitional services? </a:t>
            </a:r>
          </a:p>
        </p:txBody>
      </p:sp>
      <p:sp>
        <p:nvSpPr>
          <p:cNvPr id="3" name="Content Placeholder 2">
            <a:extLst>
              <a:ext uri="{FF2B5EF4-FFF2-40B4-BE49-F238E27FC236}">
                <a16:creationId xmlns:a16="http://schemas.microsoft.com/office/drawing/2014/main" id="{A0B5A2B6-B766-7C04-8067-F96523A67992}"/>
              </a:ext>
            </a:extLst>
          </p:cNvPr>
          <p:cNvSpPr>
            <a:spLocks noGrp="1"/>
          </p:cNvSpPr>
          <p:nvPr>
            <p:ph idx="1"/>
          </p:nvPr>
        </p:nvSpPr>
        <p:spPr/>
        <p:txBody>
          <a:bodyPr/>
          <a:lstStyle/>
          <a:p>
            <a:pPr marL="0" indent="0">
              <a:buNone/>
            </a:pPr>
            <a:endParaRPr lang="en-US" dirty="0"/>
          </a:p>
          <a:p>
            <a:pPr marL="0" indent="0">
              <a:buNone/>
            </a:pPr>
            <a:r>
              <a:rPr lang="en-US" i="1" dirty="0">
                <a:solidFill>
                  <a:schemeClr val="tx1"/>
                </a:solidFill>
              </a:rPr>
              <a:t>No, if the EB student is enrolled only for special education transitional services, the student is not required to be assessed with TELPAS. </a:t>
            </a:r>
          </a:p>
        </p:txBody>
      </p:sp>
    </p:spTree>
    <p:extLst>
      <p:ext uri="{BB962C8B-B14F-4D97-AF65-F5344CB8AC3E}">
        <p14:creationId xmlns:p14="http://schemas.microsoft.com/office/powerpoint/2010/main" val="3033054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F63D-CE26-029E-74E8-117ACCB20A53}"/>
              </a:ext>
            </a:extLst>
          </p:cNvPr>
          <p:cNvSpPr>
            <a:spLocks noGrp="1"/>
          </p:cNvSpPr>
          <p:nvPr>
            <p:ph type="title"/>
          </p:nvPr>
        </p:nvSpPr>
        <p:spPr>
          <a:xfrm>
            <a:off x="585932" y="102265"/>
            <a:ext cx="11121657" cy="1563579"/>
          </a:xfrm>
        </p:spPr>
        <p:txBody>
          <a:bodyPr>
            <a:noAutofit/>
          </a:bodyPr>
          <a:lstStyle/>
          <a:p>
            <a:r>
              <a:rPr lang="en-US" sz="2400" i="0" dirty="0">
                <a:effectLst/>
                <a:latin typeface="Calibri" panose="020F0502020204030204" pitchFamily="34" charset="0"/>
              </a:rPr>
              <a:t>What is the reclassification criteria for an EB student taking STAAR Alternate 2 with either a no authentic academic response (NAAR) or medical exception (ME) designation? </a:t>
            </a:r>
            <a:endParaRPr lang="en-US" sz="2400" dirty="0"/>
          </a:p>
        </p:txBody>
      </p:sp>
      <p:sp>
        <p:nvSpPr>
          <p:cNvPr id="3" name="Content Placeholder 2">
            <a:extLst>
              <a:ext uri="{FF2B5EF4-FFF2-40B4-BE49-F238E27FC236}">
                <a16:creationId xmlns:a16="http://schemas.microsoft.com/office/drawing/2014/main" id="{EFBD9B8E-C5F5-7E9D-5812-214C4898F369}"/>
              </a:ext>
            </a:extLst>
          </p:cNvPr>
          <p:cNvSpPr>
            <a:spLocks noGrp="1"/>
          </p:cNvSpPr>
          <p:nvPr>
            <p:ph idx="1"/>
          </p:nvPr>
        </p:nvSpPr>
        <p:spPr>
          <a:xfrm>
            <a:off x="484411" y="1448130"/>
            <a:ext cx="11403421" cy="4517241"/>
          </a:xfrm>
        </p:spPr>
        <p:txBody>
          <a:bodyPr/>
          <a:lstStyle/>
          <a:p>
            <a:r>
              <a:rPr lang="en-US" sz="1800" b="1" i="0" u="none" strike="noStrike" baseline="0" dirty="0">
                <a:solidFill>
                  <a:srgbClr val="000000"/>
                </a:solidFill>
                <a:latin typeface="Calibri" panose="020F0502020204030204" pitchFamily="34" charset="0"/>
              </a:rPr>
              <a:t>The </a:t>
            </a:r>
            <a:r>
              <a:rPr lang="en-US" sz="1800" b="1" i="0" u="none" strike="noStrike" baseline="0">
                <a:solidFill>
                  <a:srgbClr val="000000"/>
                </a:solidFill>
                <a:latin typeface="Calibri" panose="020F0502020204030204" pitchFamily="34" charset="0"/>
              </a:rPr>
              <a:t>ARD committee, </a:t>
            </a:r>
            <a:r>
              <a:rPr lang="en-US" sz="1800" b="1" i="0" u="none" strike="noStrike" baseline="0" dirty="0">
                <a:solidFill>
                  <a:srgbClr val="000000"/>
                </a:solidFill>
                <a:latin typeface="Calibri" panose="020F0502020204030204" pitchFamily="34" charset="0"/>
              </a:rPr>
              <a:t>in conjunction with </a:t>
            </a:r>
            <a:r>
              <a:rPr lang="en-US" sz="1800" b="1" i="0" u="none" strike="noStrike" baseline="0">
                <a:solidFill>
                  <a:srgbClr val="000000"/>
                </a:solidFill>
                <a:latin typeface="Calibri" panose="020F0502020204030204" pitchFamily="34" charset="0"/>
              </a:rPr>
              <a:t>the LPAC, </a:t>
            </a:r>
            <a:r>
              <a:rPr lang="en-US" sz="1800" b="1" i="0" u="none" strike="noStrike" baseline="0" dirty="0">
                <a:solidFill>
                  <a:srgbClr val="000000"/>
                </a:solidFill>
                <a:latin typeface="Calibri" panose="020F0502020204030204" pitchFamily="34" charset="0"/>
              </a:rPr>
              <a:t>will need to determine whether the student is eligible for the state’s individualized reclassification process. If it </a:t>
            </a:r>
            <a:r>
              <a:rPr lang="en-US" sz="1800" b="1" dirty="0">
                <a:solidFill>
                  <a:srgbClr val="000000"/>
                </a:solidFill>
                <a:latin typeface="Calibri" panose="020F0502020204030204" pitchFamily="34" charset="0"/>
              </a:rPr>
              <a:t>is determined that the student </a:t>
            </a:r>
            <a:r>
              <a:rPr lang="en-US" sz="1800" b="1" i="0" u="none" strike="noStrike" baseline="0" dirty="0">
                <a:solidFill>
                  <a:srgbClr val="000000"/>
                </a:solidFill>
                <a:latin typeface="Calibri" panose="020F0502020204030204" pitchFamily="34" charset="0"/>
              </a:rPr>
              <a:t>qualifies for the individualized reclassification process, the committees will then specify the assessments and individualized criteria for reclassification. </a:t>
            </a:r>
          </a:p>
          <a:p>
            <a:pPr lvl="1">
              <a:buFont typeface="Courier New" panose="02070309020205020404" pitchFamily="49" charset="0"/>
              <a:buChar char="o"/>
            </a:pPr>
            <a:r>
              <a:rPr lang="en-US" sz="1800" i="0" u="none" strike="noStrike" baseline="0" dirty="0">
                <a:solidFill>
                  <a:srgbClr val="221F1F"/>
                </a:solidFill>
                <a:latin typeface="Calibri" panose="020F0502020204030204" pitchFamily="34" charset="0"/>
              </a:rPr>
              <a:t>Please note that the meeting should take place as early in the current school year as possible or at the end of a school year to be applied in the next school year. The meeting must occur prior to the student’s participation in the identified assessments (if applicable). </a:t>
            </a:r>
            <a:endParaRPr lang="en-US" sz="1800" dirty="0">
              <a:solidFill>
                <a:srgbClr val="221F1F"/>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For EB students who are eligible for STAAR Alternate 2 and who have also met the eligibility criteria for either NAAR or ME, the individualized reclassification criteria may be applied as follows: </a:t>
            </a:r>
          </a:p>
          <a:p>
            <a:pPr lvl="1">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Evidence must include both historical formal and informal assessment data and direct teacher input. Ongoing informal assessment data may come from checklists, inventories, and other formative evaluations designed to identify the levels of academic functioning and English language proficiency of the student. </a:t>
            </a:r>
          </a:p>
          <a:p>
            <a:pPr lvl="1">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The input of appropriate certified or licensed evaluation personnel may be requested, as necessary, to help determine whether individualized reclassification criteria are warranted. Direct teacher input should provide further insight into the student’s classroom performance and needs, and include, if applicable, documentation of response to intervention, anecdotal notes, and other evidence drawn from sources such as classroom-based observations and classroom activities.</a:t>
            </a:r>
          </a:p>
          <a:p>
            <a:endParaRPr lang="en-US" dirty="0"/>
          </a:p>
        </p:txBody>
      </p:sp>
    </p:spTree>
    <p:extLst>
      <p:ext uri="{BB962C8B-B14F-4D97-AF65-F5344CB8AC3E}">
        <p14:creationId xmlns:p14="http://schemas.microsoft.com/office/powerpoint/2010/main" val="117759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7C4-D84E-4511-9A84-F313F9556CFD}"/>
              </a:ext>
            </a:extLst>
          </p:cNvPr>
          <p:cNvSpPr>
            <a:spLocks noGrp="1"/>
          </p:cNvSpPr>
          <p:nvPr>
            <p:ph type="title"/>
          </p:nvPr>
        </p:nvSpPr>
        <p:spPr/>
        <p:txBody>
          <a:bodyPr/>
          <a:lstStyle/>
          <a:p>
            <a:r>
              <a:rPr lang="en-US"/>
              <a:t>LPAC Responsibilities</a:t>
            </a:r>
          </a:p>
        </p:txBody>
      </p:sp>
      <p:sp>
        <p:nvSpPr>
          <p:cNvPr id="3" name="Content Placeholder 2">
            <a:extLst>
              <a:ext uri="{FF2B5EF4-FFF2-40B4-BE49-F238E27FC236}">
                <a16:creationId xmlns:a16="http://schemas.microsoft.com/office/drawing/2014/main" id="{01BEC28B-7703-42E5-8A99-A0007A7ABAD5}"/>
              </a:ext>
            </a:extLst>
          </p:cNvPr>
          <p:cNvSpPr>
            <a:spLocks noGrp="1"/>
          </p:cNvSpPr>
          <p:nvPr>
            <p:ph idx="1"/>
          </p:nvPr>
        </p:nvSpPr>
        <p:spPr>
          <a:xfrm>
            <a:off x="581751" y="1354137"/>
            <a:ext cx="10623762" cy="4351338"/>
          </a:xfrm>
        </p:spPr>
        <p:txBody>
          <a:bodyPr/>
          <a:lstStyle/>
          <a:p>
            <a:r>
              <a:rPr lang="en-US" dirty="0"/>
              <a:t>LPACs must review each section of the LPAC Decisions Educator Guide which has been reorganized. </a:t>
            </a:r>
          </a:p>
          <a:p>
            <a:r>
              <a:rPr lang="en-US" dirty="0"/>
              <a:t>Educator guide includes the following:</a:t>
            </a:r>
          </a:p>
          <a:p>
            <a:pPr lvl="1">
              <a:buClr>
                <a:schemeClr val="accent1"/>
              </a:buClr>
              <a:buFont typeface="Arial" panose="020B0604020202020204" pitchFamily="34" charset="0"/>
              <a:buChar char="•"/>
            </a:pPr>
            <a:r>
              <a:rPr lang="en-US" dirty="0"/>
              <a:t>Overview</a:t>
            </a:r>
          </a:p>
          <a:p>
            <a:pPr lvl="1">
              <a:buClr>
                <a:schemeClr val="accent1"/>
              </a:buClr>
              <a:buFont typeface="Arial" panose="020B0604020202020204" pitchFamily="34" charset="0"/>
              <a:buChar char="•"/>
            </a:pPr>
            <a:r>
              <a:rPr lang="en-US" altLang="en-US" dirty="0"/>
              <a:t>Test Participation Decisions </a:t>
            </a:r>
          </a:p>
          <a:p>
            <a:pPr lvl="2">
              <a:buClr>
                <a:schemeClr val="accent1"/>
              </a:buClr>
              <a:buFont typeface="Courier New" panose="02070309020205020404" pitchFamily="49" charset="0"/>
              <a:buChar char="o"/>
            </a:pPr>
            <a:r>
              <a:rPr lang="en-US" altLang="en-US" dirty="0"/>
              <a:t>STAAR, STAAR Spanish, and STAAR Alternate 2</a:t>
            </a:r>
          </a:p>
          <a:p>
            <a:pPr lvl="2">
              <a:buClr>
                <a:schemeClr val="accent1"/>
              </a:buClr>
              <a:buFont typeface="Courier New" panose="02070309020205020404" pitchFamily="49" charset="0"/>
              <a:buChar char="o"/>
            </a:pPr>
            <a:r>
              <a:rPr lang="en-US" altLang="en-US" dirty="0"/>
              <a:t>Special Circumstances</a:t>
            </a:r>
          </a:p>
          <a:p>
            <a:pPr lvl="1">
              <a:buClr>
                <a:schemeClr val="accent1"/>
              </a:buClr>
              <a:buFont typeface="Arial" panose="020B0604020202020204" pitchFamily="34" charset="0"/>
              <a:buChar char="•"/>
            </a:pPr>
            <a:r>
              <a:rPr lang="en-US" altLang="en-US" dirty="0"/>
              <a:t>Test Participation Decisions</a:t>
            </a:r>
          </a:p>
          <a:p>
            <a:pPr lvl="2">
              <a:buClr>
                <a:schemeClr val="accent1"/>
              </a:buClr>
              <a:buFont typeface="Courier New" panose="02070309020205020404" pitchFamily="49" charset="0"/>
              <a:buChar char="o"/>
            </a:pPr>
            <a:r>
              <a:rPr lang="en-US" altLang="en-US" dirty="0"/>
              <a:t>TELPAS and TELPAS Alternate</a:t>
            </a:r>
          </a:p>
          <a:p>
            <a:pPr lvl="1">
              <a:buClr>
                <a:schemeClr val="accent1"/>
              </a:buClr>
              <a:buFont typeface="Arial" panose="020B0604020202020204" pitchFamily="34" charset="0"/>
              <a:buChar char="•"/>
            </a:pPr>
            <a:r>
              <a:rPr lang="en-US" altLang="en-US" dirty="0"/>
              <a:t>Accommodation Decisions</a:t>
            </a:r>
          </a:p>
          <a:p>
            <a:pPr lvl="1">
              <a:buClr>
                <a:schemeClr val="accent1"/>
              </a:buClr>
              <a:buFont typeface="Arial" panose="020B0604020202020204" pitchFamily="34" charset="0"/>
              <a:buChar char="•"/>
            </a:pPr>
            <a:r>
              <a:rPr lang="en-US" altLang="en-US" dirty="0"/>
              <a:t>Documenting and Communicating Decisions</a:t>
            </a:r>
          </a:p>
          <a:p>
            <a:pPr lvl="1"/>
            <a:endParaRPr lang="en-US" dirty="0"/>
          </a:p>
        </p:txBody>
      </p:sp>
    </p:spTree>
    <p:extLst>
      <p:ext uri="{BB962C8B-B14F-4D97-AF65-F5344CB8AC3E}">
        <p14:creationId xmlns:p14="http://schemas.microsoft.com/office/powerpoint/2010/main" val="4222944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BEE9-9F55-2224-B951-8ACC46FC7D84}"/>
              </a:ext>
            </a:extLst>
          </p:cNvPr>
          <p:cNvSpPr>
            <a:spLocks noGrp="1"/>
          </p:cNvSpPr>
          <p:nvPr>
            <p:ph type="title"/>
          </p:nvPr>
        </p:nvSpPr>
        <p:spPr/>
        <p:txBody>
          <a:bodyPr>
            <a:normAutofit fontScale="90000"/>
          </a:bodyPr>
          <a:lstStyle/>
          <a:p>
            <a:r>
              <a:rPr lang="en-US" dirty="0"/>
              <a:t>Guidance Related to ARD Committee and LPAC Collaboration</a:t>
            </a:r>
          </a:p>
        </p:txBody>
      </p:sp>
      <p:sp>
        <p:nvSpPr>
          <p:cNvPr id="3" name="Content Placeholder 2">
            <a:extLst>
              <a:ext uri="{FF2B5EF4-FFF2-40B4-BE49-F238E27FC236}">
                <a16:creationId xmlns:a16="http://schemas.microsoft.com/office/drawing/2014/main" id="{1878B432-A8F2-E228-2E6E-B090F1633856}"/>
              </a:ext>
            </a:extLst>
          </p:cNvPr>
          <p:cNvSpPr>
            <a:spLocks noGrp="1"/>
          </p:cNvSpPr>
          <p:nvPr>
            <p:ph idx="1"/>
          </p:nvPr>
        </p:nvSpPr>
        <p:spPr/>
        <p:txBody>
          <a:bodyPr/>
          <a:lstStyle/>
          <a:p>
            <a:r>
              <a:rPr lang="en-US" dirty="0"/>
              <a:t>The </a:t>
            </a:r>
            <a:r>
              <a:rPr lang="en-US" dirty="0">
                <a:hlinkClick r:id="rId2"/>
              </a:rPr>
              <a:t>Guidance Related to ARD Committee and LPAC Collaboration </a:t>
            </a:r>
            <a:r>
              <a:rPr lang="en-US" dirty="0"/>
              <a:t>webpage includes additional information regarding individualized reclassification process. </a:t>
            </a:r>
          </a:p>
          <a:p>
            <a:r>
              <a:rPr lang="en-US" dirty="0"/>
              <a:t>For specific questions regarding the reclassification process, including the individualized reclassification process, please contact the EB Support Division at </a:t>
            </a:r>
            <a:r>
              <a:rPr lang="en-US" dirty="0" err="1">
                <a:hlinkClick r:id="rId3"/>
              </a:rPr>
              <a:t>emergentbilingualsupport@</a:t>
            </a:r>
            <a:r>
              <a:rPr lang="en-US" err="1">
                <a:hlinkClick r:id="rId3"/>
              </a:rPr>
              <a:t>tea</a:t>
            </a:r>
            <a:r>
              <a:rPr lang="en-US">
                <a:hlinkClick r:id="rId3"/>
              </a:rPr>
              <a:t>.texas.gov</a:t>
            </a:r>
            <a:r>
              <a:rPr lang="en-US"/>
              <a:t>. </a:t>
            </a:r>
            <a:endParaRPr lang="en-US" dirty="0"/>
          </a:p>
        </p:txBody>
      </p:sp>
    </p:spTree>
    <p:extLst>
      <p:ext uri="{BB962C8B-B14F-4D97-AF65-F5344CB8AC3E}">
        <p14:creationId xmlns:p14="http://schemas.microsoft.com/office/powerpoint/2010/main" val="670543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6F4D-C120-4080-84A6-04D106B1F9A0}"/>
              </a:ext>
            </a:extLst>
          </p:cNvPr>
          <p:cNvSpPr>
            <a:spLocks noGrp="1"/>
          </p:cNvSpPr>
          <p:nvPr>
            <p:ph type="title"/>
          </p:nvPr>
        </p:nvSpPr>
        <p:spPr/>
        <p:txBody>
          <a:bodyPr/>
          <a:lstStyle/>
          <a:p>
            <a:r>
              <a:rPr lang="en-US" dirty="0"/>
              <a:t>Contact Information</a:t>
            </a:r>
          </a:p>
        </p:txBody>
      </p:sp>
      <p:pic>
        <p:nvPicPr>
          <p:cNvPr id="7" name="Graphic 6" descr="graphic of a computer">
            <a:extLst>
              <a:ext uri="{FF2B5EF4-FFF2-40B4-BE49-F238E27FC236}">
                <a16:creationId xmlns:a16="http://schemas.microsoft.com/office/drawing/2014/main" id="{F5BE891F-5ECA-4710-B290-860674DF0EC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239" y="1167453"/>
            <a:ext cx="914400" cy="914400"/>
          </a:xfrm>
          <a:prstGeom prst="rect">
            <a:avLst/>
          </a:prstGeom>
        </p:spPr>
      </p:pic>
      <p:pic>
        <p:nvPicPr>
          <p:cNvPr id="9" name="Graphic 8" descr="graphic of a telephone">
            <a:extLst>
              <a:ext uri="{FF2B5EF4-FFF2-40B4-BE49-F238E27FC236}">
                <a16:creationId xmlns:a16="http://schemas.microsoft.com/office/drawing/2014/main" id="{17DF0E33-99F0-4C79-B3E1-786A415830D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5239" y="2230764"/>
            <a:ext cx="914400" cy="914400"/>
          </a:xfrm>
          <a:prstGeom prst="rect">
            <a:avLst/>
          </a:prstGeom>
        </p:spPr>
      </p:pic>
      <p:pic>
        <p:nvPicPr>
          <p:cNvPr id="11" name="Graphic 10" descr="graphic of a presenter and audience">
            <a:extLst>
              <a:ext uri="{FF2B5EF4-FFF2-40B4-BE49-F238E27FC236}">
                <a16:creationId xmlns:a16="http://schemas.microsoft.com/office/drawing/2014/main" id="{0092FD1B-C9E1-4DFF-A1E2-A1A60BB0D195}"/>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2454" y="3463273"/>
            <a:ext cx="914400" cy="914400"/>
          </a:xfrm>
          <a:prstGeom prst="rect">
            <a:avLst/>
          </a:prstGeom>
        </p:spPr>
      </p:pic>
      <p:sp>
        <p:nvSpPr>
          <p:cNvPr id="3" name="Content Placeholder 2">
            <a:extLst>
              <a:ext uri="{FF2B5EF4-FFF2-40B4-BE49-F238E27FC236}">
                <a16:creationId xmlns:a16="http://schemas.microsoft.com/office/drawing/2014/main" id="{12738624-0C8C-4DDC-B777-CE51E94A0D93}"/>
              </a:ext>
            </a:extLst>
          </p:cNvPr>
          <p:cNvSpPr>
            <a:spLocks noGrp="1"/>
          </p:cNvSpPr>
          <p:nvPr>
            <p:ph idx="1"/>
          </p:nvPr>
        </p:nvSpPr>
        <p:spPr>
          <a:xfrm>
            <a:off x="2154068" y="904580"/>
            <a:ext cx="8779572" cy="4351338"/>
          </a:xfrm>
        </p:spPr>
        <p:txBody>
          <a:bodyPr/>
          <a:lstStyle/>
          <a:p>
            <a:pPr marL="0" indent="0">
              <a:buNone/>
            </a:pPr>
            <a:endParaRPr lang="en-US" dirty="0"/>
          </a:p>
          <a:p>
            <a:pPr marL="0" indent="0">
              <a:buNone/>
            </a:pPr>
            <a:r>
              <a:rPr lang="en-US" altLang="en-US" dirty="0"/>
              <a:t>Help Desk:</a:t>
            </a:r>
            <a:r>
              <a:rPr lang="en-US" dirty="0">
                <a:cs typeface="Calibri"/>
              </a:rPr>
              <a:t> </a:t>
            </a:r>
            <a:r>
              <a:rPr lang="en-US" dirty="0">
                <a:cs typeface="Calibri"/>
                <a:hlinkClick r:id="rId9"/>
              </a:rPr>
              <a:t>Helpdesk.tea.texas.gov</a:t>
            </a:r>
            <a:endParaRPr lang="en-US" dirty="0">
              <a:ea typeface="Calibri" panose="020F0502020204030204" pitchFamily="34" charset="0"/>
            </a:endParaRPr>
          </a:p>
          <a:p>
            <a:pPr marL="0" indent="0">
              <a:buNone/>
            </a:pPr>
            <a:endParaRPr lang="en-US" dirty="0"/>
          </a:p>
          <a:p>
            <a:pPr marL="0" indent="0">
              <a:buNone/>
              <a:defRPr/>
            </a:pPr>
            <a:r>
              <a:rPr lang="en-US" altLang="en-US" dirty="0"/>
              <a:t>Student Assessment Division: (512) 463-9536</a:t>
            </a:r>
          </a:p>
          <a:p>
            <a:pPr>
              <a:defRPr/>
            </a:pPr>
            <a:endParaRPr lang="en-US" altLang="en-US" dirty="0">
              <a:solidFill>
                <a:schemeClr val="tx1">
                  <a:lumMod val="75000"/>
                  <a:lumOff val="25000"/>
                </a:schemeClr>
              </a:solidFill>
              <a:latin typeface="Open Sans" panose="020B0606030504020204"/>
            </a:endParaRPr>
          </a:p>
          <a:p>
            <a:pPr marL="0" indent="0">
              <a:spcAft>
                <a:spcPts val="600"/>
              </a:spcAft>
              <a:buNone/>
              <a:defRPr/>
            </a:pPr>
            <a:r>
              <a:rPr lang="en-US" altLang="en-US" dirty="0"/>
              <a:t>Information on State Assessments for Special Populations: </a:t>
            </a:r>
            <a:r>
              <a:rPr lang="en-US" altLang="en-US" dirty="0">
                <a:solidFill>
                  <a:schemeClr val="bg2">
                    <a:lumMod val="25000"/>
                  </a:schemeClr>
                </a:solidFill>
                <a:hlinkClick r:id="rId10"/>
              </a:rPr>
              <a:t>Assessments for Special Populations webpage</a:t>
            </a:r>
            <a:endParaRPr lang="en-US" dirty="0">
              <a:solidFill>
                <a:schemeClr val="bg2">
                  <a:lumMod val="25000"/>
                </a:schemeClr>
              </a:solidFill>
            </a:endParaRPr>
          </a:p>
        </p:txBody>
      </p:sp>
    </p:spTree>
    <p:extLst>
      <p:ext uri="{BB962C8B-B14F-4D97-AF65-F5344CB8AC3E}">
        <p14:creationId xmlns:p14="http://schemas.microsoft.com/office/powerpoint/2010/main" val="143567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1A1F-1B93-4D25-ABEF-25A92A4F3197}"/>
              </a:ext>
            </a:extLst>
          </p:cNvPr>
          <p:cNvSpPr>
            <a:spLocks noGrp="1"/>
          </p:cNvSpPr>
          <p:nvPr>
            <p:ph type="title"/>
          </p:nvPr>
        </p:nvSpPr>
        <p:spPr>
          <a:xfrm>
            <a:off x="4943061" y="153230"/>
            <a:ext cx="2517913" cy="751350"/>
          </a:xfrm>
        </p:spPr>
        <p:txBody>
          <a:bodyPr>
            <a:normAutofit/>
          </a:bodyPr>
          <a:lstStyle/>
          <a:p>
            <a:r>
              <a:rPr lang="en-US" sz="4000"/>
              <a:t>Questions</a:t>
            </a:r>
          </a:p>
        </p:txBody>
      </p:sp>
      <p:pic>
        <p:nvPicPr>
          <p:cNvPr id="5" name="Graphic 4">
            <a:extLst>
              <a:ext uri="{FF2B5EF4-FFF2-40B4-BE49-F238E27FC236}">
                <a16:creationId xmlns:a16="http://schemas.microsoft.com/office/drawing/2014/main" id="{BDAD7F34-A1E4-48AE-A855-05773F8B1A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2035" y="1348408"/>
            <a:ext cx="3796748" cy="3796748"/>
          </a:xfrm>
          <a:prstGeom prst="rect">
            <a:avLst/>
          </a:prstGeom>
        </p:spPr>
      </p:pic>
    </p:spTree>
    <p:extLst>
      <p:ext uri="{BB962C8B-B14F-4D97-AF65-F5344CB8AC3E}">
        <p14:creationId xmlns:p14="http://schemas.microsoft.com/office/powerpoint/2010/main" val="3073672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41BB-8150-2568-0902-00A85DA87588}"/>
              </a:ext>
            </a:extLst>
          </p:cNvPr>
          <p:cNvSpPr>
            <a:spLocks noGrp="1"/>
          </p:cNvSpPr>
          <p:nvPr>
            <p:ph type="title"/>
          </p:nvPr>
        </p:nvSpPr>
        <p:spPr>
          <a:xfrm>
            <a:off x="559979" y="175001"/>
            <a:ext cx="11121657" cy="751350"/>
          </a:xfrm>
        </p:spPr>
        <p:txBody>
          <a:bodyPr>
            <a:normAutofit fontScale="90000"/>
          </a:bodyPr>
          <a:lstStyle/>
          <a:p>
            <a:r>
              <a:rPr lang="en-US" sz="3600" dirty="0"/>
              <a:t>Please register for one of our committees on the Texas Assessment Learning Management System! </a:t>
            </a:r>
            <a:endParaRPr lang="en-US" dirty="0"/>
          </a:p>
        </p:txBody>
      </p:sp>
      <p:sp>
        <p:nvSpPr>
          <p:cNvPr id="3" name="Content Placeholder 2">
            <a:extLst>
              <a:ext uri="{FF2B5EF4-FFF2-40B4-BE49-F238E27FC236}">
                <a16:creationId xmlns:a16="http://schemas.microsoft.com/office/drawing/2014/main" id="{A90C18BC-7422-79E0-C2D1-938BAC24DC76}"/>
              </a:ext>
            </a:extLst>
          </p:cNvPr>
          <p:cNvSpPr>
            <a:spLocks noGrp="1"/>
          </p:cNvSpPr>
          <p:nvPr>
            <p:ph idx="1"/>
          </p:nvPr>
        </p:nvSpPr>
        <p:spPr>
          <a:xfrm>
            <a:off x="429351" y="1147307"/>
            <a:ext cx="8153616" cy="4774521"/>
          </a:xfrm>
        </p:spPr>
        <p:txBody>
          <a:bodyPr/>
          <a:lstStyle/>
          <a:p>
            <a:pPr marL="0" indent="0">
              <a:spcAft>
                <a:spcPts val="1200"/>
              </a:spcAft>
              <a:buNone/>
            </a:pPr>
            <a:r>
              <a:rPr lang="en-US" sz="2200" dirty="0"/>
              <a:t>Classroom teachers, instructional coaches, campus and district content specialists, and campus administrators can serve in a variety of ways:</a:t>
            </a:r>
            <a:endParaRPr lang="en-US" sz="2200" b="1" dirty="0"/>
          </a:p>
          <a:p>
            <a:pPr marL="516255" indent="-342900"/>
            <a:r>
              <a:rPr lang="en-US" sz="2200" b="1" dirty="0"/>
              <a:t>Educator item review </a:t>
            </a:r>
            <a:r>
              <a:rPr lang="en-US" sz="2200" dirty="0"/>
              <a:t>– each potential question for a state test is reviewed and approved by a committee of Texas educators </a:t>
            </a:r>
          </a:p>
          <a:p>
            <a:pPr marL="516255" indent="-342900"/>
            <a:r>
              <a:rPr lang="en-US" sz="2200" b="1" dirty="0"/>
              <a:t>Constructed response range-finding</a:t>
            </a:r>
            <a:r>
              <a:rPr lang="en-US" sz="2200" dirty="0"/>
              <a:t> – educators are convened to set the scoring boundaries for student essays based on the rubric</a:t>
            </a:r>
            <a:endParaRPr lang="en-US" sz="2200" b="1" dirty="0"/>
          </a:p>
          <a:p>
            <a:pPr marL="516255" indent="-342900"/>
            <a:r>
              <a:rPr lang="en-US" sz="2200" b="1" dirty="0"/>
              <a:t>Subject-area advisory groups</a:t>
            </a:r>
            <a:r>
              <a:rPr lang="en-US" sz="2200" dirty="0"/>
              <a:t> – groups of educators are convened to provide feedback on subject-area-specific topics</a:t>
            </a:r>
          </a:p>
          <a:p>
            <a:pPr marL="516255" indent="-342900"/>
            <a:r>
              <a:rPr lang="en-US" sz="2200" b="1" dirty="0"/>
              <a:t>Standard-setting</a:t>
            </a:r>
            <a:r>
              <a:rPr lang="en-US" sz="2200" dirty="0"/>
              <a:t> – groups of educators are convened to establish cut scores that define the performance levels</a:t>
            </a:r>
          </a:p>
          <a:p>
            <a:pPr marL="516255" indent="-342900"/>
            <a:r>
              <a:rPr lang="en-US" sz="2200" dirty="0"/>
              <a:t>Use the QR code or visit the </a:t>
            </a:r>
            <a:r>
              <a:rPr lang="en-US" sz="2200" dirty="0">
                <a:hlinkClick r:id="rId2"/>
              </a:rPr>
              <a:t>Texas Educator Committees</a:t>
            </a:r>
            <a:r>
              <a:rPr lang="en-US" sz="2200" dirty="0"/>
              <a:t> page to register for committee. </a:t>
            </a:r>
          </a:p>
          <a:p>
            <a:endParaRPr lang="en-US" dirty="0"/>
          </a:p>
        </p:txBody>
      </p:sp>
      <p:pic>
        <p:nvPicPr>
          <p:cNvPr id="4" name="Picture 3" descr="QR code to the application for educators that want to participate in TEA's assessment content development meets. ">
            <a:extLst>
              <a:ext uri="{FF2B5EF4-FFF2-40B4-BE49-F238E27FC236}">
                <a16:creationId xmlns:a16="http://schemas.microsoft.com/office/drawing/2014/main" id="{8FEF725D-BDF9-03E2-CE88-01CFE6C3D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967" y="2008962"/>
            <a:ext cx="2840076" cy="2840076"/>
          </a:xfrm>
          <a:prstGeom prst="rect">
            <a:avLst/>
          </a:prstGeom>
        </p:spPr>
      </p:pic>
    </p:spTree>
    <p:extLst>
      <p:ext uri="{BB962C8B-B14F-4D97-AF65-F5344CB8AC3E}">
        <p14:creationId xmlns:p14="http://schemas.microsoft.com/office/powerpoint/2010/main" val="196112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D9F6-3A5A-4911-BD07-F0B31A0C7E8D}"/>
              </a:ext>
            </a:extLst>
          </p:cNvPr>
          <p:cNvSpPr>
            <a:spLocks noGrp="1"/>
          </p:cNvSpPr>
          <p:nvPr>
            <p:ph type="title"/>
          </p:nvPr>
        </p:nvSpPr>
        <p:spPr/>
        <p:txBody>
          <a:bodyPr/>
          <a:lstStyle/>
          <a:p>
            <a:r>
              <a:rPr lang="en-US">
                <a:latin typeface="Open Sans"/>
              </a:rPr>
              <a:t>Disclaimer</a:t>
            </a:r>
            <a:endParaRPr lang="en-US"/>
          </a:p>
        </p:txBody>
      </p:sp>
      <p:sp>
        <p:nvSpPr>
          <p:cNvPr id="3" name="Content Placeholder 2">
            <a:extLst>
              <a:ext uri="{FF2B5EF4-FFF2-40B4-BE49-F238E27FC236}">
                <a16:creationId xmlns:a16="http://schemas.microsoft.com/office/drawing/2014/main" id="{C9A0AD93-63AF-40E4-84EB-6250645BDCE8}"/>
              </a:ext>
            </a:extLst>
          </p:cNvPr>
          <p:cNvSpPr>
            <a:spLocks noGrp="1"/>
          </p:cNvSpPr>
          <p:nvPr>
            <p:ph idx="1"/>
          </p:nvPr>
        </p:nvSpPr>
        <p:spPr/>
        <p:txBody>
          <a:bodyPr/>
          <a:lstStyle/>
          <a:p>
            <a:pPr>
              <a:defRPr/>
            </a:pPr>
            <a:r>
              <a:rPr lang="en-US" altLang="en-US">
                <a:solidFill>
                  <a:schemeClr val="bg2">
                    <a:lumMod val="25000"/>
                  </a:schemeClr>
                </a:solidFill>
              </a:rPr>
              <a:t>These slides have been prepared by the Student Assessment Division of the Texas Education Agency. You are welcome to use them for local training.</a:t>
            </a:r>
          </a:p>
          <a:p>
            <a:pPr>
              <a:defRPr/>
            </a:pPr>
            <a:endParaRPr lang="en-US" altLang="en-US" sz="1100">
              <a:solidFill>
                <a:schemeClr val="bg2">
                  <a:lumMod val="25000"/>
                </a:schemeClr>
              </a:solidFill>
            </a:endParaRPr>
          </a:p>
          <a:p>
            <a:pPr>
              <a:defRPr/>
            </a:pPr>
            <a:r>
              <a:rPr lang="en-US" altLang="en-US">
                <a:solidFill>
                  <a:schemeClr val="bg2">
                    <a:lumMod val="25000"/>
                  </a:schemeClr>
                </a:solidFill>
              </a:rPr>
              <a:t>If any of the slides are changed for local use, please remove any TEA logos, headers, or footers. (You may need to edit the Master slide.)</a:t>
            </a:r>
          </a:p>
          <a:p>
            <a:pPr>
              <a:defRPr/>
            </a:pPr>
            <a:endParaRPr lang="en-US" altLang="en-US" sz="1100">
              <a:solidFill>
                <a:schemeClr val="bg2">
                  <a:lumMod val="25000"/>
                </a:schemeClr>
              </a:solidFill>
            </a:endParaRPr>
          </a:p>
          <a:p>
            <a:pPr>
              <a:defRPr/>
            </a:pPr>
            <a:r>
              <a:rPr lang="en-US" altLang="en-US">
                <a:solidFill>
                  <a:schemeClr val="bg2">
                    <a:lumMod val="25000"/>
                  </a:schemeClr>
                </a:solidFill>
              </a:rPr>
              <a:t>This training is not intended to replace any materials or additional information on the TEA website.</a:t>
            </a:r>
          </a:p>
          <a:p>
            <a:endParaRPr lang="en-US"/>
          </a:p>
        </p:txBody>
      </p:sp>
    </p:spTree>
    <p:extLst>
      <p:ext uri="{BB962C8B-B14F-4D97-AF65-F5344CB8AC3E}">
        <p14:creationId xmlns:p14="http://schemas.microsoft.com/office/powerpoint/2010/main" val="250949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976CD4-BA9F-4A5A-B03C-9B4B22C77A05}"/>
              </a:ext>
            </a:extLst>
          </p:cNvPr>
          <p:cNvSpPr>
            <a:spLocks noGrp="1"/>
          </p:cNvSpPr>
          <p:nvPr>
            <p:ph type="title"/>
          </p:nvPr>
        </p:nvSpPr>
        <p:spPr>
          <a:xfrm>
            <a:off x="2616643" y="3255127"/>
            <a:ext cx="8991776" cy="542429"/>
          </a:xfrm>
        </p:spPr>
        <p:txBody>
          <a:bodyPr>
            <a:noAutofit/>
          </a:bodyPr>
          <a:lstStyle/>
          <a:p>
            <a:r>
              <a:rPr lang="en-US"/>
              <a:t>Participation Decisions for the STAAR Program</a:t>
            </a:r>
          </a:p>
        </p:txBody>
      </p:sp>
    </p:spTree>
    <p:extLst>
      <p:ext uri="{BB962C8B-B14F-4D97-AF65-F5344CB8AC3E}">
        <p14:creationId xmlns:p14="http://schemas.microsoft.com/office/powerpoint/2010/main" val="128393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752A-F6A1-4EB8-A0F9-E24A24A1D60D}"/>
              </a:ext>
            </a:extLst>
          </p:cNvPr>
          <p:cNvSpPr>
            <a:spLocks noGrp="1"/>
          </p:cNvSpPr>
          <p:nvPr>
            <p:ph type="title"/>
          </p:nvPr>
        </p:nvSpPr>
        <p:spPr>
          <a:xfrm>
            <a:off x="712380" y="153230"/>
            <a:ext cx="11121657" cy="751350"/>
          </a:xfrm>
        </p:spPr>
        <p:txBody>
          <a:bodyPr anchor="ctr">
            <a:normAutofit/>
          </a:bodyPr>
          <a:lstStyle/>
          <a:p>
            <a:r>
              <a:rPr lang="en-US"/>
              <a:t>STAAR, STAAR Spanish, STAAR Alternate 2</a:t>
            </a:r>
          </a:p>
        </p:txBody>
      </p:sp>
      <p:sp>
        <p:nvSpPr>
          <p:cNvPr id="3" name="Content Placeholder 2">
            <a:extLst>
              <a:ext uri="{FF2B5EF4-FFF2-40B4-BE49-F238E27FC236}">
                <a16:creationId xmlns:a16="http://schemas.microsoft.com/office/drawing/2014/main" id="{1EDA464A-9169-42AD-8ADF-B64A9DE28134}"/>
              </a:ext>
            </a:extLst>
          </p:cNvPr>
          <p:cNvSpPr>
            <a:spLocks noGrp="1"/>
          </p:cNvSpPr>
          <p:nvPr>
            <p:ph idx="1"/>
          </p:nvPr>
        </p:nvSpPr>
        <p:spPr>
          <a:xfrm>
            <a:off x="361860" y="1088571"/>
            <a:ext cx="5208774" cy="4754667"/>
          </a:xfrm>
        </p:spPr>
        <p:txBody>
          <a:bodyPr>
            <a:normAutofit fontScale="92500" lnSpcReduction="10000"/>
          </a:bodyPr>
          <a:lstStyle/>
          <a:p>
            <a:pPr marL="0" indent="0">
              <a:buNone/>
            </a:pPr>
            <a:r>
              <a:rPr lang="en-US" sz="2400"/>
              <a:t>The STAAR program encompasses</a:t>
            </a:r>
          </a:p>
          <a:p>
            <a:r>
              <a:rPr lang="en-US" sz="2400"/>
              <a:t>STAAR</a:t>
            </a:r>
          </a:p>
          <a:p>
            <a:r>
              <a:rPr lang="en-US" sz="2400"/>
              <a:t>STAAR Spanish</a:t>
            </a:r>
          </a:p>
          <a:p>
            <a:r>
              <a:rPr lang="en-US" sz="2400"/>
              <a:t>STAAR Alternate 2</a:t>
            </a:r>
          </a:p>
          <a:p>
            <a:r>
              <a:rPr lang="en-US" sz="2400"/>
              <a:t>Grades 3–8 </a:t>
            </a:r>
          </a:p>
          <a:p>
            <a:pPr lvl="1">
              <a:buClr>
                <a:schemeClr val="accent1"/>
              </a:buClr>
              <a:buFont typeface="Arial" panose="020B0604020202020204" pitchFamily="34" charset="0"/>
              <a:buChar char="•"/>
            </a:pPr>
            <a:r>
              <a:rPr lang="en-US"/>
              <a:t>Mathematics, reading language arts (RLA), science, and social studies</a:t>
            </a:r>
          </a:p>
          <a:p>
            <a:r>
              <a:rPr lang="en-US" sz="2400"/>
              <a:t>STAAR end-of-course (EOC)</a:t>
            </a:r>
          </a:p>
          <a:p>
            <a:pPr lvl="1">
              <a:buClr>
                <a:schemeClr val="accent1"/>
              </a:buClr>
              <a:buFont typeface="Arial" panose="020B0604020202020204" pitchFamily="34" charset="0"/>
              <a:buChar char="•"/>
            </a:pPr>
            <a:r>
              <a:rPr lang="en-US"/>
              <a:t>Algebra I, English I, English II, Biology, and U.S. History</a:t>
            </a:r>
          </a:p>
          <a:p>
            <a:pPr marL="285750" lvl="1" indent="-285750">
              <a:buClr>
                <a:schemeClr val="accent2"/>
              </a:buClr>
              <a:buFont typeface="Wingdings" panose="05000000000000000000" pitchFamily="2" charset="2"/>
              <a:buChar char="§"/>
            </a:pPr>
            <a:r>
              <a:rPr lang="en-US"/>
              <a:t>LPACs make and document test participation decisions in accordance with the STAAR program requirements</a:t>
            </a:r>
            <a:r>
              <a:rPr lang="en-US" b="1"/>
              <a:t>.</a:t>
            </a:r>
          </a:p>
          <a:p>
            <a:pPr marL="457200" lvl="1" indent="0">
              <a:buNone/>
            </a:pPr>
            <a:endParaRPr lang="en-US" sz="1800"/>
          </a:p>
        </p:txBody>
      </p:sp>
      <p:sp>
        <p:nvSpPr>
          <p:cNvPr id="7" name="TextBox 6">
            <a:extLst>
              <a:ext uri="{FF2B5EF4-FFF2-40B4-BE49-F238E27FC236}">
                <a16:creationId xmlns:a16="http://schemas.microsoft.com/office/drawing/2014/main" id="{FE03439B-1065-9816-F26B-1DF009C1B378}"/>
              </a:ext>
            </a:extLst>
          </p:cNvPr>
          <p:cNvSpPr txBox="1"/>
          <p:nvPr/>
        </p:nvSpPr>
        <p:spPr>
          <a:xfrm>
            <a:off x="8447314" y="5508311"/>
            <a:ext cx="3614057" cy="369332"/>
          </a:xfrm>
          <a:prstGeom prst="rect">
            <a:avLst/>
          </a:prstGeom>
          <a:noFill/>
        </p:spPr>
        <p:txBody>
          <a:bodyPr wrap="square" rtlCol="0">
            <a:spAutoFit/>
          </a:bodyPr>
          <a:lstStyle/>
          <a:p>
            <a:r>
              <a:rPr lang="en-US" i="1" dirty="0"/>
              <a:t>(LPAC Decisions Educator Guide, p. 6)</a:t>
            </a:r>
          </a:p>
        </p:txBody>
      </p:sp>
      <p:pic>
        <p:nvPicPr>
          <p:cNvPr id="4" name="Picture 3" descr="This is screenshot of the STAAR assessments table on page 6 of the LPAC Decisions Educator Guide. The LPAC Decisions Educator Guide can be found on the Assessments for Special Populations webpage. ">
            <a:extLst>
              <a:ext uri="{FF2B5EF4-FFF2-40B4-BE49-F238E27FC236}">
                <a16:creationId xmlns:a16="http://schemas.microsoft.com/office/drawing/2014/main" id="{960CF560-F346-C224-D099-14249CC906CB}"/>
              </a:ext>
            </a:extLst>
          </p:cNvPr>
          <p:cNvPicPr>
            <a:picLocks noChangeAspect="1"/>
          </p:cNvPicPr>
          <p:nvPr/>
        </p:nvPicPr>
        <p:blipFill rotWithShape="1">
          <a:blip r:embed="rId3"/>
          <a:srcRect l="20271" t="30487" r="35564" b="15325"/>
          <a:stretch/>
        </p:blipFill>
        <p:spPr bwMode="auto">
          <a:xfrm>
            <a:off x="6177684" y="1165023"/>
            <a:ext cx="5208773" cy="3595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7017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ktGX.pO_oo_k.BYnGiMog"/>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0D7F3F-B121-413F-AF68-5F12358EDFE4}" vid="{39A9C175-9B9C-4854-8C4B-695C4BAA07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6A66447589584A9FEC18747F4B8A4C" ma:contentTypeVersion="5" ma:contentTypeDescription="Create a new document." ma:contentTypeScope="" ma:versionID="2ed868ecae580888406d268d1e987675">
  <xsd:schema xmlns:xsd="http://www.w3.org/2001/XMLSchema" xmlns:xs="http://www.w3.org/2001/XMLSchema" xmlns:p="http://schemas.microsoft.com/office/2006/metadata/properties" xmlns:ns2="1ddb884c-bf72-46f0-8ca0-2cae6a94b6c3" xmlns:ns3="8185d125-9e91-4ab2-8374-71e0f3d84770" targetNamespace="http://schemas.microsoft.com/office/2006/metadata/properties" ma:root="true" ma:fieldsID="1c92c3137615ab985dd26aa9ca60fe16" ns2:_="" ns3:_="">
    <xsd:import namespace="1ddb884c-bf72-46f0-8ca0-2cae6a94b6c3"/>
    <xsd:import namespace="8185d125-9e91-4ab2-8374-71e0f3d847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b884c-bf72-46f0-8ca0-2cae6a94b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85d125-9e91-4ab2-8374-71e0f3d84770"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1ddb884c-bf72-46f0-8ca0-2cae6a94b6c3"/>
    <ds:schemaRef ds:uri="8185d125-9e91-4ab2-8374-71e0f3d847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46D7AA30-B6D9-4D5C-BCDB-F99B1F07B458}">
  <ds:schemaRefs>
    <ds:schemaRef ds:uri="1ddb884c-bf72-46f0-8ca0-2cae6a94b6c3"/>
    <ds:schemaRef ds:uri="8185d125-9e91-4ab2-8374-71e0f3d847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2797</TotalTime>
  <Words>5455</Words>
  <Application>Microsoft Office PowerPoint</Application>
  <PresentationFormat>Widescreen</PresentationFormat>
  <Paragraphs>487</Paragraphs>
  <Slides>74</Slides>
  <Notes>63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83" baseType="lpstr">
      <vt:lpstr>Arial</vt:lpstr>
      <vt:lpstr>Calibri</vt:lpstr>
      <vt:lpstr>Courier New</vt:lpstr>
      <vt:lpstr>Open Sans</vt:lpstr>
      <vt:lpstr>OpenSans-Regular</vt:lpstr>
      <vt:lpstr>Wingdings</vt:lpstr>
      <vt:lpstr>2_Office Theme</vt:lpstr>
      <vt:lpstr>2_Office Theme</vt:lpstr>
      <vt:lpstr>think-cell Slide</vt:lpstr>
      <vt:lpstr>2023-2024 LPAC Decision-Making Process Training </vt:lpstr>
      <vt:lpstr>2023-2024 LPAC Decision-Making Process  Training Objectives</vt:lpstr>
      <vt:lpstr>Assessments for Special Populations Webpage</vt:lpstr>
      <vt:lpstr>LPAC Resources and Webpage</vt:lpstr>
      <vt:lpstr>LPAC Decisions Educator Guide Overview</vt:lpstr>
      <vt:lpstr>LPAC Decisions Educator Guide</vt:lpstr>
      <vt:lpstr>LPAC Responsibilities</vt:lpstr>
      <vt:lpstr>Participation Decisions for the STAAR Program</vt:lpstr>
      <vt:lpstr>STAAR, STAAR Spanish, STAAR Alternate 2</vt:lpstr>
      <vt:lpstr>STAAR and STAAR Spanish</vt:lpstr>
      <vt:lpstr>STAAR Spanish Decisions</vt:lpstr>
      <vt:lpstr>Non-EB students in Two-Way Dual Language Immersion</vt:lpstr>
      <vt:lpstr>Non-EB Students Taking STAAR Spanish</vt:lpstr>
      <vt:lpstr>Assessment Decisions for Different Subjects</vt:lpstr>
      <vt:lpstr>STAAR Online Test(s): Special Administration </vt:lpstr>
      <vt:lpstr>EB Students Receiving Special Education Services</vt:lpstr>
      <vt:lpstr>Special Circumstances for STAAR</vt:lpstr>
      <vt:lpstr>Qualified Unschooled Asylee or Refugee</vt:lpstr>
      <vt:lpstr>Unschooled Asylee or Refugee (continued)</vt:lpstr>
      <vt:lpstr>Delayed Official Documentation </vt:lpstr>
      <vt:lpstr>STAAR Exemption for Grades 3-8</vt:lpstr>
      <vt:lpstr>STAAR English I Special Provision</vt:lpstr>
      <vt:lpstr>English I Special Provision</vt:lpstr>
      <vt:lpstr>Updated STAAR English I Special Provision Form  </vt:lpstr>
      <vt:lpstr>EB Students with Parent Denials</vt:lpstr>
      <vt:lpstr>Participation Decisions for the TELPAS Program </vt:lpstr>
      <vt:lpstr>TELPAS Participation Requirements</vt:lpstr>
      <vt:lpstr>EB Students in Grades K–2</vt:lpstr>
      <vt:lpstr>TELPAS for Students in Kindergarten and Grade 1</vt:lpstr>
      <vt:lpstr>TELPAS for Students in Grades 2-12</vt:lpstr>
      <vt:lpstr>TELPAS Online Test(s): Special Administration </vt:lpstr>
      <vt:lpstr>TELPAS Alternate for Students in Grades 2-12</vt:lpstr>
      <vt:lpstr>Updated TELPAS Alternate Participation Requirements</vt:lpstr>
      <vt:lpstr>TELPAS Alternate Participation: Grades 2–12</vt:lpstr>
      <vt:lpstr>EB Students Receiving Special Education Services</vt:lpstr>
      <vt:lpstr>EB Students Receiving Special Education Services (continued)</vt:lpstr>
      <vt:lpstr>Understanding Accommodations </vt:lpstr>
      <vt:lpstr>Accommodation Policy Documents (coming soon)</vt:lpstr>
      <vt:lpstr>LPAC Decision-Making Authority</vt:lpstr>
      <vt:lpstr>Designated Supports Decisions for the STAAR Program  </vt:lpstr>
      <vt:lpstr>LPAC Responsibilities with Designated Supports Decisions</vt:lpstr>
      <vt:lpstr>Designated Supports Decisions for STAAR</vt:lpstr>
      <vt:lpstr>EB Students and STAAR in English</vt:lpstr>
      <vt:lpstr>EB Students and STAAR Spanish</vt:lpstr>
      <vt:lpstr>Designated Supports for EB Students Receiving Special Education Services</vt:lpstr>
      <vt:lpstr>Designated Supports and Reclassification</vt:lpstr>
      <vt:lpstr>STAAR Dictionary Policy and Impact on EB Student Reclassification</vt:lpstr>
      <vt:lpstr>Emergent Bilingual Reclassification</vt:lpstr>
      <vt:lpstr>Designated Supports Decisions for the TELPAS Program </vt:lpstr>
      <vt:lpstr>Designated Supports Decisions for TELPAS and TELPAS Alternate</vt:lpstr>
      <vt:lpstr>Documenting and Communicating Decisions </vt:lpstr>
      <vt:lpstr>Documenting Decisions</vt:lpstr>
      <vt:lpstr>Documentation Forms</vt:lpstr>
      <vt:lpstr>Documentation Forms: STAAR</vt:lpstr>
      <vt:lpstr>LPAC Form: Language of Assessment and STAAR Designated Supports</vt:lpstr>
      <vt:lpstr>Documentation Forms: TELPAS</vt:lpstr>
      <vt:lpstr>Documentation Forms: Part III and Part IV</vt:lpstr>
      <vt:lpstr>Additional Documentation  </vt:lpstr>
      <vt:lpstr>Combined Years in U.S. Schools and Student History Worksheet</vt:lpstr>
      <vt:lpstr>Years in U.S. Schools</vt:lpstr>
      <vt:lpstr>Calculating Years in U.S. Schools</vt:lpstr>
      <vt:lpstr>Student History Worksheet</vt:lpstr>
      <vt:lpstr>Data Collection for Spring </vt:lpstr>
      <vt:lpstr>Frequently Asked Questions</vt:lpstr>
      <vt:lpstr>We have EB students in our district, in kindergarten through grade 2, who do not have either an ARD committee or Section 504 committee. Is the LPAC required to meet to make TELPAS participation decisions for these students?</vt:lpstr>
      <vt:lpstr>We have Junior and Senior EB students in our district who are required to take a TELPAS assessment. These EB students have previously met the participation requirements for STAAR Alternate 2 but have completed their EOC testing requirements and therefore not testing this spring. Should they take TELPAS Alternate?</vt:lpstr>
      <vt:lpstr>Is TELPAS required for high school EB students who have met course requirements for graduation but need to pass STAAR and they only attend school for STAAR remediation?</vt:lpstr>
      <vt:lpstr>Is TELPAS required for EB students who have met graduation requirements (graduated) and are enrolled only for special education transitional services? </vt:lpstr>
      <vt:lpstr>What is the reclassification criteria for an EB student taking STAAR Alternate 2 with either a no authentic academic response (NAAR) or medical exception (ME) designation? </vt:lpstr>
      <vt:lpstr>Guidance Related to ARD Committee and LPAC Collaboration</vt:lpstr>
      <vt:lpstr>Contact Information</vt:lpstr>
      <vt:lpstr>Questions</vt:lpstr>
      <vt:lpstr>Please register for one of our committees on the Texas Assessment Learning Management System!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LPAC Decisions Educator Guide</dc:title>
  <dc:creator>TEA Student Assessment</dc:creator>
  <cp:lastModifiedBy>Cavazos, Esmeralda</cp:lastModifiedBy>
  <cp:revision>3</cp:revision>
  <dcterms:created xsi:type="dcterms:W3CDTF">2020-10-12T17:37:54Z</dcterms:created>
  <dcterms:modified xsi:type="dcterms:W3CDTF">2023-10-09T14:12:51Z</dcterms:modified>
</cp:coreProperties>
</file>