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6.xml" ContentType="application/vnd.openxmlformats-officedocument.presentationml.notesSlide+xml"/>
  <Override PartName="/ppt/media/image133.jpg" ContentType="image/jpg"/>
  <Override PartName="/ppt/theme/themeOverride1.xml" ContentType="application/vnd.openxmlformats-officedocument.themeOverride+xml"/>
  <Override PartName="/ppt/notesSlides/notesSlide87.xml" ContentType="application/vnd.openxmlformats-officedocument.presentationml.notesSlide+xml"/>
  <Override PartName="/ppt/theme/themeOverride2.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75" r:id="rId6"/>
    <p:sldMasterId id="2147483691" r:id="rId7"/>
    <p:sldMasterId id="2147483697" r:id="rId8"/>
    <p:sldMasterId id="2147483713" r:id="rId9"/>
    <p:sldMasterId id="2147483728" r:id="rId10"/>
    <p:sldMasterId id="2147483744" r:id="rId11"/>
    <p:sldMasterId id="2147483748" r:id="rId12"/>
    <p:sldMasterId id="2147483769" r:id="rId13"/>
    <p:sldMasterId id="2147483786" r:id="rId14"/>
  </p:sldMasterIdLst>
  <p:notesMasterIdLst>
    <p:notesMasterId r:id="rId362"/>
  </p:notesMasterIdLst>
  <p:handoutMasterIdLst>
    <p:handoutMasterId r:id="rId363"/>
  </p:handoutMasterIdLst>
  <p:sldIdLst>
    <p:sldId id="256" r:id="rId15"/>
    <p:sldId id="263" r:id="rId16"/>
    <p:sldId id="260" r:id="rId17"/>
    <p:sldId id="1290" r:id="rId18"/>
    <p:sldId id="1282" r:id="rId19"/>
    <p:sldId id="1283" r:id="rId20"/>
    <p:sldId id="477" r:id="rId21"/>
    <p:sldId id="1284" r:id="rId22"/>
    <p:sldId id="1285" r:id="rId23"/>
    <p:sldId id="1286" r:id="rId24"/>
    <p:sldId id="1287" r:id="rId25"/>
    <p:sldId id="1288" r:id="rId26"/>
    <p:sldId id="1291" r:id="rId27"/>
    <p:sldId id="481" r:id="rId28"/>
    <p:sldId id="1292" r:id="rId29"/>
    <p:sldId id="1294" r:id="rId30"/>
    <p:sldId id="1302" r:id="rId31"/>
    <p:sldId id="1303" r:id="rId32"/>
    <p:sldId id="1304" r:id="rId33"/>
    <p:sldId id="1305" r:id="rId34"/>
    <p:sldId id="1306" r:id="rId35"/>
    <p:sldId id="1307" r:id="rId36"/>
    <p:sldId id="1308" r:id="rId37"/>
    <p:sldId id="287" r:id="rId38"/>
    <p:sldId id="358" r:id="rId39"/>
    <p:sldId id="367" r:id="rId40"/>
    <p:sldId id="373" r:id="rId41"/>
    <p:sldId id="375" r:id="rId42"/>
    <p:sldId id="344" r:id="rId43"/>
    <p:sldId id="575" r:id="rId44"/>
    <p:sldId id="379" r:id="rId45"/>
    <p:sldId id="398" r:id="rId46"/>
    <p:sldId id="378" r:id="rId47"/>
    <p:sldId id="385" r:id="rId48"/>
    <p:sldId id="384" r:id="rId49"/>
    <p:sldId id="392" r:id="rId50"/>
    <p:sldId id="396" r:id="rId51"/>
    <p:sldId id="382" r:id="rId52"/>
    <p:sldId id="387" r:id="rId53"/>
    <p:sldId id="394" r:id="rId54"/>
    <p:sldId id="393" r:id="rId55"/>
    <p:sldId id="386" r:id="rId56"/>
    <p:sldId id="391" r:id="rId57"/>
    <p:sldId id="390" r:id="rId58"/>
    <p:sldId id="388" r:id="rId59"/>
    <p:sldId id="389" r:id="rId60"/>
    <p:sldId id="372" r:id="rId61"/>
    <p:sldId id="376" r:id="rId62"/>
    <p:sldId id="397" r:id="rId63"/>
    <p:sldId id="381" r:id="rId64"/>
    <p:sldId id="1351" r:id="rId65"/>
    <p:sldId id="383" r:id="rId66"/>
    <p:sldId id="399" r:id="rId67"/>
    <p:sldId id="1309" r:id="rId68"/>
    <p:sldId id="281" r:id="rId69"/>
    <p:sldId id="568" r:id="rId70"/>
    <p:sldId id="595" r:id="rId71"/>
    <p:sldId id="596" r:id="rId72"/>
    <p:sldId id="597" r:id="rId73"/>
    <p:sldId id="598" r:id="rId74"/>
    <p:sldId id="599" r:id="rId75"/>
    <p:sldId id="600" r:id="rId76"/>
    <p:sldId id="601" r:id="rId77"/>
    <p:sldId id="602" r:id="rId78"/>
    <p:sldId id="603" r:id="rId79"/>
    <p:sldId id="604" r:id="rId80"/>
    <p:sldId id="606" r:id="rId81"/>
    <p:sldId id="607" r:id="rId82"/>
    <p:sldId id="608" r:id="rId83"/>
    <p:sldId id="609" r:id="rId84"/>
    <p:sldId id="610" r:id="rId85"/>
    <p:sldId id="611" r:id="rId86"/>
    <p:sldId id="612" r:id="rId87"/>
    <p:sldId id="1295" r:id="rId88"/>
    <p:sldId id="613" r:id="rId89"/>
    <p:sldId id="614" r:id="rId90"/>
    <p:sldId id="615" r:id="rId91"/>
    <p:sldId id="616" r:id="rId92"/>
    <p:sldId id="617" r:id="rId93"/>
    <p:sldId id="618" r:id="rId94"/>
    <p:sldId id="619" r:id="rId95"/>
    <p:sldId id="620" r:id="rId96"/>
    <p:sldId id="621" r:id="rId97"/>
    <p:sldId id="622" r:id="rId98"/>
    <p:sldId id="623" r:id="rId99"/>
    <p:sldId id="624" r:id="rId100"/>
    <p:sldId id="625" r:id="rId101"/>
    <p:sldId id="626" r:id="rId102"/>
    <p:sldId id="627" r:id="rId103"/>
    <p:sldId id="628" r:id="rId104"/>
    <p:sldId id="629" r:id="rId105"/>
    <p:sldId id="630" r:id="rId106"/>
    <p:sldId id="631" r:id="rId107"/>
    <p:sldId id="632" r:id="rId108"/>
    <p:sldId id="633" r:id="rId109"/>
    <p:sldId id="1296" r:id="rId110"/>
    <p:sldId id="634" r:id="rId111"/>
    <p:sldId id="635" r:id="rId112"/>
    <p:sldId id="636" r:id="rId113"/>
    <p:sldId id="637" r:id="rId114"/>
    <p:sldId id="638" r:id="rId115"/>
    <p:sldId id="639" r:id="rId116"/>
    <p:sldId id="1279" r:id="rId117"/>
    <p:sldId id="569" r:id="rId118"/>
    <p:sldId id="400" r:id="rId119"/>
    <p:sldId id="419" r:id="rId120"/>
    <p:sldId id="425" r:id="rId121"/>
    <p:sldId id="431" r:id="rId122"/>
    <p:sldId id="427" r:id="rId123"/>
    <p:sldId id="420" r:id="rId124"/>
    <p:sldId id="641" r:id="rId125"/>
    <p:sldId id="401" r:id="rId126"/>
    <p:sldId id="429" r:id="rId127"/>
    <p:sldId id="421" r:id="rId128"/>
    <p:sldId id="433" r:id="rId129"/>
    <p:sldId id="422" r:id="rId130"/>
    <p:sldId id="423" r:id="rId131"/>
    <p:sldId id="424" r:id="rId132"/>
    <p:sldId id="432" r:id="rId133"/>
    <p:sldId id="1297" r:id="rId134"/>
    <p:sldId id="413" r:id="rId135"/>
    <p:sldId id="418" r:id="rId136"/>
    <p:sldId id="415" r:id="rId137"/>
    <p:sldId id="430" r:id="rId138"/>
    <p:sldId id="284" r:id="rId139"/>
    <p:sldId id="311" r:id="rId140"/>
    <p:sldId id="296" r:id="rId141"/>
    <p:sldId id="319" r:id="rId142"/>
    <p:sldId id="309" r:id="rId143"/>
    <p:sldId id="325" r:id="rId144"/>
    <p:sldId id="324" r:id="rId145"/>
    <p:sldId id="323" r:id="rId146"/>
    <p:sldId id="322" r:id="rId147"/>
    <p:sldId id="428" r:id="rId148"/>
    <p:sldId id="338" r:id="rId149"/>
    <p:sldId id="337" r:id="rId150"/>
    <p:sldId id="1280" r:id="rId151"/>
    <p:sldId id="566" r:id="rId152"/>
    <p:sldId id="1353" r:id="rId153"/>
    <p:sldId id="645" r:id="rId154"/>
    <p:sldId id="288" r:id="rId155"/>
    <p:sldId id="258" r:id="rId156"/>
    <p:sldId id="1310" r:id="rId157"/>
    <p:sldId id="291" r:id="rId158"/>
    <p:sldId id="292" r:id="rId159"/>
    <p:sldId id="259" r:id="rId160"/>
    <p:sldId id="293" r:id="rId161"/>
    <p:sldId id="290" r:id="rId162"/>
    <p:sldId id="294" r:id="rId163"/>
    <p:sldId id="295" r:id="rId164"/>
    <p:sldId id="647" r:id="rId165"/>
    <p:sldId id="297" r:id="rId166"/>
    <p:sldId id="298" r:id="rId167"/>
    <p:sldId id="299" r:id="rId168"/>
    <p:sldId id="1359" r:id="rId169"/>
    <p:sldId id="1355" r:id="rId170"/>
    <p:sldId id="312" r:id="rId171"/>
    <p:sldId id="649" r:id="rId172"/>
    <p:sldId id="371" r:id="rId173"/>
    <p:sldId id="307" r:id="rId174"/>
    <p:sldId id="650" r:id="rId175"/>
    <p:sldId id="377" r:id="rId176"/>
    <p:sldId id="321" r:id="rId177"/>
    <p:sldId id="310" r:id="rId178"/>
    <p:sldId id="1281" r:id="rId179"/>
    <p:sldId id="264" r:id="rId180"/>
    <p:sldId id="278" r:id="rId181"/>
    <p:sldId id="653" r:id="rId182"/>
    <p:sldId id="261" r:id="rId183"/>
    <p:sldId id="272" r:id="rId184"/>
    <p:sldId id="654" r:id="rId185"/>
    <p:sldId id="1230" r:id="rId186"/>
    <p:sldId id="273" r:id="rId187"/>
    <p:sldId id="266" r:id="rId188"/>
    <p:sldId id="275" r:id="rId189"/>
    <p:sldId id="1231" r:id="rId190"/>
    <p:sldId id="1232" r:id="rId191"/>
    <p:sldId id="274" r:id="rId192"/>
    <p:sldId id="1233" r:id="rId193"/>
    <p:sldId id="1234" r:id="rId194"/>
    <p:sldId id="346" r:id="rId195"/>
    <p:sldId id="351" r:id="rId196"/>
    <p:sldId id="352" r:id="rId197"/>
    <p:sldId id="271" r:id="rId198"/>
    <p:sldId id="276" r:id="rId199"/>
    <p:sldId id="353" r:id="rId200"/>
    <p:sldId id="277" r:id="rId201"/>
    <p:sldId id="1235" r:id="rId202"/>
    <p:sldId id="1236" r:id="rId203"/>
    <p:sldId id="1195" r:id="rId204"/>
    <p:sldId id="1196" r:id="rId205"/>
    <p:sldId id="1197" r:id="rId206"/>
    <p:sldId id="1237" r:id="rId207"/>
    <p:sldId id="279" r:id="rId208"/>
    <p:sldId id="1199" r:id="rId209"/>
    <p:sldId id="1225" r:id="rId210"/>
    <p:sldId id="1238" r:id="rId211"/>
    <p:sldId id="1198" r:id="rId212"/>
    <p:sldId id="283" r:id="rId213"/>
    <p:sldId id="347" r:id="rId214"/>
    <p:sldId id="285" r:id="rId215"/>
    <p:sldId id="1239" r:id="rId216"/>
    <p:sldId id="1240" r:id="rId217"/>
    <p:sldId id="1241" r:id="rId218"/>
    <p:sldId id="1242" r:id="rId219"/>
    <p:sldId id="1243" r:id="rId220"/>
    <p:sldId id="1244" r:id="rId221"/>
    <p:sldId id="1245" r:id="rId222"/>
    <p:sldId id="1246" r:id="rId223"/>
    <p:sldId id="1247" r:id="rId224"/>
    <p:sldId id="1248" r:id="rId225"/>
    <p:sldId id="1249" r:id="rId226"/>
    <p:sldId id="1250" r:id="rId227"/>
    <p:sldId id="1251" r:id="rId228"/>
    <p:sldId id="1201" r:id="rId229"/>
    <p:sldId id="1202" r:id="rId230"/>
    <p:sldId id="1203" r:id="rId231"/>
    <p:sldId id="1204" r:id="rId232"/>
    <p:sldId id="1252" r:id="rId233"/>
    <p:sldId id="280" r:id="rId234"/>
    <p:sldId id="1253" r:id="rId235"/>
    <p:sldId id="355" r:id="rId236"/>
    <p:sldId id="1254" r:id="rId237"/>
    <p:sldId id="1255" r:id="rId238"/>
    <p:sldId id="1256" r:id="rId239"/>
    <p:sldId id="1257" r:id="rId240"/>
    <p:sldId id="1258" r:id="rId241"/>
    <p:sldId id="1259" r:id="rId242"/>
    <p:sldId id="300" r:id="rId243"/>
    <p:sldId id="1260" r:id="rId244"/>
    <p:sldId id="282" r:id="rId245"/>
    <p:sldId id="301" r:id="rId246"/>
    <p:sldId id="302" r:id="rId247"/>
    <p:sldId id="348" r:id="rId248"/>
    <p:sldId id="1229" r:id="rId249"/>
    <p:sldId id="1261" r:id="rId250"/>
    <p:sldId id="1262" r:id="rId251"/>
    <p:sldId id="1205" r:id="rId252"/>
    <p:sldId id="1206" r:id="rId253"/>
    <p:sldId id="1263" r:id="rId254"/>
    <p:sldId id="1299" r:id="rId255"/>
    <p:sldId id="269" r:id="rId256"/>
    <p:sldId id="1186" r:id="rId257"/>
    <p:sldId id="1264" r:id="rId258"/>
    <p:sldId id="1265" r:id="rId259"/>
    <p:sldId id="317" r:id="rId260"/>
    <p:sldId id="1187" r:id="rId261"/>
    <p:sldId id="1190" r:id="rId262"/>
    <p:sldId id="446" r:id="rId263"/>
    <p:sldId id="453" r:id="rId264"/>
    <p:sldId id="1179" r:id="rId265"/>
    <p:sldId id="1180" r:id="rId266"/>
    <p:sldId id="1191" r:id="rId267"/>
    <p:sldId id="463" r:id="rId268"/>
    <p:sldId id="1194" r:id="rId269"/>
    <p:sldId id="442" r:id="rId270"/>
    <p:sldId id="443" r:id="rId271"/>
    <p:sldId id="508" r:id="rId272"/>
    <p:sldId id="1192" r:id="rId273"/>
    <p:sldId id="1141" r:id="rId274"/>
    <p:sldId id="1266" r:id="rId275"/>
    <p:sldId id="1267" r:id="rId276"/>
    <p:sldId id="1268" r:id="rId277"/>
    <p:sldId id="1138" r:id="rId278"/>
    <p:sldId id="1145" r:id="rId279"/>
    <p:sldId id="1193" r:id="rId280"/>
    <p:sldId id="1139" r:id="rId281"/>
    <p:sldId id="1150" r:id="rId282"/>
    <p:sldId id="1170" r:id="rId283"/>
    <p:sldId id="1072" r:id="rId284"/>
    <p:sldId id="1168" r:id="rId285"/>
    <p:sldId id="1169" r:id="rId286"/>
    <p:sldId id="1223" r:id="rId287"/>
    <p:sldId id="1133" r:id="rId288"/>
    <p:sldId id="1149" r:id="rId289"/>
    <p:sldId id="1216" r:id="rId290"/>
    <p:sldId id="1217" r:id="rId291"/>
    <p:sldId id="1218" r:id="rId292"/>
    <p:sldId id="1219" r:id="rId293"/>
    <p:sldId id="1220" r:id="rId294"/>
    <p:sldId id="1221" r:id="rId295"/>
    <p:sldId id="1224" r:id="rId296"/>
    <p:sldId id="1222" r:id="rId297"/>
    <p:sldId id="1130" r:id="rId298"/>
    <p:sldId id="1160" r:id="rId299"/>
    <p:sldId id="318" r:id="rId300"/>
    <p:sldId id="1188" r:id="rId301"/>
    <p:sldId id="1189" r:id="rId302"/>
    <p:sldId id="316" r:id="rId303"/>
    <p:sldId id="342" r:id="rId304"/>
    <p:sldId id="1269" r:id="rId305"/>
    <p:sldId id="1207" r:id="rId306"/>
    <p:sldId id="1226" r:id="rId307"/>
    <p:sldId id="357" r:id="rId308"/>
    <p:sldId id="1270" r:id="rId309"/>
    <p:sldId id="359" r:id="rId310"/>
    <p:sldId id="361" r:id="rId311"/>
    <p:sldId id="360" r:id="rId312"/>
    <p:sldId id="1208" r:id="rId313"/>
    <p:sldId id="1209" r:id="rId314"/>
    <p:sldId id="1301" r:id="rId315"/>
    <p:sldId id="1300" r:id="rId316"/>
    <p:sldId id="1183" r:id="rId317"/>
    <p:sldId id="1215" r:id="rId318"/>
    <p:sldId id="328" r:id="rId319"/>
    <p:sldId id="329" r:id="rId320"/>
    <p:sldId id="330" r:id="rId321"/>
    <p:sldId id="331" r:id="rId322"/>
    <p:sldId id="332" r:id="rId323"/>
    <p:sldId id="333" r:id="rId324"/>
    <p:sldId id="334" r:id="rId325"/>
    <p:sldId id="1271" r:id="rId326"/>
    <p:sldId id="336" r:id="rId327"/>
    <p:sldId id="1272" r:id="rId328"/>
    <p:sldId id="1273" r:id="rId329"/>
    <p:sldId id="339" r:id="rId330"/>
    <p:sldId id="1274" r:id="rId331"/>
    <p:sldId id="1354" r:id="rId332"/>
    <p:sldId id="1275" r:id="rId333"/>
    <p:sldId id="343" r:id="rId334"/>
    <p:sldId id="1227" r:id="rId335"/>
    <p:sldId id="1210" r:id="rId336"/>
    <p:sldId id="1276" r:id="rId337"/>
    <p:sldId id="1277" r:id="rId338"/>
    <p:sldId id="1211" r:id="rId339"/>
    <p:sldId id="267" r:id="rId340"/>
    <p:sldId id="349" r:id="rId341"/>
    <p:sldId id="350" r:id="rId342"/>
    <p:sldId id="286" r:id="rId343"/>
    <p:sldId id="1356" r:id="rId344"/>
    <p:sldId id="484" r:id="rId345"/>
    <p:sldId id="485" r:id="rId346"/>
    <p:sldId id="486" r:id="rId347"/>
    <p:sldId id="1357" r:id="rId348"/>
    <p:sldId id="452" r:id="rId349"/>
    <p:sldId id="487" r:id="rId350"/>
    <p:sldId id="498" r:id="rId351"/>
    <p:sldId id="488" r:id="rId352"/>
    <p:sldId id="491" r:id="rId353"/>
    <p:sldId id="489" r:id="rId354"/>
    <p:sldId id="490" r:id="rId355"/>
    <p:sldId id="492" r:id="rId356"/>
    <p:sldId id="493" r:id="rId357"/>
    <p:sldId id="494" r:id="rId358"/>
    <p:sldId id="496" r:id="rId359"/>
    <p:sldId id="497" r:id="rId360"/>
    <p:sldId id="1358" r:id="rId361"/>
  </p:sldIdLst>
  <p:sldSz cx="12192000" cy="6858000"/>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CF92B26-AB66-4EA0-A6AF-1FA4E5C8A0E6}">
          <p14:sldIdLst>
            <p14:sldId id="256"/>
            <p14:sldId id="263"/>
            <p14:sldId id="260"/>
            <p14:sldId id="1290"/>
          </p14:sldIdLst>
        </p14:section>
        <p14:section name="TEA Updates" id="{E1A4EDCE-197F-4889-91B8-DB3CC2D00373}">
          <p14:sldIdLst>
            <p14:sldId id="1282"/>
            <p14:sldId id="1283"/>
            <p14:sldId id="477"/>
            <p14:sldId id="1284"/>
            <p14:sldId id="1285"/>
            <p14:sldId id="1286"/>
            <p14:sldId id="1287"/>
            <p14:sldId id="1288"/>
            <p14:sldId id="1291"/>
            <p14:sldId id="481"/>
            <p14:sldId id="1292"/>
            <p14:sldId id="1294"/>
          </p14:sldIdLst>
        </p14:section>
        <p14:section name="Policy Updates" id="{D40DF2F1-4EA3-4A49-8B20-FD8F1F53BF19}">
          <p14:sldIdLst>
            <p14:sldId id="1302"/>
            <p14:sldId id="1303"/>
            <p14:sldId id="1304"/>
            <p14:sldId id="1305"/>
            <p14:sldId id="1306"/>
            <p14:sldId id="1307"/>
            <p14:sldId id="1308"/>
            <p14:sldId id="287"/>
            <p14:sldId id="358"/>
            <p14:sldId id="367"/>
            <p14:sldId id="373"/>
            <p14:sldId id="375"/>
            <p14:sldId id="344"/>
            <p14:sldId id="575"/>
            <p14:sldId id="379"/>
            <p14:sldId id="398"/>
            <p14:sldId id="378"/>
            <p14:sldId id="385"/>
            <p14:sldId id="384"/>
            <p14:sldId id="392"/>
            <p14:sldId id="396"/>
            <p14:sldId id="382"/>
            <p14:sldId id="387"/>
            <p14:sldId id="394"/>
            <p14:sldId id="393"/>
            <p14:sldId id="386"/>
            <p14:sldId id="391"/>
            <p14:sldId id="390"/>
            <p14:sldId id="388"/>
            <p14:sldId id="389"/>
            <p14:sldId id="372"/>
            <p14:sldId id="376"/>
            <p14:sldId id="397"/>
            <p14:sldId id="381"/>
            <p14:sldId id="1351"/>
            <p14:sldId id="383"/>
            <p14:sldId id="399"/>
            <p14:sldId id="1309"/>
            <p14:sldId id="281"/>
          </p14:sldIdLst>
        </p14:section>
        <p14:section name="Accessibility" id="{0DFB9CD0-E4AF-4D56-BB2B-42E54BBE1635}">
          <p14:sldIdLst>
            <p14:sldId id="568"/>
            <p14:sldId id="595"/>
            <p14:sldId id="596"/>
            <p14:sldId id="597"/>
            <p14:sldId id="598"/>
            <p14:sldId id="599"/>
            <p14:sldId id="600"/>
            <p14:sldId id="601"/>
            <p14:sldId id="602"/>
            <p14:sldId id="603"/>
            <p14:sldId id="604"/>
            <p14:sldId id="606"/>
            <p14:sldId id="607"/>
            <p14:sldId id="608"/>
            <p14:sldId id="609"/>
            <p14:sldId id="610"/>
            <p14:sldId id="611"/>
            <p14:sldId id="612"/>
            <p14:sldId id="1295"/>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633"/>
            <p14:sldId id="1296"/>
            <p14:sldId id="634"/>
            <p14:sldId id="635"/>
            <p14:sldId id="636"/>
            <p14:sldId id="637"/>
            <p14:sldId id="638"/>
            <p14:sldId id="639"/>
            <p14:sldId id="1279"/>
          </p14:sldIdLst>
        </p14:section>
        <p14:section name="TELPAS &amp; TELPAS Alternate" id="{6AF5614A-CB3C-4C2C-BE30-30B67614FEEF}">
          <p14:sldIdLst>
            <p14:sldId id="569"/>
            <p14:sldId id="400"/>
            <p14:sldId id="419"/>
            <p14:sldId id="425"/>
            <p14:sldId id="431"/>
            <p14:sldId id="427"/>
            <p14:sldId id="420"/>
            <p14:sldId id="641"/>
            <p14:sldId id="401"/>
            <p14:sldId id="429"/>
            <p14:sldId id="421"/>
            <p14:sldId id="433"/>
            <p14:sldId id="422"/>
            <p14:sldId id="423"/>
            <p14:sldId id="424"/>
            <p14:sldId id="432"/>
            <p14:sldId id="1297"/>
            <p14:sldId id="413"/>
            <p14:sldId id="418"/>
            <p14:sldId id="415"/>
            <p14:sldId id="430"/>
            <p14:sldId id="284"/>
            <p14:sldId id="311"/>
            <p14:sldId id="296"/>
            <p14:sldId id="319"/>
            <p14:sldId id="309"/>
            <p14:sldId id="325"/>
            <p14:sldId id="324"/>
            <p14:sldId id="323"/>
            <p14:sldId id="322"/>
            <p14:sldId id="428"/>
            <p14:sldId id="338"/>
            <p14:sldId id="337"/>
            <p14:sldId id="1280"/>
          </p14:sldIdLst>
        </p14:section>
        <p14:section name="STAAR Alternate 2" id="{C5BDF077-E323-4287-A342-A83C3E299A79}">
          <p14:sldIdLst>
            <p14:sldId id="566"/>
            <p14:sldId id="1353"/>
            <p14:sldId id="645"/>
            <p14:sldId id="288"/>
            <p14:sldId id="258"/>
            <p14:sldId id="1310"/>
            <p14:sldId id="291"/>
            <p14:sldId id="292"/>
            <p14:sldId id="259"/>
            <p14:sldId id="293"/>
            <p14:sldId id="290"/>
            <p14:sldId id="294"/>
            <p14:sldId id="295"/>
            <p14:sldId id="647"/>
            <p14:sldId id="297"/>
            <p14:sldId id="298"/>
            <p14:sldId id="299"/>
            <p14:sldId id="1359"/>
            <p14:sldId id="1355"/>
            <p14:sldId id="312"/>
            <p14:sldId id="649"/>
            <p14:sldId id="371"/>
            <p14:sldId id="307"/>
            <p14:sldId id="650"/>
            <p14:sldId id="377"/>
            <p14:sldId id="321"/>
            <p14:sldId id="310"/>
            <p14:sldId id="1281"/>
          </p14:sldIdLst>
        </p14:section>
        <p14:section name="Call Drivers and Best Practices" id="{FC78A8D7-6C60-4600-9C7B-5864547A0553}">
          <p14:sldIdLst>
            <p14:sldId id="264"/>
            <p14:sldId id="278"/>
            <p14:sldId id="653"/>
            <p14:sldId id="261"/>
            <p14:sldId id="272"/>
            <p14:sldId id="654"/>
            <p14:sldId id="1230"/>
            <p14:sldId id="273"/>
            <p14:sldId id="266"/>
            <p14:sldId id="275"/>
            <p14:sldId id="1231"/>
            <p14:sldId id="1232"/>
            <p14:sldId id="274"/>
            <p14:sldId id="1233"/>
            <p14:sldId id="1234"/>
            <p14:sldId id="346"/>
            <p14:sldId id="351"/>
            <p14:sldId id="352"/>
            <p14:sldId id="271"/>
            <p14:sldId id="276"/>
            <p14:sldId id="353"/>
            <p14:sldId id="277"/>
            <p14:sldId id="1235"/>
            <p14:sldId id="1236"/>
            <p14:sldId id="1195"/>
            <p14:sldId id="1196"/>
            <p14:sldId id="1197"/>
            <p14:sldId id="1237"/>
            <p14:sldId id="279"/>
            <p14:sldId id="1199"/>
            <p14:sldId id="1225"/>
            <p14:sldId id="1238"/>
            <p14:sldId id="1198"/>
            <p14:sldId id="283"/>
            <p14:sldId id="347"/>
            <p14:sldId id="285"/>
            <p14:sldId id="1239"/>
            <p14:sldId id="1240"/>
            <p14:sldId id="1241"/>
            <p14:sldId id="1242"/>
            <p14:sldId id="1243"/>
            <p14:sldId id="1244"/>
            <p14:sldId id="1245"/>
            <p14:sldId id="1246"/>
            <p14:sldId id="1247"/>
            <p14:sldId id="1248"/>
            <p14:sldId id="1249"/>
            <p14:sldId id="1250"/>
            <p14:sldId id="1251"/>
            <p14:sldId id="1201"/>
            <p14:sldId id="1202"/>
            <p14:sldId id="1203"/>
            <p14:sldId id="1204"/>
            <p14:sldId id="1252"/>
            <p14:sldId id="280"/>
            <p14:sldId id="1253"/>
            <p14:sldId id="355"/>
            <p14:sldId id="1254"/>
            <p14:sldId id="1255"/>
            <p14:sldId id="1256"/>
            <p14:sldId id="1257"/>
            <p14:sldId id="1258"/>
            <p14:sldId id="1259"/>
            <p14:sldId id="300"/>
            <p14:sldId id="1260"/>
            <p14:sldId id="282"/>
            <p14:sldId id="301"/>
            <p14:sldId id="302"/>
            <p14:sldId id="348"/>
            <p14:sldId id="1229"/>
            <p14:sldId id="1261"/>
            <p14:sldId id="1262"/>
            <p14:sldId id="1205"/>
            <p14:sldId id="1206"/>
            <p14:sldId id="1263"/>
          </p14:sldIdLst>
        </p14:section>
        <p14:section name="ETS Technology Systems 101" id="{389C6862-DA4A-424F-ADAF-53E17748FEF1}">
          <p14:sldIdLst>
            <p14:sldId id="1299"/>
            <p14:sldId id="269"/>
            <p14:sldId id="1186"/>
            <p14:sldId id="1264"/>
            <p14:sldId id="1265"/>
            <p14:sldId id="317"/>
            <p14:sldId id="1187"/>
            <p14:sldId id="1190"/>
            <p14:sldId id="446"/>
            <p14:sldId id="453"/>
            <p14:sldId id="1179"/>
            <p14:sldId id="1180"/>
            <p14:sldId id="1191"/>
            <p14:sldId id="463"/>
            <p14:sldId id="1194"/>
            <p14:sldId id="442"/>
            <p14:sldId id="443"/>
            <p14:sldId id="508"/>
            <p14:sldId id="1192"/>
            <p14:sldId id="1141"/>
            <p14:sldId id="1266"/>
            <p14:sldId id="1267"/>
            <p14:sldId id="1268"/>
            <p14:sldId id="1138"/>
            <p14:sldId id="1145"/>
            <p14:sldId id="1193"/>
            <p14:sldId id="1139"/>
            <p14:sldId id="1150"/>
            <p14:sldId id="1170"/>
            <p14:sldId id="1072"/>
            <p14:sldId id="1168"/>
            <p14:sldId id="1169"/>
            <p14:sldId id="1223"/>
            <p14:sldId id="1133"/>
            <p14:sldId id="1149"/>
            <p14:sldId id="1216"/>
            <p14:sldId id="1217"/>
            <p14:sldId id="1218"/>
            <p14:sldId id="1219"/>
            <p14:sldId id="1220"/>
            <p14:sldId id="1221"/>
            <p14:sldId id="1224"/>
            <p14:sldId id="1222"/>
            <p14:sldId id="1130"/>
            <p14:sldId id="1160"/>
            <p14:sldId id="318"/>
            <p14:sldId id="1188"/>
            <p14:sldId id="1189"/>
            <p14:sldId id="316"/>
          </p14:sldIdLst>
        </p14:section>
        <p14:section name="PEARSON Technology Systems 101" id="{60B7891D-95FD-47FF-97D7-40F81A0ADE94}">
          <p14:sldIdLst>
            <p14:sldId id="342"/>
            <p14:sldId id="1269"/>
            <p14:sldId id="1207"/>
            <p14:sldId id="1226"/>
            <p14:sldId id="357"/>
            <p14:sldId id="1270"/>
            <p14:sldId id="359"/>
            <p14:sldId id="361"/>
            <p14:sldId id="360"/>
            <p14:sldId id="1208"/>
            <p14:sldId id="1209"/>
          </p14:sldIdLst>
        </p14:section>
        <p14:section name="Testing Procedures Updates for 2019-2020" id="{DBC94B08-BF37-4346-AFE1-E141A1E005BD}">
          <p14:sldIdLst>
            <p14:sldId id="1301"/>
            <p14:sldId id="1300"/>
            <p14:sldId id="1183"/>
            <p14:sldId id="1215"/>
            <p14:sldId id="328"/>
            <p14:sldId id="329"/>
            <p14:sldId id="330"/>
            <p14:sldId id="331"/>
            <p14:sldId id="332"/>
            <p14:sldId id="333"/>
            <p14:sldId id="334"/>
            <p14:sldId id="1271"/>
            <p14:sldId id="336"/>
            <p14:sldId id="1272"/>
            <p14:sldId id="1273"/>
            <p14:sldId id="339"/>
            <p14:sldId id="1274"/>
            <p14:sldId id="1354"/>
            <p14:sldId id="1275"/>
            <p14:sldId id="343"/>
            <p14:sldId id="1227"/>
            <p14:sldId id="1210"/>
            <p14:sldId id="1276"/>
            <p14:sldId id="1277"/>
            <p14:sldId id="1211"/>
          </p14:sldIdLst>
        </p14:section>
        <p14:section name="Contact Information" id="{4A820E72-810C-4891-AB74-A983AA4AF1B1}">
          <p14:sldIdLst>
            <p14:sldId id="267"/>
            <p14:sldId id="349"/>
            <p14:sldId id="350"/>
            <p14:sldId id="286"/>
          </p14:sldIdLst>
        </p14:section>
        <p14:section name="Accountability Overview" id="{2439CDE8-08D4-0444-9122-2C74D28CF93A}">
          <p14:sldIdLst>
            <p14:sldId id="1356"/>
            <p14:sldId id="484"/>
            <p14:sldId id="485"/>
            <p14:sldId id="486"/>
            <p14:sldId id="1357"/>
            <p14:sldId id="452"/>
            <p14:sldId id="487"/>
            <p14:sldId id="498"/>
            <p14:sldId id="488"/>
            <p14:sldId id="491"/>
            <p14:sldId id="489"/>
            <p14:sldId id="490"/>
            <p14:sldId id="492"/>
            <p14:sldId id="493"/>
            <p14:sldId id="494"/>
            <p14:sldId id="496"/>
            <p14:sldId id="497"/>
            <p14:sldId id="135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eig, Kristina" initials="MK" lastIdx="1" clrIdx="0">
    <p:extLst>
      <p:ext uri="{19B8F6BF-5375-455C-9EA6-DF929625EA0E}">
        <p15:presenceInfo xmlns:p15="http://schemas.microsoft.com/office/powerpoint/2012/main" userId="S-1-5-21-424224527-328161685-9522986-44220" providerId="AD"/>
      </p:ext>
    </p:extLst>
  </p:cmAuthor>
  <p:cmAuthor id="2" name="Williams, Whitney" initials="WW" lastIdx="2" clrIdx="1">
    <p:extLst>
      <p:ext uri="{19B8F6BF-5375-455C-9EA6-DF929625EA0E}">
        <p15:presenceInfo xmlns:p15="http://schemas.microsoft.com/office/powerpoint/2012/main" userId="S-1-5-21-8915387-1766009709-1703228666-112589" providerId="AD"/>
      </p:ext>
    </p:extLst>
  </p:cmAuthor>
  <p:cmAuthor id="3" name="Gross, Ray B" initials="GRB" lastIdx="154" clrIdx="2">
    <p:extLst>
      <p:ext uri="{19B8F6BF-5375-455C-9EA6-DF929625EA0E}">
        <p15:presenceInfo xmlns:p15="http://schemas.microsoft.com/office/powerpoint/2012/main" userId="S-1-5-21-8915387-1766009709-1703228666-230503" providerId="AD"/>
      </p:ext>
    </p:extLst>
  </p:cmAuthor>
  <p:cmAuthor id="4" name="Kane, Tyson" initials="KT" lastIdx="8" clrIdx="3">
    <p:extLst>
      <p:ext uri="{19B8F6BF-5375-455C-9EA6-DF929625EA0E}">
        <p15:presenceInfo xmlns:p15="http://schemas.microsoft.com/office/powerpoint/2012/main" userId="S::Tyson.Kane@tea.texas.gov::f08ac264-e150-4307-b05f-aecb52bec8f4" providerId="AD"/>
      </p:ext>
    </p:extLst>
  </p:cmAuthor>
  <p:cmAuthor id="5" name="Rios, Jose" initials="RJ" lastIdx="2" clrIdx="4">
    <p:extLst>
      <p:ext uri="{19B8F6BF-5375-455C-9EA6-DF929625EA0E}">
        <p15:presenceInfo xmlns:p15="http://schemas.microsoft.com/office/powerpoint/2012/main" userId="S::Jose.Rios@tea.texas.gov::963362a9-df82-4321-9f83-777059f414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35"/>
    <a:srgbClr val="0D6CB9"/>
    <a:srgbClr val="F06039"/>
    <a:srgbClr val="005786"/>
    <a:srgbClr val="00B4C2"/>
    <a:srgbClr val="1682C5"/>
    <a:srgbClr val="00B4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67"/>
    <p:restoredTop sz="94676"/>
  </p:normalViewPr>
  <p:slideViewPr>
    <p:cSldViewPr snapToGrid="0" snapToObjects="1">
      <p:cViewPr varScale="1">
        <p:scale>
          <a:sx n="106" d="100"/>
          <a:sy n="106" d="100"/>
        </p:scale>
        <p:origin x="10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99" Type="http://schemas.openxmlformats.org/officeDocument/2006/relationships/slide" Target="slides/slide285.xml"/><Relationship Id="rId21" Type="http://schemas.openxmlformats.org/officeDocument/2006/relationships/slide" Target="slides/slide7.xml"/><Relationship Id="rId63" Type="http://schemas.openxmlformats.org/officeDocument/2006/relationships/slide" Target="slides/slide49.xml"/><Relationship Id="rId159" Type="http://schemas.openxmlformats.org/officeDocument/2006/relationships/slide" Target="slides/slide145.xml"/><Relationship Id="rId324" Type="http://schemas.openxmlformats.org/officeDocument/2006/relationships/slide" Target="slides/slide310.xml"/><Relationship Id="rId366" Type="http://schemas.openxmlformats.org/officeDocument/2006/relationships/viewProps" Target="viewProps.xml"/><Relationship Id="rId170" Type="http://schemas.openxmlformats.org/officeDocument/2006/relationships/slide" Target="slides/slide156.xml"/><Relationship Id="rId226" Type="http://schemas.openxmlformats.org/officeDocument/2006/relationships/slide" Target="slides/slide212.xml"/><Relationship Id="rId268" Type="http://schemas.openxmlformats.org/officeDocument/2006/relationships/slide" Target="slides/slide254.xml"/><Relationship Id="rId32" Type="http://schemas.openxmlformats.org/officeDocument/2006/relationships/slide" Target="slides/slide18.xml"/><Relationship Id="rId74" Type="http://schemas.openxmlformats.org/officeDocument/2006/relationships/slide" Target="slides/slide60.xml"/><Relationship Id="rId128" Type="http://schemas.openxmlformats.org/officeDocument/2006/relationships/slide" Target="slides/slide114.xml"/><Relationship Id="rId335" Type="http://schemas.openxmlformats.org/officeDocument/2006/relationships/slide" Target="slides/slide321.xml"/><Relationship Id="rId5" Type="http://schemas.openxmlformats.org/officeDocument/2006/relationships/slideMaster" Target="slideMasters/slideMaster2.xml"/><Relationship Id="rId181" Type="http://schemas.openxmlformats.org/officeDocument/2006/relationships/slide" Target="slides/slide167.xml"/><Relationship Id="rId237" Type="http://schemas.openxmlformats.org/officeDocument/2006/relationships/slide" Target="slides/slide223.xml"/><Relationship Id="rId279" Type="http://schemas.openxmlformats.org/officeDocument/2006/relationships/slide" Target="slides/slide265.xml"/><Relationship Id="rId43" Type="http://schemas.openxmlformats.org/officeDocument/2006/relationships/slide" Target="slides/slide29.xml"/><Relationship Id="rId139" Type="http://schemas.openxmlformats.org/officeDocument/2006/relationships/slide" Target="slides/slide125.xml"/><Relationship Id="rId290" Type="http://schemas.openxmlformats.org/officeDocument/2006/relationships/slide" Target="slides/slide276.xml"/><Relationship Id="rId304" Type="http://schemas.openxmlformats.org/officeDocument/2006/relationships/slide" Target="slides/slide290.xml"/><Relationship Id="rId346" Type="http://schemas.openxmlformats.org/officeDocument/2006/relationships/slide" Target="slides/slide332.xml"/><Relationship Id="rId85" Type="http://schemas.openxmlformats.org/officeDocument/2006/relationships/slide" Target="slides/slide71.xml"/><Relationship Id="rId150" Type="http://schemas.openxmlformats.org/officeDocument/2006/relationships/slide" Target="slides/slide136.xml"/><Relationship Id="rId192" Type="http://schemas.openxmlformats.org/officeDocument/2006/relationships/slide" Target="slides/slide178.xml"/><Relationship Id="rId206" Type="http://schemas.openxmlformats.org/officeDocument/2006/relationships/slide" Target="slides/slide192.xml"/><Relationship Id="rId248" Type="http://schemas.openxmlformats.org/officeDocument/2006/relationships/slide" Target="slides/slide234.xml"/><Relationship Id="rId12" Type="http://schemas.openxmlformats.org/officeDocument/2006/relationships/slideMaster" Target="slideMasters/slideMaster9.xml"/><Relationship Id="rId108" Type="http://schemas.openxmlformats.org/officeDocument/2006/relationships/slide" Target="slides/slide94.xml"/><Relationship Id="rId315" Type="http://schemas.openxmlformats.org/officeDocument/2006/relationships/slide" Target="slides/slide301.xml"/><Relationship Id="rId357" Type="http://schemas.openxmlformats.org/officeDocument/2006/relationships/slide" Target="slides/slide343.xml"/><Relationship Id="rId54" Type="http://schemas.openxmlformats.org/officeDocument/2006/relationships/slide" Target="slides/slide40.xml"/><Relationship Id="rId96" Type="http://schemas.openxmlformats.org/officeDocument/2006/relationships/slide" Target="slides/slide82.xml"/><Relationship Id="rId161" Type="http://schemas.openxmlformats.org/officeDocument/2006/relationships/slide" Target="slides/slide147.xml"/><Relationship Id="rId217" Type="http://schemas.openxmlformats.org/officeDocument/2006/relationships/slide" Target="slides/slide203.xml"/><Relationship Id="rId259" Type="http://schemas.openxmlformats.org/officeDocument/2006/relationships/slide" Target="slides/slide245.xml"/><Relationship Id="rId23" Type="http://schemas.openxmlformats.org/officeDocument/2006/relationships/slide" Target="slides/slide9.xml"/><Relationship Id="rId119" Type="http://schemas.openxmlformats.org/officeDocument/2006/relationships/slide" Target="slides/slide105.xml"/><Relationship Id="rId270" Type="http://schemas.openxmlformats.org/officeDocument/2006/relationships/slide" Target="slides/slide256.xml"/><Relationship Id="rId326" Type="http://schemas.openxmlformats.org/officeDocument/2006/relationships/slide" Target="slides/slide312.xml"/><Relationship Id="rId65" Type="http://schemas.openxmlformats.org/officeDocument/2006/relationships/slide" Target="slides/slide51.xml"/><Relationship Id="rId130" Type="http://schemas.openxmlformats.org/officeDocument/2006/relationships/slide" Target="slides/slide116.xml"/><Relationship Id="rId368" Type="http://schemas.openxmlformats.org/officeDocument/2006/relationships/tableStyles" Target="tableStyles.xml"/><Relationship Id="rId172" Type="http://schemas.openxmlformats.org/officeDocument/2006/relationships/slide" Target="slides/slide158.xml"/><Relationship Id="rId228" Type="http://schemas.openxmlformats.org/officeDocument/2006/relationships/slide" Target="slides/slide214.xml"/><Relationship Id="rId281" Type="http://schemas.openxmlformats.org/officeDocument/2006/relationships/slide" Target="slides/slide267.xml"/><Relationship Id="rId337" Type="http://schemas.openxmlformats.org/officeDocument/2006/relationships/slide" Target="slides/slide323.xml"/><Relationship Id="rId34" Type="http://schemas.openxmlformats.org/officeDocument/2006/relationships/slide" Target="slides/slide20.xml"/><Relationship Id="rId76" Type="http://schemas.openxmlformats.org/officeDocument/2006/relationships/slide" Target="slides/slide62.xml"/><Relationship Id="rId141" Type="http://schemas.openxmlformats.org/officeDocument/2006/relationships/slide" Target="slides/slide127.xml"/><Relationship Id="rId7" Type="http://schemas.openxmlformats.org/officeDocument/2006/relationships/slideMaster" Target="slideMasters/slideMaster4.xml"/><Relationship Id="rId183" Type="http://schemas.openxmlformats.org/officeDocument/2006/relationships/slide" Target="slides/slide169.xml"/><Relationship Id="rId239" Type="http://schemas.openxmlformats.org/officeDocument/2006/relationships/slide" Target="slides/slide225.xml"/><Relationship Id="rId250" Type="http://schemas.openxmlformats.org/officeDocument/2006/relationships/slide" Target="slides/slide236.xml"/><Relationship Id="rId292" Type="http://schemas.openxmlformats.org/officeDocument/2006/relationships/slide" Target="slides/slide278.xml"/><Relationship Id="rId306" Type="http://schemas.openxmlformats.org/officeDocument/2006/relationships/slide" Target="slides/slide292.xml"/><Relationship Id="rId45" Type="http://schemas.openxmlformats.org/officeDocument/2006/relationships/slide" Target="slides/slide31.xml"/><Relationship Id="rId87" Type="http://schemas.openxmlformats.org/officeDocument/2006/relationships/slide" Target="slides/slide73.xml"/><Relationship Id="rId110" Type="http://schemas.openxmlformats.org/officeDocument/2006/relationships/slide" Target="slides/slide96.xml"/><Relationship Id="rId348" Type="http://schemas.openxmlformats.org/officeDocument/2006/relationships/slide" Target="slides/slide334.xml"/><Relationship Id="rId152" Type="http://schemas.openxmlformats.org/officeDocument/2006/relationships/slide" Target="slides/slide138.xml"/><Relationship Id="rId194" Type="http://schemas.openxmlformats.org/officeDocument/2006/relationships/slide" Target="slides/slide180.xml"/><Relationship Id="rId208" Type="http://schemas.openxmlformats.org/officeDocument/2006/relationships/slide" Target="slides/slide194.xml"/><Relationship Id="rId261" Type="http://schemas.openxmlformats.org/officeDocument/2006/relationships/slide" Target="slides/slide247.xml"/><Relationship Id="rId14" Type="http://schemas.openxmlformats.org/officeDocument/2006/relationships/slideMaster" Target="slideMasters/slideMaster11.xml"/><Relationship Id="rId56" Type="http://schemas.openxmlformats.org/officeDocument/2006/relationships/slide" Target="slides/slide42.xml"/><Relationship Id="rId317" Type="http://schemas.openxmlformats.org/officeDocument/2006/relationships/slide" Target="slides/slide303.xml"/><Relationship Id="rId359" Type="http://schemas.openxmlformats.org/officeDocument/2006/relationships/slide" Target="slides/slide345.xml"/><Relationship Id="rId98" Type="http://schemas.openxmlformats.org/officeDocument/2006/relationships/slide" Target="slides/slide84.xml"/><Relationship Id="rId121" Type="http://schemas.openxmlformats.org/officeDocument/2006/relationships/slide" Target="slides/slide107.xml"/><Relationship Id="rId163" Type="http://schemas.openxmlformats.org/officeDocument/2006/relationships/slide" Target="slides/slide149.xml"/><Relationship Id="rId219" Type="http://schemas.openxmlformats.org/officeDocument/2006/relationships/slide" Target="slides/slide205.xml"/><Relationship Id="rId230" Type="http://schemas.openxmlformats.org/officeDocument/2006/relationships/slide" Target="slides/slide216.xml"/><Relationship Id="rId25" Type="http://schemas.openxmlformats.org/officeDocument/2006/relationships/slide" Target="slides/slide11.xml"/><Relationship Id="rId67" Type="http://schemas.openxmlformats.org/officeDocument/2006/relationships/slide" Target="slides/slide53.xml"/><Relationship Id="rId272" Type="http://schemas.openxmlformats.org/officeDocument/2006/relationships/slide" Target="slides/slide258.xml"/><Relationship Id="rId328" Type="http://schemas.openxmlformats.org/officeDocument/2006/relationships/slide" Target="slides/slide314.xml"/><Relationship Id="rId132" Type="http://schemas.openxmlformats.org/officeDocument/2006/relationships/slide" Target="slides/slide118.xml"/><Relationship Id="rId174" Type="http://schemas.openxmlformats.org/officeDocument/2006/relationships/slide" Target="slides/slide160.xml"/><Relationship Id="rId220" Type="http://schemas.openxmlformats.org/officeDocument/2006/relationships/slide" Target="slides/slide206.xml"/><Relationship Id="rId241" Type="http://schemas.openxmlformats.org/officeDocument/2006/relationships/slide" Target="slides/slide22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262" Type="http://schemas.openxmlformats.org/officeDocument/2006/relationships/slide" Target="slides/slide248.xml"/><Relationship Id="rId283" Type="http://schemas.openxmlformats.org/officeDocument/2006/relationships/slide" Target="slides/slide269.xml"/><Relationship Id="rId318" Type="http://schemas.openxmlformats.org/officeDocument/2006/relationships/slide" Target="slides/slide304.xml"/><Relationship Id="rId339" Type="http://schemas.openxmlformats.org/officeDocument/2006/relationships/slide" Target="slides/slide325.xml"/><Relationship Id="rId78" Type="http://schemas.openxmlformats.org/officeDocument/2006/relationships/slide" Target="slides/slide64.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64" Type="http://schemas.openxmlformats.org/officeDocument/2006/relationships/slide" Target="slides/slide150.xml"/><Relationship Id="rId185" Type="http://schemas.openxmlformats.org/officeDocument/2006/relationships/slide" Target="slides/slide171.xml"/><Relationship Id="rId350" Type="http://schemas.openxmlformats.org/officeDocument/2006/relationships/slide" Target="slides/slide336.xml"/><Relationship Id="rId9" Type="http://schemas.openxmlformats.org/officeDocument/2006/relationships/slideMaster" Target="slideMasters/slideMaster6.xml"/><Relationship Id="rId210" Type="http://schemas.openxmlformats.org/officeDocument/2006/relationships/slide" Target="slides/slide196.xml"/><Relationship Id="rId26" Type="http://schemas.openxmlformats.org/officeDocument/2006/relationships/slide" Target="slides/slide12.xml"/><Relationship Id="rId231" Type="http://schemas.openxmlformats.org/officeDocument/2006/relationships/slide" Target="slides/slide217.xml"/><Relationship Id="rId252" Type="http://schemas.openxmlformats.org/officeDocument/2006/relationships/slide" Target="slides/slide238.xml"/><Relationship Id="rId273" Type="http://schemas.openxmlformats.org/officeDocument/2006/relationships/slide" Target="slides/slide259.xml"/><Relationship Id="rId294" Type="http://schemas.openxmlformats.org/officeDocument/2006/relationships/slide" Target="slides/slide280.xml"/><Relationship Id="rId308" Type="http://schemas.openxmlformats.org/officeDocument/2006/relationships/slide" Target="slides/slide294.xml"/><Relationship Id="rId329" Type="http://schemas.openxmlformats.org/officeDocument/2006/relationships/slide" Target="slides/slide315.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340" Type="http://schemas.openxmlformats.org/officeDocument/2006/relationships/slide" Target="slides/slide326.xml"/><Relationship Id="rId361" Type="http://schemas.openxmlformats.org/officeDocument/2006/relationships/slide" Target="slides/slide347.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242" Type="http://schemas.openxmlformats.org/officeDocument/2006/relationships/slide" Target="slides/slide228.xml"/><Relationship Id="rId263" Type="http://schemas.openxmlformats.org/officeDocument/2006/relationships/slide" Target="slides/slide249.xml"/><Relationship Id="rId284" Type="http://schemas.openxmlformats.org/officeDocument/2006/relationships/slide" Target="slides/slide270.xml"/><Relationship Id="rId319" Type="http://schemas.openxmlformats.org/officeDocument/2006/relationships/slide" Target="slides/slide305.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330" Type="http://schemas.openxmlformats.org/officeDocument/2006/relationships/slide" Target="slides/slide316.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351" Type="http://schemas.openxmlformats.org/officeDocument/2006/relationships/slide" Target="slides/slide337.xml"/><Relationship Id="rId211" Type="http://schemas.openxmlformats.org/officeDocument/2006/relationships/slide" Target="slides/slide197.xml"/><Relationship Id="rId232" Type="http://schemas.openxmlformats.org/officeDocument/2006/relationships/slide" Target="slides/slide218.xml"/><Relationship Id="rId253" Type="http://schemas.openxmlformats.org/officeDocument/2006/relationships/slide" Target="slides/slide239.xml"/><Relationship Id="rId274" Type="http://schemas.openxmlformats.org/officeDocument/2006/relationships/slide" Target="slides/slide260.xml"/><Relationship Id="rId295" Type="http://schemas.openxmlformats.org/officeDocument/2006/relationships/slide" Target="slides/slide281.xml"/><Relationship Id="rId309" Type="http://schemas.openxmlformats.org/officeDocument/2006/relationships/slide" Target="slides/slide295.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320" Type="http://schemas.openxmlformats.org/officeDocument/2006/relationships/slide" Target="slides/slide306.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341" Type="http://schemas.openxmlformats.org/officeDocument/2006/relationships/slide" Target="slides/slide327.xml"/><Relationship Id="rId362" Type="http://schemas.openxmlformats.org/officeDocument/2006/relationships/notesMaster" Target="notesMasters/notesMaster1.xml"/><Relationship Id="rId201" Type="http://schemas.openxmlformats.org/officeDocument/2006/relationships/slide" Target="slides/slide187.xml"/><Relationship Id="rId222" Type="http://schemas.openxmlformats.org/officeDocument/2006/relationships/slide" Target="slides/slide208.xml"/><Relationship Id="rId243" Type="http://schemas.openxmlformats.org/officeDocument/2006/relationships/slide" Target="slides/slide229.xml"/><Relationship Id="rId264" Type="http://schemas.openxmlformats.org/officeDocument/2006/relationships/slide" Target="slides/slide250.xml"/><Relationship Id="rId285" Type="http://schemas.openxmlformats.org/officeDocument/2006/relationships/slide" Target="slides/slide271.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310" Type="http://schemas.openxmlformats.org/officeDocument/2006/relationships/slide" Target="slides/slide296.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331" Type="http://schemas.openxmlformats.org/officeDocument/2006/relationships/slide" Target="slides/slide317.xml"/><Relationship Id="rId352" Type="http://schemas.openxmlformats.org/officeDocument/2006/relationships/slide" Target="slides/slide338.xml"/><Relationship Id="rId1" Type="http://schemas.openxmlformats.org/officeDocument/2006/relationships/customXml" Target="../customXml/item1.xml"/><Relationship Id="rId212" Type="http://schemas.openxmlformats.org/officeDocument/2006/relationships/slide" Target="slides/slide198.xml"/><Relationship Id="rId233" Type="http://schemas.openxmlformats.org/officeDocument/2006/relationships/slide" Target="slides/slide219.xml"/><Relationship Id="rId254" Type="http://schemas.openxmlformats.org/officeDocument/2006/relationships/slide" Target="slides/slide240.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275" Type="http://schemas.openxmlformats.org/officeDocument/2006/relationships/slide" Target="slides/slide261.xml"/><Relationship Id="rId296" Type="http://schemas.openxmlformats.org/officeDocument/2006/relationships/slide" Target="slides/slide282.xml"/><Relationship Id="rId300" Type="http://schemas.openxmlformats.org/officeDocument/2006/relationships/slide" Target="slides/slide286.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321" Type="http://schemas.openxmlformats.org/officeDocument/2006/relationships/slide" Target="slides/slide307.xml"/><Relationship Id="rId342" Type="http://schemas.openxmlformats.org/officeDocument/2006/relationships/slide" Target="slides/slide328.xml"/><Relationship Id="rId363" Type="http://schemas.openxmlformats.org/officeDocument/2006/relationships/handoutMaster" Target="handoutMasters/handoutMaster1.xml"/><Relationship Id="rId202" Type="http://schemas.openxmlformats.org/officeDocument/2006/relationships/slide" Target="slides/slide188.xml"/><Relationship Id="rId223" Type="http://schemas.openxmlformats.org/officeDocument/2006/relationships/slide" Target="slides/slide209.xml"/><Relationship Id="rId244" Type="http://schemas.openxmlformats.org/officeDocument/2006/relationships/slide" Target="slides/slide230.xml"/><Relationship Id="rId18" Type="http://schemas.openxmlformats.org/officeDocument/2006/relationships/slide" Target="slides/slide4.xml"/><Relationship Id="rId39" Type="http://schemas.openxmlformats.org/officeDocument/2006/relationships/slide" Target="slides/slide25.xml"/><Relationship Id="rId265" Type="http://schemas.openxmlformats.org/officeDocument/2006/relationships/slide" Target="slides/slide251.xml"/><Relationship Id="rId286" Type="http://schemas.openxmlformats.org/officeDocument/2006/relationships/slide" Target="slides/slide272.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311" Type="http://schemas.openxmlformats.org/officeDocument/2006/relationships/slide" Target="slides/slide297.xml"/><Relationship Id="rId332" Type="http://schemas.openxmlformats.org/officeDocument/2006/relationships/slide" Target="slides/slide318.xml"/><Relationship Id="rId353" Type="http://schemas.openxmlformats.org/officeDocument/2006/relationships/slide" Target="slides/slide339.xml"/><Relationship Id="rId71" Type="http://schemas.openxmlformats.org/officeDocument/2006/relationships/slide" Target="slides/slide57.xml"/><Relationship Id="rId92" Type="http://schemas.openxmlformats.org/officeDocument/2006/relationships/slide" Target="slides/slide78.xml"/><Relationship Id="rId213" Type="http://schemas.openxmlformats.org/officeDocument/2006/relationships/slide" Target="slides/slide199.xml"/><Relationship Id="rId234" Type="http://schemas.openxmlformats.org/officeDocument/2006/relationships/slide" Target="slides/slide220.xml"/><Relationship Id="rId2" Type="http://schemas.openxmlformats.org/officeDocument/2006/relationships/customXml" Target="../customXml/item2.xml"/><Relationship Id="rId29" Type="http://schemas.openxmlformats.org/officeDocument/2006/relationships/slide" Target="slides/slide15.xml"/><Relationship Id="rId255" Type="http://schemas.openxmlformats.org/officeDocument/2006/relationships/slide" Target="slides/slide241.xml"/><Relationship Id="rId276" Type="http://schemas.openxmlformats.org/officeDocument/2006/relationships/slide" Target="slides/slide262.xml"/><Relationship Id="rId297" Type="http://schemas.openxmlformats.org/officeDocument/2006/relationships/slide" Target="slides/slide283.xml"/><Relationship Id="rId40" Type="http://schemas.openxmlformats.org/officeDocument/2006/relationships/slide" Target="slides/slide26.xml"/><Relationship Id="rId115" Type="http://schemas.openxmlformats.org/officeDocument/2006/relationships/slide" Target="slides/slide101.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301" Type="http://schemas.openxmlformats.org/officeDocument/2006/relationships/slide" Target="slides/slide287.xml"/><Relationship Id="rId322" Type="http://schemas.openxmlformats.org/officeDocument/2006/relationships/slide" Target="slides/slide308.xml"/><Relationship Id="rId343" Type="http://schemas.openxmlformats.org/officeDocument/2006/relationships/slide" Target="slides/slide329.xml"/><Relationship Id="rId364" Type="http://schemas.openxmlformats.org/officeDocument/2006/relationships/commentAuthors" Target="commentAuthors.xml"/><Relationship Id="rId61" Type="http://schemas.openxmlformats.org/officeDocument/2006/relationships/slide" Target="slides/slide47.xml"/><Relationship Id="rId82" Type="http://schemas.openxmlformats.org/officeDocument/2006/relationships/slide" Target="slides/slide68.xml"/><Relationship Id="rId199" Type="http://schemas.openxmlformats.org/officeDocument/2006/relationships/slide" Target="slides/slide185.xml"/><Relationship Id="rId203" Type="http://schemas.openxmlformats.org/officeDocument/2006/relationships/slide" Target="slides/slide189.xml"/><Relationship Id="rId19" Type="http://schemas.openxmlformats.org/officeDocument/2006/relationships/slide" Target="slides/slide5.xml"/><Relationship Id="rId224" Type="http://schemas.openxmlformats.org/officeDocument/2006/relationships/slide" Target="slides/slide210.xml"/><Relationship Id="rId245" Type="http://schemas.openxmlformats.org/officeDocument/2006/relationships/slide" Target="slides/slide231.xml"/><Relationship Id="rId266" Type="http://schemas.openxmlformats.org/officeDocument/2006/relationships/slide" Target="slides/slide252.xml"/><Relationship Id="rId287" Type="http://schemas.openxmlformats.org/officeDocument/2006/relationships/slide" Target="slides/slide273.xml"/><Relationship Id="rId30" Type="http://schemas.openxmlformats.org/officeDocument/2006/relationships/slide" Target="slides/slide1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312" Type="http://schemas.openxmlformats.org/officeDocument/2006/relationships/slide" Target="slides/slide298.xml"/><Relationship Id="rId333" Type="http://schemas.openxmlformats.org/officeDocument/2006/relationships/slide" Target="slides/slide319.xml"/><Relationship Id="rId354" Type="http://schemas.openxmlformats.org/officeDocument/2006/relationships/slide" Target="slides/slide340.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189" Type="http://schemas.openxmlformats.org/officeDocument/2006/relationships/slide" Target="slides/slide175.xml"/><Relationship Id="rId3" Type="http://schemas.openxmlformats.org/officeDocument/2006/relationships/customXml" Target="../customXml/item3.xml"/><Relationship Id="rId214" Type="http://schemas.openxmlformats.org/officeDocument/2006/relationships/slide" Target="slides/slide200.xml"/><Relationship Id="rId235" Type="http://schemas.openxmlformats.org/officeDocument/2006/relationships/slide" Target="slides/slide221.xml"/><Relationship Id="rId256" Type="http://schemas.openxmlformats.org/officeDocument/2006/relationships/slide" Target="slides/slide242.xml"/><Relationship Id="rId277" Type="http://schemas.openxmlformats.org/officeDocument/2006/relationships/slide" Target="slides/slide263.xml"/><Relationship Id="rId298" Type="http://schemas.openxmlformats.org/officeDocument/2006/relationships/slide" Target="slides/slide284.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302" Type="http://schemas.openxmlformats.org/officeDocument/2006/relationships/slide" Target="slides/slide288.xml"/><Relationship Id="rId323" Type="http://schemas.openxmlformats.org/officeDocument/2006/relationships/slide" Target="slides/slide309.xml"/><Relationship Id="rId344" Type="http://schemas.openxmlformats.org/officeDocument/2006/relationships/slide" Target="slides/slide330.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179" Type="http://schemas.openxmlformats.org/officeDocument/2006/relationships/slide" Target="slides/slide165.xml"/><Relationship Id="rId365" Type="http://schemas.openxmlformats.org/officeDocument/2006/relationships/presProps" Target="presProps.xml"/><Relationship Id="rId190" Type="http://schemas.openxmlformats.org/officeDocument/2006/relationships/slide" Target="slides/slide176.xml"/><Relationship Id="rId204" Type="http://schemas.openxmlformats.org/officeDocument/2006/relationships/slide" Target="slides/slide190.xml"/><Relationship Id="rId225" Type="http://schemas.openxmlformats.org/officeDocument/2006/relationships/slide" Target="slides/slide211.xml"/><Relationship Id="rId246" Type="http://schemas.openxmlformats.org/officeDocument/2006/relationships/slide" Target="slides/slide232.xml"/><Relationship Id="rId267" Type="http://schemas.openxmlformats.org/officeDocument/2006/relationships/slide" Target="slides/slide253.xml"/><Relationship Id="rId288" Type="http://schemas.openxmlformats.org/officeDocument/2006/relationships/slide" Target="slides/slide274.xml"/><Relationship Id="rId106" Type="http://schemas.openxmlformats.org/officeDocument/2006/relationships/slide" Target="slides/slide92.xml"/><Relationship Id="rId127" Type="http://schemas.openxmlformats.org/officeDocument/2006/relationships/slide" Target="slides/slide113.xml"/><Relationship Id="rId313" Type="http://schemas.openxmlformats.org/officeDocument/2006/relationships/slide" Target="slides/slide299.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94" Type="http://schemas.openxmlformats.org/officeDocument/2006/relationships/slide" Target="slides/slide80.xml"/><Relationship Id="rId148" Type="http://schemas.openxmlformats.org/officeDocument/2006/relationships/slide" Target="slides/slide134.xml"/><Relationship Id="rId169" Type="http://schemas.openxmlformats.org/officeDocument/2006/relationships/slide" Target="slides/slide155.xml"/><Relationship Id="rId334" Type="http://schemas.openxmlformats.org/officeDocument/2006/relationships/slide" Target="slides/slide320.xml"/><Relationship Id="rId355" Type="http://schemas.openxmlformats.org/officeDocument/2006/relationships/slide" Target="slides/slide341.xml"/><Relationship Id="rId4" Type="http://schemas.openxmlformats.org/officeDocument/2006/relationships/slideMaster" Target="slideMasters/slideMaster1.xml"/><Relationship Id="rId180" Type="http://schemas.openxmlformats.org/officeDocument/2006/relationships/slide" Target="slides/slide166.xml"/><Relationship Id="rId215" Type="http://schemas.openxmlformats.org/officeDocument/2006/relationships/slide" Target="slides/slide201.xml"/><Relationship Id="rId236" Type="http://schemas.openxmlformats.org/officeDocument/2006/relationships/slide" Target="slides/slide222.xml"/><Relationship Id="rId257" Type="http://schemas.openxmlformats.org/officeDocument/2006/relationships/slide" Target="slides/slide243.xml"/><Relationship Id="rId278" Type="http://schemas.openxmlformats.org/officeDocument/2006/relationships/slide" Target="slides/slide264.xml"/><Relationship Id="rId303" Type="http://schemas.openxmlformats.org/officeDocument/2006/relationships/slide" Target="slides/slide289.xml"/><Relationship Id="rId42" Type="http://schemas.openxmlformats.org/officeDocument/2006/relationships/slide" Target="slides/slide28.xml"/><Relationship Id="rId84" Type="http://schemas.openxmlformats.org/officeDocument/2006/relationships/slide" Target="slides/slide70.xml"/><Relationship Id="rId138" Type="http://schemas.openxmlformats.org/officeDocument/2006/relationships/slide" Target="slides/slide124.xml"/><Relationship Id="rId345" Type="http://schemas.openxmlformats.org/officeDocument/2006/relationships/slide" Target="slides/slide331.xml"/><Relationship Id="rId191" Type="http://schemas.openxmlformats.org/officeDocument/2006/relationships/slide" Target="slides/slide177.xml"/><Relationship Id="rId205" Type="http://schemas.openxmlformats.org/officeDocument/2006/relationships/slide" Target="slides/slide191.xml"/><Relationship Id="rId247" Type="http://schemas.openxmlformats.org/officeDocument/2006/relationships/slide" Target="slides/slide233.xml"/><Relationship Id="rId107" Type="http://schemas.openxmlformats.org/officeDocument/2006/relationships/slide" Target="slides/slide93.xml"/><Relationship Id="rId289" Type="http://schemas.openxmlformats.org/officeDocument/2006/relationships/slide" Target="slides/slide275.xml"/><Relationship Id="rId11" Type="http://schemas.openxmlformats.org/officeDocument/2006/relationships/slideMaster" Target="slideMasters/slideMaster8.xml"/><Relationship Id="rId53" Type="http://schemas.openxmlformats.org/officeDocument/2006/relationships/slide" Target="slides/slide39.xml"/><Relationship Id="rId149" Type="http://schemas.openxmlformats.org/officeDocument/2006/relationships/slide" Target="slides/slide135.xml"/><Relationship Id="rId314" Type="http://schemas.openxmlformats.org/officeDocument/2006/relationships/slide" Target="slides/slide300.xml"/><Relationship Id="rId356" Type="http://schemas.openxmlformats.org/officeDocument/2006/relationships/slide" Target="slides/slide342.xml"/><Relationship Id="rId95" Type="http://schemas.openxmlformats.org/officeDocument/2006/relationships/slide" Target="slides/slide81.xml"/><Relationship Id="rId160" Type="http://schemas.openxmlformats.org/officeDocument/2006/relationships/slide" Target="slides/slide146.xml"/><Relationship Id="rId216" Type="http://schemas.openxmlformats.org/officeDocument/2006/relationships/slide" Target="slides/slide202.xml"/><Relationship Id="rId258" Type="http://schemas.openxmlformats.org/officeDocument/2006/relationships/slide" Target="slides/slide244.xml"/><Relationship Id="rId22" Type="http://schemas.openxmlformats.org/officeDocument/2006/relationships/slide" Target="slides/slide8.xml"/><Relationship Id="rId64" Type="http://schemas.openxmlformats.org/officeDocument/2006/relationships/slide" Target="slides/slide50.xml"/><Relationship Id="rId118" Type="http://schemas.openxmlformats.org/officeDocument/2006/relationships/slide" Target="slides/slide104.xml"/><Relationship Id="rId325" Type="http://schemas.openxmlformats.org/officeDocument/2006/relationships/slide" Target="slides/slide311.xml"/><Relationship Id="rId367" Type="http://schemas.openxmlformats.org/officeDocument/2006/relationships/theme" Target="theme/theme1.xml"/><Relationship Id="rId171" Type="http://schemas.openxmlformats.org/officeDocument/2006/relationships/slide" Target="slides/slide157.xml"/><Relationship Id="rId227" Type="http://schemas.openxmlformats.org/officeDocument/2006/relationships/slide" Target="slides/slide213.xml"/><Relationship Id="rId269" Type="http://schemas.openxmlformats.org/officeDocument/2006/relationships/slide" Target="slides/slide255.xml"/><Relationship Id="rId33" Type="http://schemas.openxmlformats.org/officeDocument/2006/relationships/slide" Target="slides/slide19.xml"/><Relationship Id="rId129" Type="http://schemas.openxmlformats.org/officeDocument/2006/relationships/slide" Target="slides/slide115.xml"/><Relationship Id="rId280" Type="http://schemas.openxmlformats.org/officeDocument/2006/relationships/slide" Target="slides/slide266.xml"/><Relationship Id="rId336" Type="http://schemas.openxmlformats.org/officeDocument/2006/relationships/slide" Target="slides/slide322.xml"/><Relationship Id="rId75" Type="http://schemas.openxmlformats.org/officeDocument/2006/relationships/slide" Target="slides/slide61.xml"/><Relationship Id="rId140" Type="http://schemas.openxmlformats.org/officeDocument/2006/relationships/slide" Target="slides/slide126.xml"/><Relationship Id="rId182" Type="http://schemas.openxmlformats.org/officeDocument/2006/relationships/slide" Target="slides/slide168.xml"/><Relationship Id="rId6" Type="http://schemas.openxmlformats.org/officeDocument/2006/relationships/slideMaster" Target="slideMasters/slideMaster3.xml"/><Relationship Id="rId238" Type="http://schemas.openxmlformats.org/officeDocument/2006/relationships/slide" Target="slides/slide224.xml"/><Relationship Id="rId291" Type="http://schemas.openxmlformats.org/officeDocument/2006/relationships/slide" Target="slides/slide277.xml"/><Relationship Id="rId305" Type="http://schemas.openxmlformats.org/officeDocument/2006/relationships/slide" Target="slides/slide291.xml"/><Relationship Id="rId347" Type="http://schemas.openxmlformats.org/officeDocument/2006/relationships/slide" Target="slides/slide333.xml"/><Relationship Id="rId44" Type="http://schemas.openxmlformats.org/officeDocument/2006/relationships/slide" Target="slides/slide30.xml"/><Relationship Id="rId86" Type="http://schemas.openxmlformats.org/officeDocument/2006/relationships/slide" Target="slides/slide72.xml"/><Relationship Id="rId151" Type="http://schemas.openxmlformats.org/officeDocument/2006/relationships/slide" Target="slides/slide137.xml"/><Relationship Id="rId193" Type="http://schemas.openxmlformats.org/officeDocument/2006/relationships/slide" Target="slides/slide179.xml"/><Relationship Id="rId207" Type="http://schemas.openxmlformats.org/officeDocument/2006/relationships/slide" Target="slides/slide193.xml"/><Relationship Id="rId249" Type="http://schemas.openxmlformats.org/officeDocument/2006/relationships/slide" Target="slides/slide235.xml"/><Relationship Id="rId13" Type="http://schemas.openxmlformats.org/officeDocument/2006/relationships/slideMaster" Target="slideMasters/slideMaster10.xml"/><Relationship Id="rId109" Type="http://schemas.openxmlformats.org/officeDocument/2006/relationships/slide" Target="slides/slide95.xml"/><Relationship Id="rId260" Type="http://schemas.openxmlformats.org/officeDocument/2006/relationships/slide" Target="slides/slide246.xml"/><Relationship Id="rId316" Type="http://schemas.openxmlformats.org/officeDocument/2006/relationships/slide" Target="slides/slide302.xml"/><Relationship Id="rId55" Type="http://schemas.openxmlformats.org/officeDocument/2006/relationships/slide" Target="slides/slide41.xml"/><Relationship Id="rId97" Type="http://schemas.openxmlformats.org/officeDocument/2006/relationships/slide" Target="slides/slide83.xml"/><Relationship Id="rId120" Type="http://schemas.openxmlformats.org/officeDocument/2006/relationships/slide" Target="slides/slide106.xml"/><Relationship Id="rId358" Type="http://schemas.openxmlformats.org/officeDocument/2006/relationships/slide" Target="slides/slide344.xml"/><Relationship Id="rId162" Type="http://schemas.openxmlformats.org/officeDocument/2006/relationships/slide" Target="slides/slide148.xml"/><Relationship Id="rId218" Type="http://schemas.openxmlformats.org/officeDocument/2006/relationships/slide" Target="slides/slide204.xml"/><Relationship Id="rId271" Type="http://schemas.openxmlformats.org/officeDocument/2006/relationships/slide" Target="slides/slide257.xml"/><Relationship Id="rId24" Type="http://schemas.openxmlformats.org/officeDocument/2006/relationships/slide" Target="slides/slide10.xml"/><Relationship Id="rId66" Type="http://schemas.openxmlformats.org/officeDocument/2006/relationships/slide" Target="slides/slide52.xml"/><Relationship Id="rId131" Type="http://schemas.openxmlformats.org/officeDocument/2006/relationships/slide" Target="slides/slide117.xml"/><Relationship Id="rId327" Type="http://schemas.openxmlformats.org/officeDocument/2006/relationships/slide" Target="slides/slide313.xml"/><Relationship Id="rId173" Type="http://schemas.openxmlformats.org/officeDocument/2006/relationships/slide" Target="slides/slide159.xml"/><Relationship Id="rId229" Type="http://schemas.openxmlformats.org/officeDocument/2006/relationships/slide" Target="slides/slide215.xml"/><Relationship Id="rId240" Type="http://schemas.openxmlformats.org/officeDocument/2006/relationships/slide" Target="slides/slide226.xml"/><Relationship Id="rId35" Type="http://schemas.openxmlformats.org/officeDocument/2006/relationships/slide" Target="slides/slide21.xml"/><Relationship Id="rId77" Type="http://schemas.openxmlformats.org/officeDocument/2006/relationships/slide" Target="slides/slide63.xml"/><Relationship Id="rId100" Type="http://schemas.openxmlformats.org/officeDocument/2006/relationships/slide" Target="slides/slide86.xml"/><Relationship Id="rId282" Type="http://schemas.openxmlformats.org/officeDocument/2006/relationships/slide" Target="slides/slide268.xml"/><Relationship Id="rId338" Type="http://schemas.openxmlformats.org/officeDocument/2006/relationships/slide" Target="slides/slide324.xml"/><Relationship Id="rId8" Type="http://schemas.openxmlformats.org/officeDocument/2006/relationships/slideMaster" Target="slideMasters/slideMaster5.xml"/><Relationship Id="rId142" Type="http://schemas.openxmlformats.org/officeDocument/2006/relationships/slide" Target="slides/slide128.xml"/><Relationship Id="rId184" Type="http://schemas.openxmlformats.org/officeDocument/2006/relationships/slide" Target="slides/slide170.xml"/><Relationship Id="rId251" Type="http://schemas.openxmlformats.org/officeDocument/2006/relationships/slide" Target="slides/slide237.xml"/><Relationship Id="rId46" Type="http://schemas.openxmlformats.org/officeDocument/2006/relationships/slide" Target="slides/slide32.xml"/><Relationship Id="rId293" Type="http://schemas.openxmlformats.org/officeDocument/2006/relationships/slide" Target="slides/slide279.xml"/><Relationship Id="rId307" Type="http://schemas.openxmlformats.org/officeDocument/2006/relationships/slide" Target="slides/slide293.xml"/><Relationship Id="rId349" Type="http://schemas.openxmlformats.org/officeDocument/2006/relationships/slide" Target="slides/slide335.xml"/><Relationship Id="rId88" Type="http://schemas.openxmlformats.org/officeDocument/2006/relationships/slide" Target="slides/slide74.xml"/><Relationship Id="rId111" Type="http://schemas.openxmlformats.org/officeDocument/2006/relationships/slide" Target="slides/slide97.xml"/><Relationship Id="rId153" Type="http://schemas.openxmlformats.org/officeDocument/2006/relationships/slide" Target="slides/slide139.xml"/><Relationship Id="rId195" Type="http://schemas.openxmlformats.org/officeDocument/2006/relationships/slide" Target="slides/slide181.xml"/><Relationship Id="rId209" Type="http://schemas.openxmlformats.org/officeDocument/2006/relationships/slide" Target="slides/slide195.xml"/><Relationship Id="rId360" Type="http://schemas.openxmlformats.org/officeDocument/2006/relationships/slide" Target="slides/slide34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501856916717013E-2"/>
          <c:y val="4.3596337392741637E-2"/>
          <c:w val="0.97249814308328297"/>
          <c:h val="0.85119553086049993"/>
        </c:manualLayout>
      </c:layout>
      <c:barChart>
        <c:barDir val="col"/>
        <c:grouping val="stacked"/>
        <c:varyColors val="0"/>
        <c:ser>
          <c:idx val="0"/>
          <c:order val="0"/>
          <c:tx>
            <c:strRef>
              <c:f>Sheet1!$B$1</c:f>
              <c:strCache>
                <c:ptCount val="1"/>
                <c:pt idx="0">
                  <c:v>2018</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Sheet1!$A$2:$A$21</c:f>
              <c:numCache>
                <c:formatCode>General</c:formatCode>
                <c:ptCount val="20"/>
                <c:pt idx="0">
                  <c:v>1</c:v>
                </c:pt>
                <c:pt idx="1">
                  <c:v>2</c:v>
                </c:pt>
                <c:pt idx="2">
                  <c:v>7</c:v>
                </c:pt>
                <c:pt idx="3">
                  <c:v>6</c:v>
                </c:pt>
                <c:pt idx="4">
                  <c:v>14</c:v>
                </c:pt>
                <c:pt idx="5">
                  <c:v>15</c:v>
                </c:pt>
                <c:pt idx="6">
                  <c:v>8</c:v>
                </c:pt>
                <c:pt idx="7">
                  <c:v>20</c:v>
                </c:pt>
                <c:pt idx="8">
                  <c:v>3</c:v>
                </c:pt>
                <c:pt idx="9">
                  <c:v>5</c:v>
                </c:pt>
                <c:pt idx="10">
                  <c:v>10</c:v>
                </c:pt>
                <c:pt idx="11">
                  <c:v>18</c:v>
                </c:pt>
                <c:pt idx="12">
                  <c:v>11</c:v>
                </c:pt>
                <c:pt idx="13">
                  <c:v>13</c:v>
                </c:pt>
                <c:pt idx="14">
                  <c:v>16</c:v>
                </c:pt>
                <c:pt idx="15">
                  <c:v>9</c:v>
                </c:pt>
                <c:pt idx="16">
                  <c:v>12</c:v>
                </c:pt>
                <c:pt idx="17">
                  <c:v>4</c:v>
                </c:pt>
                <c:pt idx="18">
                  <c:v>17</c:v>
                </c:pt>
                <c:pt idx="19">
                  <c:v>19</c:v>
                </c:pt>
              </c:numCache>
            </c:numRef>
          </c:cat>
          <c:val>
            <c:numRef>
              <c:f>Sheet1!$B$2:$B$21</c:f>
              <c:numCache>
                <c:formatCode>General</c:formatCode>
                <c:ptCount val="20"/>
                <c:pt idx="0">
                  <c:v>81</c:v>
                </c:pt>
                <c:pt idx="1">
                  <c:v>78</c:v>
                </c:pt>
                <c:pt idx="2">
                  <c:v>78</c:v>
                </c:pt>
                <c:pt idx="3">
                  <c:v>77</c:v>
                </c:pt>
                <c:pt idx="4">
                  <c:v>78</c:v>
                </c:pt>
                <c:pt idx="5">
                  <c:v>74</c:v>
                </c:pt>
                <c:pt idx="6">
                  <c:v>67</c:v>
                </c:pt>
                <c:pt idx="7">
                  <c:v>66</c:v>
                </c:pt>
                <c:pt idx="8">
                  <c:v>66</c:v>
                </c:pt>
                <c:pt idx="9">
                  <c:v>66</c:v>
                </c:pt>
                <c:pt idx="10">
                  <c:v>62</c:v>
                </c:pt>
                <c:pt idx="11">
                  <c:v>61</c:v>
                </c:pt>
                <c:pt idx="12">
                  <c:v>59</c:v>
                </c:pt>
                <c:pt idx="13">
                  <c:v>58</c:v>
                </c:pt>
                <c:pt idx="14">
                  <c:v>58</c:v>
                </c:pt>
                <c:pt idx="15">
                  <c:v>57</c:v>
                </c:pt>
                <c:pt idx="16">
                  <c:v>56</c:v>
                </c:pt>
                <c:pt idx="17">
                  <c:v>55</c:v>
                </c:pt>
                <c:pt idx="18">
                  <c:v>54</c:v>
                </c:pt>
                <c:pt idx="19">
                  <c:v>42</c:v>
                </c:pt>
              </c:numCache>
            </c:numRef>
          </c:val>
          <c:extLst>
            <c:ext xmlns:c16="http://schemas.microsoft.com/office/drawing/2014/chart" uri="{C3380CC4-5D6E-409C-BE32-E72D297353CC}">
              <c16:uniqueId val="{00000000-A186-4BD8-9DE7-B66653C4B42E}"/>
            </c:ext>
          </c:extLst>
        </c:ser>
        <c:dLbls>
          <c:showLegendKey val="0"/>
          <c:showVal val="0"/>
          <c:showCatName val="0"/>
          <c:showSerName val="0"/>
          <c:showPercent val="0"/>
          <c:showBubbleSize val="0"/>
        </c:dLbls>
        <c:gapWidth val="50"/>
        <c:overlap val="100"/>
        <c:axId val="443598664"/>
        <c:axId val="443595712"/>
      </c:barChart>
      <c:catAx>
        <c:axId val="443598664"/>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Open Sans (Headings)"/>
                <a:ea typeface="+mn-ea"/>
                <a:cs typeface="+mn-cs"/>
              </a:defRPr>
            </a:pPr>
            <a:endParaRPr lang="en-US"/>
          </a:p>
        </c:txPr>
        <c:crossAx val="443595712"/>
        <c:crosses val="autoZero"/>
        <c:auto val="1"/>
        <c:lblAlgn val="ctr"/>
        <c:lblOffset val="100"/>
        <c:noMultiLvlLbl val="0"/>
      </c:catAx>
      <c:valAx>
        <c:axId val="443595712"/>
        <c:scaling>
          <c:orientation val="minMax"/>
        </c:scaling>
        <c:delete val="1"/>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crossAx val="443598664"/>
        <c:crosses val="autoZero"/>
        <c:crossBetween val="between"/>
        <c:majorUnit val="10"/>
      </c:valAx>
      <c:spPr>
        <a:noFill/>
        <a:ln>
          <a:noFill/>
        </a:ln>
        <a:effectLst/>
      </c:spPr>
    </c:plotArea>
    <c:legend>
      <c:legendPos val="r"/>
      <c:legendEntry>
        <c:idx val="0"/>
        <c:txPr>
          <a:bodyPr rot="0" spcFirstLastPara="1" vertOverflow="ellipsis" vert="horz" wrap="square" anchor="ctr" anchorCtr="1"/>
          <a:lstStyle/>
          <a:p>
            <a:pPr>
              <a:defRPr sz="2000" b="1" i="0" u="none" strike="noStrike" kern="1200" baseline="0">
                <a:solidFill>
                  <a:schemeClr val="tx1">
                    <a:lumMod val="65000"/>
                    <a:lumOff val="35000"/>
                  </a:schemeClr>
                </a:solidFill>
                <a:latin typeface="Open Sans (Headings)"/>
                <a:ea typeface="+mn-ea"/>
                <a:cs typeface="+mn-cs"/>
              </a:defRPr>
            </a:pPr>
            <a:endParaRPr lang="en-US"/>
          </a:p>
        </c:txPr>
      </c:legendEntry>
      <c:layout>
        <c:manualLayout>
          <c:xMode val="edge"/>
          <c:yMode val="edge"/>
          <c:x val="0.84007758791587694"/>
          <c:y val="0.13697338435020215"/>
          <c:w val="9.4956608290677896E-2"/>
          <c:h val="8.810257668943315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Open Sans (Headings)"/>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501856916717013E-2"/>
          <c:y val="4.3596337392741637E-2"/>
          <c:w val="0.97249814308328297"/>
          <c:h val="0.85119553086049993"/>
        </c:manualLayout>
      </c:layout>
      <c:barChart>
        <c:barDir val="col"/>
        <c:grouping val="clustered"/>
        <c:varyColors val="0"/>
        <c:ser>
          <c:idx val="0"/>
          <c:order val="0"/>
          <c:tx>
            <c:strRef>
              <c:f>Sheet1!$B$1</c:f>
              <c:strCache>
                <c:ptCount val="1"/>
                <c:pt idx="0">
                  <c:v>2018</c:v>
                </c:pt>
              </c:strCache>
            </c:strRef>
          </c:tx>
          <c:spPr>
            <a:solidFill>
              <a:schemeClr val="accent1">
                <a:alpha val="70000"/>
              </a:schemeClr>
            </a:solidFill>
            <a:ln>
              <a:noFill/>
            </a:ln>
            <a:effectLst/>
          </c:spPr>
          <c:invertIfNegative val="0"/>
          <c:cat>
            <c:numRef>
              <c:f>Sheet1!$A$2:$A$21</c:f>
              <c:numCache>
                <c:formatCode>General</c:formatCode>
                <c:ptCount val="20"/>
                <c:pt idx="0">
                  <c:v>2</c:v>
                </c:pt>
                <c:pt idx="1">
                  <c:v>3</c:v>
                </c:pt>
                <c:pt idx="2">
                  <c:v>7</c:v>
                </c:pt>
                <c:pt idx="3">
                  <c:v>8</c:v>
                </c:pt>
                <c:pt idx="4">
                  <c:v>15</c:v>
                </c:pt>
                <c:pt idx="5">
                  <c:v>14</c:v>
                </c:pt>
                <c:pt idx="6">
                  <c:v>1</c:v>
                </c:pt>
                <c:pt idx="7">
                  <c:v>5</c:v>
                </c:pt>
                <c:pt idx="8">
                  <c:v>9</c:v>
                </c:pt>
                <c:pt idx="9">
                  <c:v>6</c:v>
                </c:pt>
                <c:pt idx="10">
                  <c:v>10</c:v>
                </c:pt>
                <c:pt idx="11">
                  <c:v>4</c:v>
                </c:pt>
                <c:pt idx="12">
                  <c:v>20</c:v>
                </c:pt>
                <c:pt idx="13">
                  <c:v>13</c:v>
                </c:pt>
                <c:pt idx="14">
                  <c:v>16</c:v>
                </c:pt>
                <c:pt idx="15">
                  <c:v>17</c:v>
                </c:pt>
                <c:pt idx="16">
                  <c:v>12</c:v>
                </c:pt>
                <c:pt idx="17">
                  <c:v>18</c:v>
                </c:pt>
                <c:pt idx="18">
                  <c:v>19</c:v>
                </c:pt>
                <c:pt idx="19">
                  <c:v>11</c:v>
                </c:pt>
              </c:numCache>
            </c:numRef>
          </c:cat>
          <c:val>
            <c:numRef>
              <c:f>Sheet1!$B$2:$B$21</c:f>
              <c:numCache>
                <c:formatCode>General</c:formatCode>
                <c:ptCount val="20"/>
                <c:pt idx="0">
                  <c:v>78</c:v>
                </c:pt>
                <c:pt idx="1">
                  <c:v>66</c:v>
                </c:pt>
                <c:pt idx="2">
                  <c:v>78</c:v>
                </c:pt>
                <c:pt idx="3">
                  <c:v>67</c:v>
                </c:pt>
                <c:pt idx="4">
                  <c:v>74</c:v>
                </c:pt>
                <c:pt idx="5">
                  <c:v>77</c:v>
                </c:pt>
                <c:pt idx="6">
                  <c:v>81</c:v>
                </c:pt>
                <c:pt idx="7">
                  <c:v>66</c:v>
                </c:pt>
                <c:pt idx="8">
                  <c:v>57</c:v>
                </c:pt>
                <c:pt idx="9">
                  <c:v>77</c:v>
                </c:pt>
                <c:pt idx="10">
                  <c:v>62</c:v>
                </c:pt>
                <c:pt idx="11">
                  <c:v>55</c:v>
                </c:pt>
                <c:pt idx="12">
                  <c:v>66</c:v>
                </c:pt>
                <c:pt idx="13">
                  <c:v>58</c:v>
                </c:pt>
                <c:pt idx="14">
                  <c:v>58</c:v>
                </c:pt>
                <c:pt idx="15">
                  <c:v>54</c:v>
                </c:pt>
                <c:pt idx="16">
                  <c:v>56</c:v>
                </c:pt>
                <c:pt idx="17">
                  <c:v>61</c:v>
                </c:pt>
                <c:pt idx="18">
                  <c:v>42</c:v>
                </c:pt>
                <c:pt idx="19">
                  <c:v>59</c:v>
                </c:pt>
              </c:numCache>
            </c:numRef>
          </c:val>
          <c:extLst>
            <c:ext xmlns:c16="http://schemas.microsoft.com/office/drawing/2014/chart" uri="{C3380CC4-5D6E-409C-BE32-E72D297353CC}">
              <c16:uniqueId val="{00000000-A186-4BD8-9DE7-B66653C4B42E}"/>
            </c:ext>
          </c:extLst>
        </c:ser>
        <c:ser>
          <c:idx val="1"/>
          <c:order val="1"/>
          <c:tx>
            <c:strRef>
              <c:f>Sheet1!$C$1</c:f>
              <c:strCache>
                <c:ptCount val="1"/>
                <c:pt idx="0">
                  <c:v>2019</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5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Sheet1!$A$2:$A$21</c:f>
              <c:numCache>
                <c:formatCode>General</c:formatCode>
                <c:ptCount val="20"/>
                <c:pt idx="0">
                  <c:v>2</c:v>
                </c:pt>
                <c:pt idx="1">
                  <c:v>3</c:v>
                </c:pt>
                <c:pt idx="2">
                  <c:v>7</c:v>
                </c:pt>
                <c:pt idx="3">
                  <c:v>8</c:v>
                </c:pt>
                <c:pt idx="4">
                  <c:v>15</c:v>
                </c:pt>
                <c:pt idx="5">
                  <c:v>14</c:v>
                </c:pt>
                <c:pt idx="6">
                  <c:v>1</c:v>
                </c:pt>
                <c:pt idx="7">
                  <c:v>5</c:v>
                </c:pt>
                <c:pt idx="8">
                  <c:v>9</c:v>
                </c:pt>
                <c:pt idx="9">
                  <c:v>6</c:v>
                </c:pt>
                <c:pt idx="10">
                  <c:v>10</c:v>
                </c:pt>
                <c:pt idx="11">
                  <c:v>4</c:v>
                </c:pt>
                <c:pt idx="12">
                  <c:v>20</c:v>
                </c:pt>
                <c:pt idx="13">
                  <c:v>13</c:v>
                </c:pt>
                <c:pt idx="14">
                  <c:v>16</c:v>
                </c:pt>
                <c:pt idx="15">
                  <c:v>17</c:v>
                </c:pt>
                <c:pt idx="16">
                  <c:v>12</c:v>
                </c:pt>
                <c:pt idx="17">
                  <c:v>18</c:v>
                </c:pt>
                <c:pt idx="18">
                  <c:v>19</c:v>
                </c:pt>
                <c:pt idx="19">
                  <c:v>11</c:v>
                </c:pt>
              </c:numCache>
            </c:numRef>
          </c:cat>
          <c:val>
            <c:numRef>
              <c:f>Sheet1!$C$2:$C$21</c:f>
              <c:numCache>
                <c:formatCode>General</c:formatCode>
                <c:ptCount val="20"/>
                <c:pt idx="0">
                  <c:v>80</c:v>
                </c:pt>
                <c:pt idx="1">
                  <c:v>76</c:v>
                </c:pt>
                <c:pt idx="2">
                  <c:v>75</c:v>
                </c:pt>
                <c:pt idx="3">
                  <c:v>73</c:v>
                </c:pt>
                <c:pt idx="4">
                  <c:v>70</c:v>
                </c:pt>
                <c:pt idx="5">
                  <c:v>70</c:v>
                </c:pt>
                <c:pt idx="6">
                  <c:v>70</c:v>
                </c:pt>
                <c:pt idx="7">
                  <c:v>69</c:v>
                </c:pt>
                <c:pt idx="8">
                  <c:v>67</c:v>
                </c:pt>
                <c:pt idx="9">
                  <c:v>66</c:v>
                </c:pt>
                <c:pt idx="10">
                  <c:v>65</c:v>
                </c:pt>
                <c:pt idx="11">
                  <c:v>60</c:v>
                </c:pt>
                <c:pt idx="12">
                  <c:v>58</c:v>
                </c:pt>
                <c:pt idx="13">
                  <c:v>58</c:v>
                </c:pt>
                <c:pt idx="14">
                  <c:v>56</c:v>
                </c:pt>
                <c:pt idx="15">
                  <c:v>53</c:v>
                </c:pt>
                <c:pt idx="16">
                  <c:v>50</c:v>
                </c:pt>
                <c:pt idx="17">
                  <c:v>47</c:v>
                </c:pt>
                <c:pt idx="18">
                  <c:v>47</c:v>
                </c:pt>
                <c:pt idx="19">
                  <c:v>30</c:v>
                </c:pt>
              </c:numCache>
            </c:numRef>
          </c:val>
          <c:extLst>
            <c:ext xmlns:c16="http://schemas.microsoft.com/office/drawing/2014/chart" uri="{C3380CC4-5D6E-409C-BE32-E72D297353CC}">
              <c16:uniqueId val="{00000000-FA72-494C-A31C-698BC9641246}"/>
            </c:ext>
          </c:extLst>
        </c:ser>
        <c:dLbls>
          <c:showLegendKey val="0"/>
          <c:showVal val="0"/>
          <c:showCatName val="0"/>
          <c:showSerName val="0"/>
          <c:showPercent val="0"/>
          <c:showBubbleSize val="0"/>
        </c:dLbls>
        <c:gapWidth val="50"/>
        <c:axId val="443598664"/>
        <c:axId val="443595712"/>
      </c:barChart>
      <c:catAx>
        <c:axId val="443598664"/>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Open Sans (Headings)"/>
                <a:ea typeface="+mn-ea"/>
                <a:cs typeface="+mn-cs"/>
              </a:defRPr>
            </a:pPr>
            <a:endParaRPr lang="en-US"/>
          </a:p>
        </c:txPr>
        <c:crossAx val="443595712"/>
        <c:crosses val="autoZero"/>
        <c:auto val="1"/>
        <c:lblAlgn val="ctr"/>
        <c:lblOffset val="100"/>
        <c:noMultiLvlLbl val="0"/>
      </c:catAx>
      <c:valAx>
        <c:axId val="443595712"/>
        <c:scaling>
          <c:orientation val="minMax"/>
        </c:scaling>
        <c:delete val="1"/>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crossAx val="443598664"/>
        <c:crosses val="autoZero"/>
        <c:crossBetween val="between"/>
        <c:majorUnit val="10"/>
      </c:valAx>
      <c:spPr>
        <a:noFill/>
        <a:ln>
          <a:noFill/>
        </a:ln>
        <a:effectLst/>
      </c:spPr>
    </c:plotArea>
    <c:legend>
      <c:legendPos val="r"/>
      <c:layout>
        <c:manualLayout>
          <c:xMode val="edge"/>
          <c:yMode val="edge"/>
          <c:x val="0.78697410081034991"/>
          <c:y val="0.14179086545166195"/>
          <c:w val="0.21177581478434468"/>
          <c:h val="0.1115190877723859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400" b="1" i="0" u="none" strike="noStrike" kern="1200" spc="0" baseline="0">
                <a:solidFill>
                  <a:schemeClr val="tx1">
                    <a:lumMod val="65000"/>
                    <a:lumOff val="35000"/>
                  </a:schemeClr>
                </a:solidFill>
                <a:latin typeface="+mn-lt"/>
                <a:ea typeface="+mn-ea"/>
                <a:cs typeface="+mn-cs"/>
              </a:defRPr>
            </a:pPr>
            <a:r>
              <a:rPr lang="en-US" sz="2400" b="1" i="0" baseline="0"/>
              <a:t>STUDENTS ASSESSED WITH READING STAAR ALTERNATE 2</a:t>
            </a:r>
          </a:p>
        </c:rich>
      </c:tx>
      <c:layout>
        <c:manualLayout>
          <c:xMode val="edge"/>
          <c:yMode val="edge"/>
          <c:x val="1.2756742938618816E-2"/>
          <c:y val="2.2829340196116616E-2"/>
        </c:manualLayout>
      </c:layout>
      <c:overlay val="0"/>
      <c:spPr>
        <a:noFill/>
        <a:ln>
          <a:noFill/>
        </a:ln>
        <a:effectLst/>
      </c:spPr>
      <c:txPr>
        <a:bodyPr rot="0" spcFirstLastPara="1" vertOverflow="ellipsis" vert="horz" wrap="square" anchor="ctr" anchorCtr="1"/>
        <a:lstStyle/>
        <a:p>
          <a:pPr algn="l">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ALL STUDENTS</c:v>
                </c:pt>
              </c:strCache>
            </c:strRef>
          </c:tx>
          <c:spPr>
            <a:solidFill>
              <a:schemeClr val="accent1"/>
            </a:solidFill>
            <a:ln>
              <a:noFill/>
            </a:ln>
            <a:effectLst/>
            <a:sp3d/>
          </c:spPr>
          <c:invertIfNegative val="0"/>
          <c:cat>
            <c:strRef>
              <c:f>Sheet1!$A$2:$A$7</c:f>
              <c:strCache>
                <c:ptCount val="6"/>
                <c:pt idx="0">
                  <c:v>Grade 3 </c:v>
                </c:pt>
                <c:pt idx="1">
                  <c:v>Grade 4</c:v>
                </c:pt>
                <c:pt idx="2">
                  <c:v>Grade 5</c:v>
                </c:pt>
                <c:pt idx="3">
                  <c:v>Grade 6</c:v>
                </c:pt>
                <c:pt idx="4">
                  <c:v>Grade 7</c:v>
                </c:pt>
                <c:pt idx="5">
                  <c:v>Grade 8 </c:v>
                </c:pt>
              </c:strCache>
            </c:strRef>
          </c:cat>
          <c:val>
            <c:numRef>
              <c:f>Sheet1!$B$2:$B$7</c:f>
              <c:numCache>
                <c:formatCode>General</c:formatCode>
                <c:ptCount val="6"/>
                <c:pt idx="0">
                  <c:v>1.5</c:v>
                </c:pt>
                <c:pt idx="1">
                  <c:v>1.6</c:v>
                </c:pt>
                <c:pt idx="2">
                  <c:v>1.5</c:v>
                </c:pt>
                <c:pt idx="3">
                  <c:v>1.5</c:v>
                </c:pt>
                <c:pt idx="4">
                  <c:v>1.4</c:v>
                </c:pt>
                <c:pt idx="5">
                  <c:v>1.4</c:v>
                </c:pt>
              </c:numCache>
            </c:numRef>
          </c:val>
          <c:extLst>
            <c:ext xmlns:c16="http://schemas.microsoft.com/office/drawing/2014/chart" uri="{C3380CC4-5D6E-409C-BE32-E72D297353CC}">
              <c16:uniqueId val="{00000000-58FD-4BBB-866F-E5C7028ECD83}"/>
            </c:ext>
          </c:extLst>
        </c:ser>
        <c:ser>
          <c:idx val="1"/>
          <c:order val="1"/>
          <c:tx>
            <c:strRef>
              <c:f>Sheet1!$C$1</c:f>
              <c:strCache>
                <c:ptCount val="1"/>
                <c:pt idx="0">
                  <c:v>AFRICAN AMERICAN</c:v>
                </c:pt>
              </c:strCache>
            </c:strRef>
          </c:tx>
          <c:spPr>
            <a:solidFill>
              <a:schemeClr val="accent2"/>
            </a:solidFill>
            <a:ln>
              <a:noFill/>
            </a:ln>
            <a:effectLst/>
            <a:sp3d/>
          </c:spPr>
          <c:invertIfNegative val="0"/>
          <c:cat>
            <c:strRef>
              <c:f>Sheet1!$A$2:$A$7</c:f>
              <c:strCache>
                <c:ptCount val="6"/>
                <c:pt idx="0">
                  <c:v>Grade 3 </c:v>
                </c:pt>
                <c:pt idx="1">
                  <c:v>Grade 4</c:v>
                </c:pt>
                <c:pt idx="2">
                  <c:v>Grade 5</c:v>
                </c:pt>
                <c:pt idx="3">
                  <c:v>Grade 6</c:v>
                </c:pt>
                <c:pt idx="4">
                  <c:v>Grade 7</c:v>
                </c:pt>
                <c:pt idx="5">
                  <c:v>Grade 8 </c:v>
                </c:pt>
              </c:strCache>
            </c:strRef>
          </c:cat>
          <c:val>
            <c:numRef>
              <c:f>Sheet1!$C$2:$C$7</c:f>
              <c:numCache>
                <c:formatCode>General</c:formatCode>
                <c:ptCount val="6"/>
                <c:pt idx="0">
                  <c:v>2.1</c:v>
                </c:pt>
                <c:pt idx="1">
                  <c:v>2.2000000000000002</c:v>
                </c:pt>
                <c:pt idx="2">
                  <c:v>2.1</c:v>
                </c:pt>
                <c:pt idx="3">
                  <c:v>2.2000000000000002</c:v>
                </c:pt>
                <c:pt idx="4">
                  <c:v>2.1</c:v>
                </c:pt>
                <c:pt idx="5">
                  <c:v>1.9</c:v>
                </c:pt>
              </c:numCache>
            </c:numRef>
          </c:val>
          <c:extLst>
            <c:ext xmlns:c16="http://schemas.microsoft.com/office/drawing/2014/chart" uri="{C3380CC4-5D6E-409C-BE32-E72D297353CC}">
              <c16:uniqueId val="{00000001-58FD-4BBB-866F-E5C7028ECD83}"/>
            </c:ext>
          </c:extLst>
        </c:ser>
        <c:ser>
          <c:idx val="2"/>
          <c:order val="2"/>
          <c:tx>
            <c:strRef>
              <c:f>Sheet1!$D$1</c:f>
              <c:strCache>
                <c:ptCount val="1"/>
                <c:pt idx="0">
                  <c:v>HISPANIC</c:v>
                </c:pt>
              </c:strCache>
            </c:strRef>
          </c:tx>
          <c:spPr>
            <a:solidFill>
              <a:schemeClr val="accent3"/>
            </a:solidFill>
            <a:ln>
              <a:noFill/>
            </a:ln>
            <a:effectLst/>
            <a:sp3d/>
          </c:spPr>
          <c:invertIfNegative val="0"/>
          <c:cat>
            <c:strRef>
              <c:f>Sheet1!$A$2:$A$7</c:f>
              <c:strCache>
                <c:ptCount val="6"/>
                <c:pt idx="0">
                  <c:v>Grade 3 </c:v>
                </c:pt>
                <c:pt idx="1">
                  <c:v>Grade 4</c:v>
                </c:pt>
                <c:pt idx="2">
                  <c:v>Grade 5</c:v>
                </c:pt>
                <c:pt idx="3">
                  <c:v>Grade 6</c:v>
                </c:pt>
                <c:pt idx="4">
                  <c:v>Grade 7</c:v>
                </c:pt>
                <c:pt idx="5">
                  <c:v>Grade 8 </c:v>
                </c:pt>
              </c:strCache>
            </c:strRef>
          </c:cat>
          <c:val>
            <c:numRef>
              <c:f>Sheet1!$D$2:$D$7</c:f>
              <c:numCache>
                <c:formatCode>General</c:formatCode>
                <c:ptCount val="6"/>
                <c:pt idx="0">
                  <c:v>1.6</c:v>
                </c:pt>
                <c:pt idx="1">
                  <c:v>1.6</c:v>
                </c:pt>
                <c:pt idx="2">
                  <c:v>1.6</c:v>
                </c:pt>
                <c:pt idx="3">
                  <c:v>1.5</c:v>
                </c:pt>
                <c:pt idx="4">
                  <c:v>1.4</c:v>
                </c:pt>
                <c:pt idx="5">
                  <c:v>1.3</c:v>
                </c:pt>
              </c:numCache>
            </c:numRef>
          </c:val>
          <c:extLst>
            <c:ext xmlns:c16="http://schemas.microsoft.com/office/drawing/2014/chart" uri="{C3380CC4-5D6E-409C-BE32-E72D297353CC}">
              <c16:uniqueId val="{00000002-58FD-4BBB-866F-E5C7028ECD83}"/>
            </c:ext>
          </c:extLst>
        </c:ser>
        <c:ser>
          <c:idx val="3"/>
          <c:order val="3"/>
          <c:tx>
            <c:strRef>
              <c:f>Sheet1!$E$1</c:f>
              <c:strCache>
                <c:ptCount val="1"/>
                <c:pt idx="0">
                  <c:v>WHITE</c:v>
                </c:pt>
              </c:strCache>
            </c:strRef>
          </c:tx>
          <c:spPr>
            <a:solidFill>
              <a:schemeClr val="accent4"/>
            </a:solidFill>
            <a:ln>
              <a:noFill/>
            </a:ln>
            <a:effectLst/>
            <a:sp3d/>
          </c:spPr>
          <c:invertIfNegative val="0"/>
          <c:cat>
            <c:strRef>
              <c:f>Sheet1!$A$2:$A$7</c:f>
              <c:strCache>
                <c:ptCount val="6"/>
                <c:pt idx="0">
                  <c:v>Grade 3 </c:v>
                </c:pt>
                <c:pt idx="1">
                  <c:v>Grade 4</c:v>
                </c:pt>
                <c:pt idx="2">
                  <c:v>Grade 5</c:v>
                </c:pt>
                <c:pt idx="3">
                  <c:v>Grade 6</c:v>
                </c:pt>
                <c:pt idx="4">
                  <c:v>Grade 7</c:v>
                </c:pt>
                <c:pt idx="5">
                  <c:v>Grade 8 </c:v>
                </c:pt>
              </c:strCache>
            </c:strRef>
          </c:cat>
          <c:val>
            <c:numRef>
              <c:f>Sheet1!$E$2:$E$7</c:f>
              <c:numCache>
                <c:formatCode>General</c:formatCode>
                <c:ptCount val="6"/>
                <c:pt idx="0">
                  <c:v>1.2</c:v>
                </c:pt>
                <c:pt idx="1">
                  <c:v>1.3</c:v>
                </c:pt>
                <c:pt idx="2">
                  <c:v>1.2</c:v>
                </c:pt>
                <c:pt idx="3">
                  <c:v>1.3</c:v>
                </c:pt>
                <c:pt idx="4">
                  <c:v>1.2</c:v>
                </c:pt>
                <c:pt idx="5">
                  <c:v>1.2</c:v>
                </c:pt>
              </c:numCache>
            </c:numRef>
          </c:val>
          <c:extLst>
            <c:ext xmlns:c16="http://schemas.microsoft.com/office/drawing/2014/chart" uri="{C3380CC4-5D6E-409C-BE32-E72D297353CC}">
              <c16:uniqueId val="{00000003-7ED5-407D-9E5D-44AABA10B90C}"/>
            </c:ext>
          </c:extLst>
        </c:ser>
        <c:ser>
          <c:idx val="4"/>
          <c:order val="4"/>
          <c:tx>
            <c:strRef>
              <c:f>Sheet1!$F$1</c:f>
              <c:strCache>
                <c:ptCount val="1"/>
                <c:pt idx="0">
                  <c:v>ASIAN</c:v>
                </c:pt>
              </c:strCache>
            </c:strRef>
          </c:tx>
          <c:spPr>
            <a:solidFill>
              <a:schemeClr val="accent6"/>
            </a:solidFill>
            <a:ln>
              <a:noFill/>
            </a:ln>
            <a:effectLst/>
            <a:sp3d/>
          </c:spPr>
          <c:invertIfNegative val="0"/>
          <c:cat>
            <c:strRef>
              <c:f>Sheet1!$A$2:$A$7</c:f>
              <c:strCache>
                <c:ptCount val="6"/>
                <c:pt idx="0">
                  <c:v>Grade 3 </c:v>
                </c:pt>
                <c:pt idx="1">
                  <c:v>Grade 4</c:v>
                </c:pt>
                <c:pt idx="2">
                  <c:v>Grade 5</c:v>
                </c:pt>
                <c:pt idx="3">
                  <c:v>Grade 6</c:v>
                </c:pt>
                <c:pt idx="4">
                  <c:v>Grade 7</c:v>
                </c:pt>
                <c:pt idx="5">
                  <c:v>Grade 8 </c:v>
                </c:pt>
              </c:strCache>
            </c:strRef>
          </c:cat>
          <c:val>
            <c:numRef>
              <c:f>Sheet1!$F$2:$F$7</c:f>
              <c:numCache>
                <c:formatCode>General</c:formatCode>
                <c:ptCount val="6"/>
                <c:pt idx="0">
                  <c:v>1.3</c:v>
                </c:pt>
                <c:pt idx="1">
                  <c:v>1.1000000000000001</c:v>
                </c:pt>
                <c:pt idx="2">
                  <c:v>1.2</c:v>
                </c:pt>
                <c:pt idx="3">
                  <c:v>1.1000000000000001</c:v>
                </c:pt>
                <c:pt idx="4">
                  <c:v>1</c:v>
                </c:pt>
                <c:pt idx="5">
                  <c:v>1</c:v>
                </c:pt>
              </c:numCache>
            </c:numRef>
          </c:val>
          <c:extLst>
            <c:ext xmlns:c16="http://schemas.microsoft.com/office/drawing/2014/chart" uri="{C3380CC4-5D6E-409C-BE32-E72D297353CC}">
              <c16:uniqueId val="{00000004-7ED5-407D-9E5D-44AABA10B90C}"/>
            </c:ext>
          </c:extLst>
        </c:ser>
        <c:dLbls>
          <c:showLegendKey val="0"/>
          <c:showVal val="0"/>
          <c:showCatName val="0"/>
          <c:showSerName val="0"/>
          <c:showPercent val="0"/>
          <c:showBubbleSize val="0"/>
        </c:dLbls>
        <c:gapWidth val="120"/>
        <c:shape val="box"/>
        <c:axId val="526109040"/>
        <c:axId val="526112320"/>
        <c:axId val="0"/>
      </c:bar3DChart>
      <c:catAx>
        <c:axId val="5261090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26112320"/>
        <c:crosses val="autoZero"/>
        <c:auto val="1"/>
        <c:lblAlgn val="l"/>
        <c:lblOffset val="100"/>
        <c:noMultiLvlLbl val="0"/>
      </c:catAx>
      <c:valAx>
        <c:axId val="526112320"/>
        <c:scaling>
          <c:orientation val="minMax"/>
          <c:max val="2"/>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26109040"/>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nchor="ctr" anchorCtr="0"/>
    <a:lstStyle/>
    <a:p>
      <a:pPr>
        <a:defRPr sz="1800" baseline="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Spring 2018</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DB</c:v>
                </c:pt>
                <c:pt idx="1">
                  <c:v>AI</c:v>
                </c:pt>
                <c:pt idx="2">
                  <c:v>VI</c:v>
                </c:pt>
                <c:pt idx="3">
                  <c:v>TBI</c:v>
                </c:pt>
                <c:pt idx="4">
                  <c:v>ED</c:v>
                </c:pt>
                <c:pt idx="5">
                  <c:v>SI</c:v>
                </c:pt>
                <c:pt idx="6">
                  <c:v>SLD</c:v>
                </c:pt>
                <c:pt idx="7">
                  <c:v>OI</c:v>
                </c:pt>
                <c:pt idx="8">
                  <c:v>OHI</c:v>
                </c:pt>
                <c:pt idx="9">
                  <c:v>AU</c:v>
                </c:pt>
                <c:pt idx="10">
                  <c:v>ID</c:v>
                </c:pt>
              </c:strCache>
            </c:strRef>
          </c:cat>
          <c:val>
            <c:numRef>
              <c:f>Sheet1!$B$2:$B$12</c:f>
              <c:numCache>
                <c:formatCode>General</c:formatCode>
                <c:ptCount val="11"/>
                <c:pt idx="0">
                  <c:v>95</c:v>
                </c:pt>
                <c:pt idx="1">
                  <c:v>261</c:v>
                </c:pt>
                <c:pt idx="2">
                  <c:v>442</c:v>
                </c:pt>
                <c:pt idx="3">
                  <c:v>316</c:v>
                </c:pt>
                <c:pt idx="4">
                  <c:v>343</c:v>
                </c:pt>
                <c:pt idx="5">
                  <c:v>167</c:v>
                </c:pt>
                <c:pt idx="6">
                  <c:v>348</c:v>
                </c:pt>
                <c:pt idx="7">
                  <c:v>694</c:v>
                </c:pt>
                <c:pt idx="8" formatCode="#,##0">
                  <c:v>4825</c:v>
                </c:pt>
                <c:pt idx="9" formatCode="#,##0">
                  <c:v>13215</c:v>
                </c:pt>
                <c:pt idx="10" formatCode="#,##0">
                  <c:v>23764</c:v>
                </c:pt>
              </c:numCache>
            </c:numRef>
          </c:val>
          <c:extLst>
            <c:ext xmlns:c16="http://schemas.microsoft.com/office/drawing/2014/chart" uri="{C3380CC4-5D6E-409C-BE32-E72D297353CC}">
              <c16:uniqueId val="{00000000-E43D-4BD7-9B0C-8B4B2DDAA1B8}"/>
            </c:ext>
          </c:extLst>
        </c:ser>
        <c:ser>
          <c:idx val="1"/>
          <c:order val="1"/>
          <c:tx>
            <c:strRef>
              <c:f>Sheet1!$C$1</c:f>
              <c:strCache>
                <c:ptCount val="1"/>
                <c:pt idx="0">
                  <c:v>Spring 2019</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dLbl>
              <c:idx val="10"/>
              <c:layout>
                <c:manualLayout>
                  <c:x val="-2.1878072297211253E-3"/>
                  <c:y val="2.46692331733977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AD2-4131-ABCE-93288870972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Sheet1!$A$2:$A$12</c:f>
              <c:strCache>
                <c:ptCount val="11"/>
                <c:pt idx="0">
                  <c:v>DB</c:v>
                </c:pt>
                <c:pt idx="1">
                  <c:v>AI</c:v>
                </c:pt>
                <c:pt idx="2">
                  <c:v>VI</c:v>
                </c:pt>
                <c:pt idx="3">
                  <c:v>TBI</c:v>
                </c:pt>
                <c:pt idx="4">
                  <c:v>ED</c:v>
                </c:pt>
                <c:pt idx="5">
                  <c:v>SI</c:v>
                </c:pt>
                <c:pt idx="6">
                  <c:v>SLD</c:v>
                </c:pt>
                <c:pt idx="7">
                  <c:v>OI</c:v>
                </c:pt>
                <c:pt idx="8">
                  <c:v>OHI</c:v>
                </c:pt>
                <c:pt idx="9">
                  <c:v>AU</c:v>
                </c:pt>
                <c:pt idx="10">
                  <c:v>ID</c:v>
                </c:pt>
              </c:strCache>
            </c:strRef>
          </c:cat>
          <c:val>
            <c:numRef>
              <c:f>Sheet1!$C$2:$C$12</c:f>
              <c:numCache>
                <c:formatCode>General</c:formatCode>
                <c:ptCount val="11"/>
                <c:pt idx="0">
                  <c:v>95</c:v>
                </c:pt>
                <c:pt idx="1">
                  <c:v>257</c:v>
                </c:pt>
                <c:pt idx="2">
                  <c:v>423</c:v>
                </c:pt>
                <c:pt idx="3">
                  <c:v>321</c:v>
                </c:pt>
                <c:pt idx="4">
                  <c:v>335</c:v>
                </c:pt>
                <c:pt idx="5">
                  <c:v>165</c:v>
                </c:pt>
                <c:pt idx="6">
                  <c:v>275</c:v>
                </c:pt>
                <c:pt idx="7">
                  <c:v>667</c:v>
                </c:pt>
                <c:pt idx="8">
                  <c:v>4918</c:v>
                </c:pt>
                <c:pt idx="9">
                  <c:v>13997</c:v>
                </c:pt>
                <c:pt idx="10">
                  <c:v>24600</c:v>
                </c:pt>
              </c:numCache>
            </c:numRef>
          </c:val>
          <c:extLst>
            <c:ext xmlns:c16="http://schemas.microsoft.com/office/drawing/2014/chart" uri="{C3380CC4-5D6E-409C-BE32-E72D297353CC}">
              <c16:uniqueId val="{00000000-3AD2-4131-ABCE-932888709725}"/>
            </c:ext>
          </c:extLst>
        </c:ser>
        <c:dLbls>
          <c:showLegendKey val="0"/>
          <c:showVal val="0"/>
          <c:showCatName val="0"/>
          <c:showSerName val="0"/>
          <c:showPercent val="0"/>
          <c:showBubbleSize val="0"/>
        </c:dLbls>
        <c:gapWidth val="87"/>
        <c:axId val="353097576"/>
        <c:axId val="353100200"/>
      </c:barChart>
      <c:catAx>
        <c:axId val="353097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Open Sans (Headings)"/>
                <a:ea typeface="+mn-ea"/>
                <a:cs typeface="+mn-cs"/>
              </a:defRPr>
            </a:pPr>
            <a:endParaRPr lang="en-US"/>
          </a:p>
        </c:txPr>
        <c:crossAx val="353100200"/>
        <c:crosses val="autoZero"/>
        <c:auto val="1"/>
        <c:lblAlgn val="ctr"/>
        <c:lblOffset val="100"/>
        <c:noMultiLvlLbl val="0"/>
      </c:catAx>
      <c:valAx>
        <c:axId val="353100200"/>
        <c:scaling>
          <c:orientation val="minMax"/>
          <c:max val="25000"/>
          <c:min val="0"/>
        </c:scaling>
        <c:delete val="0"/>
        <c:axPos val="b"/>
        <c:majorGridlines>
          <c:spPr>
            <a:ln w="9525" cap="flat" cmpd="sng" algn="ctr">
              <a:solidFill>
                <a:schemeClr val="tx1">
                  <a:lumMod val="15000"/>
                  <a:lumOff val="85000"/>
                </a:schemeClr>
              </a:solidFill>
              <a:round/>
            </a:ln>
            <a:effectLst/>
          </c:spPr>
        </c:majorGridlines>
        <c:numFmt formatCode="@"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53097576"/>
        <c:crosses val="autoZero"/>
        <c:crossBetween val="between"/>
        <c:majorUnit val="2000"/>
      </c:valAx>
      <c:spPr>
        <a:noFill/>
        <a:ln>
          <a:noFill/>
        </a:ln>
        <a:effectLst/>
      </c:spPr>
    </c:plotArea>
    <c:legend>
      <c:legendPos val="r"/>
      <c:layout>
        <c:manualLayout>
          <c:xMode val="edge"/>
          <c:yMode val="edge"/>
          <c:x val="0.80748846793027751"/>
          <c:y val="0.29169531863993414"/>
          <c:w val="0.14857416123863657"/>
          <c:h val="0.4151323665562777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50000"/>
                  <a:lumOff val="50000"/>
                </a:schemeClr>
              </a:solidFill>
              <a:latin typeface="Open Sans (Headings)"/>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aseline="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Spring 2019</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Open Sans (Headings)"/>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DB</c:v>
                </c:pt>
                <c:pt idx="1">
                  <c:v>AI</c:v>
                </c:pt>
                <c:pt idx="2">
                  <c:v>VI</c:v>
                </c:pt>
                <c:pt idx="3">
                  <c:v>TBI</c:v>
                </c:pt>
                <c:pt idx="4">
                  <c:v>ED</c:v>
                </c:pt>
                <c:pt idx="5">
                  <c:v>SI</c:v>
                </c:pt>
                <c:pt idx="6">
                  <c:v>SLD</c:v>
                </c:pt>
                <c:pt idx="7">
                  <c:v>OI</c:v>
                </c:pt>
                <c:pt idx="8">
                  <c:v>OHI</c:v>
                </c:pt>
                <c:pt idx="9">
                  <c:v>AU</c:v>
                </c:pt>
                <c:pt idx="10">
                  <c:v>ID</c:v>
                </c:pt>
              </c:strCache>
            </c:strRef>
          </c:cat>
          <c:val>
            <c:numRef>
              <c:f>Sheet1!$B$2:$B$12</c:f>
              <c:numCache>
                <c:formatCode>General</c:formatCode>
                <c:ptCount val="11"/>
                <c:pt idx="0">
                  <c:v>0.2</c:v>
                </c:pt>
                <c:pt idx="1">
                  <c:v>0.55000000000000004</c:v>
                </c:pt>
                <c:pt idx="2">
                  <c:v>0.91</c:v>
                </c:pt>
                <c:pt idx="3">
                  <c:v>0.69</c:v>
                </c:pt>
                <c:pt idx="4">
                  <c:v>0.72</c:v>
                </c:pt>
                <c:pt idx="5">
                  <c:v>0.35</c:v>
                </c:pt>
                <c:pt idx="6">
                  <c:v>0.59</c:v>
                </c:pt>
                <c:pt idx="7">
                  <c:v>1.44</c:v>
                </c:pt>
                <c:pt idx="8">
                  <c:v>10.6</c:v>
                </c:pt>
                <c:pt idx="9">
                  <c:v>30.39</c:v>
                </c:pt>
                <c:pt idx="10">
                  <c:v>53.41</c:v>
                </c:pt>
              </c:numCache>
            </c:numRef>
          </c:val>
          <c:extLst>
            <c:ext xmlns:c16="http://schemas.microsoft.com/office/drawing/2014/chart" uri="{C3380CC4-5D6E-409C-BE32-E72D297353CC}">
              <c16:uniqueId val="{00000000-E43D-4BD7-9B0C-8B4B2DDAA1B8}"/>
            </c:ext>
          </c:extLst>
        </c:ser>
        <c:dLbls>
          <c:showLegendKey val="0"/>
          <c:showVal val="0"/>
          <c:showCatName val="0"/>
          <c:showSerName val="0"/>
          <c:showPercent val="0"/>
          <c:showBubbleSize val="0"/>
        </c:dLbls>
        <c:gapWidth val="52"/>
        <c:axId val="353097576"/>
        <c:axId val="353100200"/>
      </c:barChart>
      <c:catAx>
        <c:axId val="353097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353100200"/>
        <c:crosses val="autoZero"/>
        <c:auto val="1"/>
        <c:lblAlgn val="ctr"/>
        <c:lblOffset val="100"/>
        <c:noMultiLvlLbl val="0"/>
      </c:catAx>
      <c:valAx>
        <c:axId val="353100200"/>
        <c:scaling>
          <c:orientation val="minMax"/>
          <c:max val="55"/>
          <c:min val="0"/>
        </c:scaling>
        <c:delete val="0"/>
        <c:axPos val="b"/>
        <c:majorGridlines>
          <c:spPr>
            <a:ln w="9525" cap="flat" cmpd="sng" algn="ctr">
              <a:solidFill>
                <a:schemeClr val="tx1">
                  <a:lumMod val="15000"/>
                  <a:lumOff val="85000"/>
                </a:schemeClr>
              </a:solidFill>
              <a:round/>
            </a:ln>
            <a:effectLst/>
          </c:spPr>
        </c:majorGridlines>
        <c:numFmt formatCode="@"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53097576"/>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aseline="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616741-AAB3-4FD1-AE32-73D2749A2AF5}" type="doc">
      <dgm:prSet loTypeId="urn:microsoft.com/office/officeart/2005/8/layout/hProcess7" loCatId="list" qsTypeId="urn:microsoft.com/office/officeart/2005/8/quickstyle/simple1" qsCatId="simple" csTypeId="urn:microsoft.com/office/officeart/2005/8/colors/colorful2" csCatId="colorful" phldr="1"/>
      <dgm:spPr/>
      <dgm:t>
        <a:bodyPr/>
        <a:lstStyle/>
        <a:p>
          <a:endParaRPr lang="en-US"/>
        </a:p>
      </dgm:t>
    </dgm:pt>
    <dgm:pt modelId="{FCC8ABE7-FFAA-4FEA-9ABE-F5C954834CDA}">
      <dgm:prSet phldrT="[Text]"/>
      <dgm:spPr/>
      <dgm:t>
        <a:bodyPr/>
        <a:lstStyle/>
        <a:p>
          <a:r>
            <a:rPr lang="en-US">
              <a:ln/>
              <a:solidFill>
                <a:schemeClr val="tx1"/>
              </a:solidFill>
            </a:rPr>
            <a:t>12/2-1/3</a:t>
          </a:r>
        </a:p>
      </dgm:t>
    </dgm:pt>
    <dgm:pt modelId="{27195A67-A821-4427-9FB5-5F07B95D42E3}" type="parTrans" cxnId="{9CD46C9F-3D92-4DA4-B3D8-854FE15B27D3}">
      <dgm:prSet/>
      <dgm:spPr/>
      <dgm:t>
        <a:bodyPr/>
        <a:lstStyle/>
        <a:p>
          <a:endParaRPr lang="en-US"/>
        </a:p>
      </dgm:t>
    </dgm:pt>
    <dgm:pt modelId="{14BED538-8885-47A2-B301-C3C83699437D}" type="sibTrans" cxnId="{9CD46C9F-3D92-4DA4-B3D8-854FE15B27D3}">
      <dgm:prSet/>
      <dgm:spPr/>
      <dgm:t>
        <a:bodyPr/>
        <a:lstStyle/>
        <a:p>
          <a:endParaRPr lang="en-US"/>
        </a:p>
      </dgm:t>
    </dgm:pt>
    <dgm:pt modelId="{F10DBCD4-0408-42D9-B46F-194CE84AAAB6}">
      <dgm:prSet phldrT="[Text]"/>
      <dgm:spPr/>
      <dgm:t>
        <a:bodyPr/>
        <a:lstStyle/>
        <a:p>
          <a:r>
            <a:rPr lang="en-US"/>
            <a:t>Submit registrations</a:t>
          </a:r>
        </a:p>
      </dgm:t>
    </dgm:pt>
    <dgm:pt modelId="{4309E695-E6C4-4E62-A596-921B9E3103D8}" type="parTrans" cxnId="{45EF0AE7-445A-4EA0-902E-F6D9DACBDD21}">
      <dgm:prSet/>
      <dgm:spPr/>
      <dgm:t>
        <a:bodyPr/>
        <a:lstStyle/>
        <a:p>
          <a:endParaRPr lang="en-US"/>
        </a:p>
      </dgm:t>
    </dgm:pt>
    <dgm:pt modelId="{B7E57269-CD74-4BD1-9037-F65868D6FCC2}" type="sibTrans" cxnId="{45EF0AE7-445A-4EA0-902E-F6D9DACBDD21}">
      <dgm:prSet/>
      <dgm:spPr/>
      <dgm:t>
        <a:bodyPr/>
        <a:lstStyle/>
        <a:p>
          <a:endParaRPr lang="en-US"/>
        </a:p>
      </dgm:t>
    </dgm:pt>
    <dgm:pt modelId="{2A56006D-C0B6-4265-AC1D-E4A197938A26}">
      <dgm:prSet phldrT="[Text]"/>
      <dgm:spPr/>
      <dgm:t>
        <a:bodyPr/>
        <a:lstStyle/>
        <a:p>
          <a:r>
            <a:rPr lang="en-US" dirty="0">
              <a:solidFill>
                <a:schemeClr val="tx1"/>
              </a:solidFill>
            </a:rPr>
            <a:t>3/9-4/21</a:t>
          </a:r>
        </a:p>
      </dgm:t>
    </dgm:pt>
    <dgm:pt modelId="{5A3EEA08-8285-4912-8386-AFE6164FBCEA}" type="parTrans" cxnId="{C3EE2A97-9327-49BF-B5C4-2269F8D1D7D0}">
      <dgm:prSet/>
      <dgm:spPr/>
      <dgm:t>
        <a:bodyPr/>
        <a:lstStyle/>
        <a:p>
          <a:endParaRPr lang="en-US"/>
        </a:p>
      </dgm:t>
    </dgm:pt>
    <dgm:pt modelId="{035EFE1E-3C6D-4251-AE55-E14D84FFF9BB}" type="sibTrans" cxnId="{C3EE2A97-9327-49BF-B5C4-2269F8D1D7D0}">
      <dgm:prSet/>
      <dgm:spPr/>
      <dgm:t>
        <a:bodyPr/>
        <a:lstStyle/>
        <a:p>
          <a:endParaRPr lang="en-US"/>
        </a:p>
      </dgm:t>
    </dgm:pt>
    <dgm:pt modelId="{89CBADA9-012D-4E91-8E44-93009FFC11C9}">
      <dgm:prSet phldrT="[Text]"/>
      <dgm:spPr/>
      <dgm:t>
        <a:bodyPr/>
        <a:lstStyle/>
        <a:p>
          <a:r>
            <a:rPr lang="en-US"/>
            <a:t>Late registrations</a:t>
          </a:r>
        </a:p>
      </dgm:t>
    </dgm:pt>
    <dgm:pt modelId="{08DBC684-0D5E-4FBC-990C-E1FDC8ACD4D1}" type="parTrans" cxnId="{3D51396B-7C7B-4E98-ADD8-FF9BC897D49D}">
      <dgm:prSet/>
      <dgm:spPr/>
      <dgm:t>
        <a:bodyPr/>
        <a:lstStyle/>
        <a:p>
          <a:endParaRPr lang="en-US"/>
        </a:p>
      </dgm:t>
    </dgm:pt>
    <dgm:pt modelId="{000A3C7A-83FC-489C-8FEF-678361662089}" type="sibTrans" cxnId="{3D51396B-7C7B-4E98-ADD8-FF9BC897D49D}">
      <dgm:prSet/>
      <dgm:spPr/>
      <dgm:t>
        <a:bodyPr/>
        <a:lstStyle/>
        <a:p>
          <a:endParaRPr lang="en-US"/>
        </a:p>
      </dgm:t>
    </dgm:pt>
    <dgm:pt modelId="{7594D949-98C1-4E74-9E97-26FBBA4C24C3}">
      <dgm:prSet phldrT="[Text]"/>
      <dgm:spPr/>
      <dgm:t>
        <a:bodyPr/>
        <a:lstStyle/>
        <a:p>
          <a:r>
            <a:rPr lang="en-US">
              <a:solidFill>
                <a:schemeClr val="tx1"/>
              </a:solidFill>
            </a:rPr>
            <a:t>2/10</a:t>
          </a:r>
        </a:p>
      </dgm:t>
    </dgm:pt>
    <dgm:pt modelId="{61D8B8A2-C5FE-4137-BDB5-239AEFD94E31}" type="parTrans" cxnId="{CF3DB128-5F58-4005-A56D-8F5DDABEDE6C}">
      <dgm:prSet/>
      <dgm:spPr/>
      <dgm:t>
        <a:bodyPr/>
        <a:lstStyle/>
        <a:p>
          <a:endParaRPr lang="en-US"/>
        </a:p>
      </dgm:t>
    </dgm:pt>
    <dgm:pt modelId="{2D60D4E2-654F-436E-ACC6-F69E4C9EFC99}" type="sibTrans" cxnId="{CF3DB128-5F58-4005-A56D-8F5DDABEDE6C}">
      <dgm:prSet/>
      <dgm:spPr/>
      <dgm:t>
        <a:bodyPr/>
        <a:lstStyle/>
        <a:p>
          <a:endParaRPr lang="en-US"/>
        </a:p>
      </dgm:t>
    </dgm:pt>
    <dgm:pt modelId="{C6BB8C11-93A9-4A99-B1C5-684FA103324F}">
      <dgm:prSet phldrT="[Text]"/>
      <dgm:spPr/>
      <dgm:t>
        <a:bodyPr/>
        <a:lstStyle/>
        <a:p>
          <a:r>
            <a:rPr lang="en-US"/>
            <a:t>Materials list available</a:t>
          </a:r>
        </a:p>
      </dgm:t>
    </dgm:pt>
    <dgm:pt modelId="{1CB388A1-E6FA-4337-92C8-B62DF759A476}" type="parTrans" cxnId="{28FC022C-F497-4152-989B-22FF12CE8A25}">
      <dgm:prSet/>
      <dgm:spPr/>
      <dgm:t>
        <a:bodyPr/>
        <a:lstStyle/>
        <a:p>
          <a:endParaRPr lang="en-US"/>
        </a:p>
      </dgm:t>
    </dgm:pt>
    <dgm:pt modelId="{0E4E8170-4A2F-42BD-AAE5-AEF83DBF3BAE}" type="sibTrans" cxnId="{28FC022C-F497-4152-989B-22FF12CE8A25}">
      <dgm:prSet/>
      <dgm:spPr/>
      <dgm:t>
        <a:bodyPr/>
        <a:lstStyle/>
        <a:p>
          <a:endParaRPr lang="en-US"/>
        </a:p>
      </dgm:t>
    </dgm:pt>
    <dgm:pt modelId="{5D7743E4-2741-480D-8A43-E46DD23D83DF}">
      <dgm:prSet/>
      <dgm:spPr/>
      <dgm:t>
        <a:bodyPr/>
        <a:lstStyle/>
        <a:p>
          <a:r>
            <a:rPr lang="en-US">
              <a:solidFill>
                <a:schemeClr val="tx1"/>
              </a:solidFill>
            </a:rPr>
            <a:t>3/9-4/10</a:t>
          </a:r>
        </a:p>
      </dgm:t>
    </dgm:pt>
    <dgm:pt modelId="{7FB47400-1ADA-4122-A3D9-784B3C34AA29}" type="parTrans" cxnId="{DDE5805C-5926-4C04-A716-47D2E556F841}">
      <dgm:prSet/>
      <dgm:spPr/>
      <dgm:t>
        <a:bodyPr/>
        <a:lstStyle/>
        <a:p>
          <a:endParaRPr lang="en-US"/>
        </a:p>
      </dgm:t>
    </dgm:pt>
    <dgm:pt modelId="{50AF591C-24EC-42AA-8769-4C1AF4F4FAF2}" type="sibTrans" cxnId="{DDE5805C-5926-4C04-A716-47D2E556F841}">
      <dgm:prSet/>
      <dgm:spPr/>
      <dgm:t>
        <a:bodyPr/>
        <a:lstStyle/>
        <a:p>
          <a:endParaRPr lang="en-US"/>
        </a:p>
      </dgm:t>
    </dgm:pt>
    <dgm:pt modelId="{D71299AB-30CC-4879-89D7-CD58A3F5495C}">
      <dgm:prSet/>
      <dgm:spPr/>
      <dgm:t>
        <a:bodyPr/>
        <a:lstStyle/>
        <a:p>
          <a:r>
            <a:rPr lang="en-US"/>
            <a:t>Additional order window</a:t>
          </a:r>
        </a:p>
      </dgm:t>
    </dgm:pt>
    <dgm:pt modelId="{93D5EEE5-058E-4BA4-A295-67E288F0B68D}" type="parTrans" cxnId="{889D03AD-C9D6-4DD1-BA72-BD322100C5EB}">
      <dgm:prSet/>
      <dgm:spPr/>
      <dgm:t>
        <a:bodyPr/>
        <a:lstStyle/>
        <a:p>
          <a:endParaRPr lang="en-US"/>
        </a:p>
      </dgm:t>
    </dgm:pt>
    <dgm:pt modelId="{9EB64A8F-55E1-4368-8C9B-CBDADCBA9DBF}" type="sibTrans" cxnId="{889D03AD-C9D6-4DD1-BA72-BD322100C5EB}">
      <dgm:prSet/>
      <dgm:spPr/>
      <dgm:t>
        <a:bodyPr/>
        <a:lstStyle/>
        <a:p>
          <a:endParaRPr lang="en-US"/>
        </a:p>
      </dgm:t>
    </dgm:pt>
    <dgm:pt modelId="{66269FDD-BE40-4790-91B6-C667091B3B11}">
      <dgm:prSet/>
      <dgm:spPr/>
      <dgm:t>
        <a:bodyPr/>
        <a:lstStyle/>
        <a:p>
          <a:r>
            <a:rPr lang="en-US">
              <a:solidFill>
                <a:schemeClr val="tx1"/>
              </a:solidFill>
            </a:rPr>
            <a:t>3/16-3/27</a:t>
          </a:r>
        </a:p>
      </dgm:t>
    </dgm:pt>
    <dgm:pt modelId="{0C59F119-6F79-4DC4-B116-F3E75765E2B2}" type="parTrans" cxnId="{F83597D1-A164-4E54-B94B-F2E3C9192CA0}">
      <dgm:prSet/>
      <dgm:spPr/>
      <dgm:t>
        <a:bodyPr/>
        <a:lstStyle/>
        <a:p>
          <a:endParaRPr lang="en-US"/>
        </a:p>
      </dgm:t>
    </dgm:pt>
    <dgm:pt modelId="{5A7B0FC4-63E0-40CA-874F-E12CA3E01500}" type="sibTrans" cxnId="{F83597D1-A164-4E54-B94B-F2E3C9192CA0}">
      <dgm:prSet/>
      <dgm:spPr/>
      <dgm:t>
        <a:bodyPr/>
        <a:lstStyle/>
        <a:p>
          <a:endParaRPr lang="en-US"/>
        </a:p>
      </dgm:t>
    </dgm:pt>
    <dgm:pt modelId="{6C6C3B97-83EB-4805-987E-70ACC41EF5EF}">
      <dgm:prSet/>
      <dgm:spPr/>
      <dgm:t>
        <a:bodyPr/>
        <a:lstStyle/>
        <a:p>
          <a:r>
            <a:rPr lang="en-US">
              <a:solidFill>
                <a:schemeClr val="tx1"/>
              </a:solidFill>
            </a:rPr>
            <a:t>5/1</a:t>
          </a:r>
        </a:p>
      </dgm:t>
    </dgm:pt>
    <dgm:pt modelId="{28691548-EA91-4764-903C-5E0A720F57AD}" type="parTrans" cxnId="{79264FDD-7BD2-40C4-A59A-CD69D5FB6945}">
      <dgm:prSet/>
      <dgm:spPr/>
      <dgm:t>
        <a:bodyPr/>
        <a:lstStyle/>
        <a:p>
          <a:endParaRPr lang="en-US"/>
        </a:p>
      </dgm:t>
    </dgm:pt>
    <dgm:pt modelId="{DDB6D6EC-F29F-41CA-B7BC-FBAB602AAB23}" type="sibTrans" cxnId="{79264FDD-7BD2-40C4-A59A-CD69D5FB6945}">
      <dgm:prSet/>
      <dgm:spPr/>
      <dgm:t>
        <a:bodyPr/>
        <a:lstStyle/>
        <a:p>
          <a:endParaRPr lang="en-US"/>
        </a:p>
      </dgm:t>
    </dgm:pt>
    <dgm:pt modelId="{06669668-31BD-44B3-90DE-8A3009473554}">
      <dgm:prSet/>
      <dgm:spPr/>
      <dgm:t>
        <a:bodyPr/>
        <a:lstStyle/>
        <a:p>
          <a:r>
            <a:rPr lang="en-US"/>
            <a:t>Preview window</a:t>
          </a:r>
        </a:p>
      </dgm:t>
    </dgm:pt>
    <dgm:pt modelId="{1A525D50-0A5E-4646-9A84-8DC1754CC57E}" type="parTrans" cxnId="{B7D39797-1027-4759-BF8B-6842B651A50F}">
      <dgm:prSet/>
      <dgm:spPr/>
      <dgm:t>
        <a:bodyPr/>
        <a:lstStyle/>
        <a:p>
          <a:endParaRPr lang="en-US"/>
        </a:p>
      </dgm:t>
    </dgm:pt>
    <dgm:pt modelId="{76D1A1A2-17EC-49CA-BF37-C5EE71F5F7B9}" type="sibTrans" cxnId="{B7D39797-1027-4759-BF8B-6842B651A50F}">
      <dgm:prSet/>
      <dgm:spPr/>
      <dgm:t>
        <a:bodyPr/>
        <a:lstStyle/>
        <a:p>
          <a:endParaRPr lang="en-US"/>
        </a:p>
      </dgm:t>
    </dgm:pt>
    <dgm:pt modelId="{7D068FBF-7874-467D-BA11-B619D70682CB}">
      <dgm:prSet/>
      <dgm:spPr/>
      <dgm:t>
        <a:bodyPr/>
        <a:lstStyle/>
        <a:p>
          <a:r>
            <a:rPr lang="en-US">
              <a:solidFill>
                <a:schemeClr val="tx1"/>
              </a:solidFill>
            </a:rPr>
            <a:t>3/30-4/21</a:t>
          </a:r>
        </a:p>
      </dgm:t>
    </dgm:pt>
    <dgm:pt modelId="{0784B7E4-47EA-4FFF-A1A7-5E936691718B}" type="parTrans" cxnId="{71176162-E2AD-4B99-BFB3-B4A64A7F871F}">
      <dgm:prSet/>
      <dgm:spPr/>
      <dgm:t>
        <a:bodyPr/>
        <a:lstStyle/>
        <a:p>
          <a:endParaRPr lang="en-US"/>
        </a:p>
      </dgm:t>
    </dgm:pt>
    <dgm:pt modelId="{02B07EAC-DFF5-4741-BA8A-C4B2C385C282}" type="sibTrans" cxnId="{71176162-E2AD-4B99-BFB3-B4A64A7F871F}">
      <dgm:prSet/>
      <dgm:spPr/>
      <dgm:t>
        <a:bodyPr/>
        <a:lstStyle/>
        <a:p>
          <a:endParaRPr lang="en-US"/>
        </a:p>
      </dgm:t>
    </dgm:pt>
    <dgm:pt modelId="{10DC1ABD-A2ED-4F9E-ADE3-45EB8531828B}">
      <dgm:prSet/>
      <dgm:spPr/>
      <dgm:t>
        <a:bodyPr/>
        <a:lstStyle/>
        <a:p>
          <a:r>
            <a:rPr lang="en-US"/>
            <a:t>Testing window</a:t>
          </a:r>
        </a:p>
      </dgm:t>
    </dgm:pt>
    <dgm:pt modelId="{C02FA690-506C-49B1-9FAC-03D455AA012E}" type="parTrans" cxnId="{9A7A985C-0A6D-4D70-B02C-9678FDCD732A}">
      <dgm:prSet/>
      <dgm:spPr/>
      <dgm:t>
        <a:bodyPr/>
        <a:lstStyle/>
        <a:p>
          <a:endParaRPr lang="en-US"/>
        </a:p>
      </dgm:t>
    </dgm:pt>
    <dgm:pt modelId="{CFEB1B25-30E9-4235-B518-F844A5B281BB}" type="sibTrans" cxnId="{9A7A985C-0A6D-4D70-B02C-9678FDCD732A}">
      <dgm:prSet/>
      <dgm:spPr/>
      <dgm:t>
        <a:bodyPr/>
        <a:lstStyle/>
        <a:p>
          <a:endParaRPr lang="en-US"/>
        </a:p>
      </dgm:t>
    </dgm:pt>
    <dgm:pt modelId="{0036935C-9A62-4019-8F17-5F2B49D964FC}">
      <dgm:prSet/>
      <dgm:spPr/>
      <dgm:t>
        <a:bodyPr/>
        <a:lstStyle/>
        <a:p>
          <a:r>
            <a:rPr lang="en-US"/>
            <a:t>Ship all nonscorable materials</a:t>
          </a:r>
        </a:p>
        <a:p>
          <a:endParaRPr lang="en-US"/>
        </a:p>
      </dgm:t>
    </dgm:pt>
    <dgm:pt modelId="{5C34ED3C-A12F-47FE-93A1-FCF34A9D35E8}" type="parTrans" cxnId="{32B338B7-7848-48F1-A3EC-CFA0EFDE180E}">
      <dgm:prSet/>
      <dgm:spPr/>
      <dgm:t>
        <a:bodyPr/>
        <a:lstStyle/>
        <a:p>
          <a:endParaRPr lang="en-US"/>
        </a:p>
      </dgm:t>
    </dgm:pt>
    <dgm:pt modelId="{7EE2FCD1-2700-42CE-8568-FADE349C928D}" type="sibTrans" cxnId="{32B338B7-7848-48F1-A3EC-CFA0EFDE180E}">
      <dgm:prSet/>
      <dgm:spPr/>
      <dgm:t>
        <a:bodyPr/>
        <a:lstStyle/>
        <a:p>
          <a:endParaRPr lang="en-US"/>
        </a:p>
      </dgm:t>
    </dgm:pt>
    <dgm:pt modelId="{91E2FDE7-F1FF-45FA-82CB-0D41C9E7117C}" type="pres">
      <dgm:prSet presAssocID="{48616741-AAB3-4FD1-AE32-73D2749A2AF5}" presName="Name0" presStyleCnt="0">
        <dgm:presLayoutVars>
          <dgm:dir/>
          <dgm:animLvl val="lvl"/>
          <dgm:resizeHandles val="exact"/>
        </dgm:presLayoutVars>
      </dgm:prSet>
      <dgm:spPr/>
    </dgm:pt>
    <dgm:pt modelId="{CD7AC846-3883-4870-876C-F61CAEDAAC13}" type="pres">
      <dgm:prSet presAssocID="{FCC8ABE7-FFAA-4FEA-9ABE-F5C954834CDA}" presName="compositeNode" presStyleCnt="0">
        <dgm:presLayoutVars>
          <dgm:bulletEnabled val="1"/>
        </dgm:presLayoutVars>
      </dgm:prSet>
      <dgm:spPr/>
    </dgm:pt>
    <dgm:pt modelId="{12CD12FC-3D4F-4DA4-B387-9A45AFCEC29F}" type="pres">
      <dgm:prSet presAssocID="{FCC8ABE7-FFAA-4FEA-9ABE-F5C954834CDA}" presName="bgRect" presStyleLbl="node1" presStyleIdx="0" presStyleCnt="7"/>
      <dgm:spPr/>
    </dgm:pt>
    <dgm:pt modelId="{62604B47-6496-468C-ABDC-D4CF7F821465}" type="pres">
      <dgm:prSet presAssocID="{FCC8ABE7-FFAA-4FEA-9ABE-F5C954834CDA}" presName="parentNode" presStyleLbl="node1" presStyleIdx="0" presStyleCnt="7">
        <dgm:presLayoutVars>
          <dgm:chMax val="0"/>
          <dgm:bulletEnabled val="1"/>
        </dgm:presLayoutVars>
      </dgm:prSet>
      <dgm:spPr/>
    </dgm:pt>
    <dgm:pt modelId="{F76F70D4-9FA5-440C-8AEA-60ADD6556558}" type="pres">
      <dgm:prSet presAssocID="{FCC8ABE7-FFAA-4FEA-9ABE-F5C954834CDA}" presName="childNode" presStyleLbl="node1" presStyleIdx="0" presStyleCnt="7">
        <dgm:presLayoutVars>
          <dgm:bulletEnabled val="1"/>
        </dgm:presLayoutVars>
      </dgm:prSet>
      <dgm:spPr/>
    </dgm:pt>
    <dgm:pt modelId="{A2AAC3BD-641A-4E3D-B7D0-89773FF00B3C}" type="pres">
      <dgm:prSet presAssocID="{14BED538-8885-47A2-B301-C3C83699437D}" presName="hSp" presStyleCnt="0"/>
      <dgm:spPr/>
    </dgm:pt>
    <dgm:pt modelId="{302B1348-CB54-41A3-AE66-5E6875EB3558}" type="pres">
      <dgm:prSet presAssocID="{14BED538-8885-47A2-B301-C3C83699437D}" presName="vProcSp" presStyleCnt="0"/>
      <dgm:spPr/>
    </dgm:pt>
    <dgm:pt modelId="{252844ED-FBF2-463E-9D86-E6E67C04197F}" type="pres">
      <dgm:prSet presAssocID="{14BED538-8885-47A2-B301-C3C83699437D}" presName="vSp1" presStyleCnt="0"/>
      <dgm:spPr/>
    </dgm:pt>
    <dgm:pt modelId="{A56981B4-8323-4D46-9D9C-E6F2AA914BAC}" type="pres">
      <dgm:prSet presAssocID="{14BED538-8885-47A2-B301-C3C83699437D}" presName="simulatedConn" presStyleLbl="solidFgAcc1" presStyleIdx="0" presStyleCnt="6"/>
      <dgm:spPr/>
    </dgm:pt>
    <dgm:pt modelId="{2271F894-0F82-4D33-812E-274595D5F900}" type="pres">
      <dgm:prSet presAssocID="{14BED538-8885-47A2-B301-C3C83699437D}" presName="vSp2" presStyleCnt="0"/>
      <dgm:spPr/>
    </dgm:pt>
    <dgm:pt modelId="{4573B12B-274B-4B0E-BB4D-242686732164}" type="pres">
      <dgm:prSet presAssocID="{14BED538-8885-47A2-B301-C3C83699437D}" presName="sibTrans" presStyleCnt="0"/>
      <dgm:spPr/>
    </dgm:pt>
    <dgm:pt modelId="{73B1F67E-B2BA-4EC1-9846-FF965DE901E7}" type="pres">
      <dgm:prSet presAssocID="{2A56006D-C0B6-4265-AC1D-E4A197938A26}" presName="compositeNode" presStyleCnt="0">
        <dgm:presLayoutVars>
          <dgm:bulletEnabled val="1"/>
        </dgm:presLayoutVars>
      </dgm:prSet>
      <dgm:spPr/>
    </dgm:pt>
    <dgm:pt modelId="{6DD72E19-8DB8-485A-B4E4-2D2F71F1A629}" type="pres">
      <dgm:prSet presAssocID="{2A56006D-C0B6-4265-AC1D-E4A197938A26}" presName="bgRect" presStyleLbl="node1" presStyleIdx="1" presStyleCnt="7"/>
      <dgm:spPr/>
    </dgm:pt>
    <dgm:pt modelId="{B372B34A-C0AA-40AC-8E45-1C56EB43028C}" type="pres">
      <dgm:prSet presAssocID="{2A56006D-C0B6-4265-AC1D-E4A197938A26}" presName="parentNode" presStyleLbl="node1" presStyleIdx="1" presStyleCnt="7">
        <dgm:presLayoutVars>
          <dgm:chMax val="0"/>
          <dgm:bulletEnabled val="1"/>
        </dgm:presLayoutVars>
      </dgm:prSet>
      <dgm:spPr/>
    </dgm:pt>
    <dgm:pt modelId="{A95FE4F4-3528-4F83-BA59-CF9186E72396}" type="pres">
      <dgm:prSet presAssocID="{2A56006D-C0B6-4265-AC1D-E4A197938A26}" presName="childNode" presStyleLbl="node1" presStyleIdx="1" presStyleCnt="7">
        <dgm:presLayoutVars>
          <dgm:bulletEnabled val="1"/>
        </dgm:presLayoutVars>
      </dgm:prSet>
      <dgm:spPr/>
    </dgm:pt>
    <dgm:pt modelId="{F8BF2448-DBA9-4B65-B85E-4F8E3B813E6D}" type="pres">
      <dgm:prSet presAssocID="{035EFE1E-3C6D-4251-AE55-E14D84FFF9BB}" presName="hSp" presStyleCnt="0"/>
      <dgm:spPr/>
    </dgm:pt>
    <dgm:pt modelId="{D8EBD7ED-90AD-4579-B63C-471450AA27BD}" type="pres">
      <dgm:prSet presAssocID="{035EFE1E-3C6D-4251-AE55-E14D84FFF9BB}" presName="vProcSp" presStyleCnt="0"/>
      <dgm:spPr/>
    </dgm:pt>
    <dgm:pt modelId="{EA6D8481-0571-4D69-9FF5-1515B8E95693}" type="pres">
      <dgm:prSet presAssocID="{035EFE1E-3C6D-4251-AE55-E14D84FFF9BB}" presName="vSp1" presStyleCnt="0"/>
      <dgm:spPr/>
    </dgm:pt>
    <dgm:pt modelId="{F35BD14A-44AD-474F-9219-55DA2B710FA6}" type="pres">
      <dgm:prSet presAssocID="{035EFE1E-3C6D-4251-AE55-E14D84FFF9BB}" presName="simulatedConn" presStyleLbl="solidFgAcc1" presStyleIdx="1" presStyleCnt="6"/>
      <dgm:spPr/>
    </dgm:pt>
    <dgm:pt modelId="{889D2DA6-5805-4C37-97A6-B6BE7C9FDCE7}" type="pres">
      <dgm:prSet presAssocID="{035EFE1E-3C6D-4251-AE55-E14D84FFF9BB}" presName="vSp2" presStyleCnt="0"/>
      <dgm:spPr/>
    </dgm:pt>
    <dgm:pt modelId="{9780EEC0-DA43-4781-B251-14165E065DE6}" type="pres">
      <dgm:prSet presAssocID="{035EFE1E-3C6D-4251-AE55-E14D84FFF9BB}" presName="sibTrans" presStyleCnt="0"/>
      <dgm:spPr/>
    </dgm:pt>
    <dgm:pt modelId="{FFE4A7C8-B46F-4CF6-AF47-B652F701F8D8}" type="pres">
      <dgm:prSet presAssocID="{7594D949-98C1-4E74-9E97-26FBBA4C24C3}" presName="compositeNode" presStyleCnt="0">
        <dgm:presLayoutVars>
          <dgm:bulletEnabled val="1"/>
        </dgm:presLayoutVars>
      </dgm:prSet>
      <dgm:spPr/>
    </dgm:pt>
    <dgm:pt modelId="{DF0F6189-A13C-4DC6-B6F8-1B0C3FED60C7}" type="pres">
      <dgm:prSet presAssocID="{7594D949-98C1-4E74-9E97-26FBBA4C24C3}" presName="bgRect" presStyleLbl="node1" presStyleIdx="2" presStyleCnt="7"/>
      <dgm:spPr/>
    </dgm:pt>
    <dgm:pt modelId="{52DD612F-274A-4828-AAD5-52F2C44D035F}" type="pres">
      <dgm:prSet presAssocID="{7594D949-98C1-4E74-9E97-26FBBA4C24C3}" presName="parentNode" presStyleLbl="node1" presStyleIdx="2" presStyleCnt="7">
        <dgm:presLayoutVars>
          <dgm:chMax val="0"/>
          <dgm:bulletEnabled val="1"/>
        </dgm:presLayoutVars>
      </dgm:prSet>
      <dgm:spPr/>
    </dgm:pt>
    <dgm:pt modelId="{7EA8D83D-8DA3-4E7E-8808-9053ECEB56C2}" type="pres">
      <dgm:prSet presAssocID="{7594D949-98C1-4E74-9E97-26FBBA4C24C3}" presName="childNode" presStyleLbl="node1" presStyleIdx="2" presStyleCnt="7">
        <dgm:presLayoutVars>
          <dgm:bulletEnabled val="1"/>
        </dgm:presLayoutVars>
      </dgm:prSet>
      <dgm:spPr/>
    </dgm:pt>
    <dgm:pt modelId="{C38F10E0-1D1B-44B7-956A-A55FFFF1E589}" type="pres">
      <dgm:prSet presAssocID="{2D60D4E2-654F-436E-ACC6-F69E4C9EFC99}" presName="hSp" presStyleCnt="0"/>
      <dgm:spPr/>
    </dgm:pt>
    <dgm:pt modelId="{8E77BC39-60CF-4D8E-A973-3C8040B3F98D}" type="pres">
      <dgm:prSet presAssocID="{2D60D4E2-654F-436E-ACC6-F69E4C9EFC99}" presName="vProcSp" presStyleCnt="0"/>
      <dgm:spPr/>
    </dgm:pt>
    <dgm:pt modelId="{CAAF1DC5-C79C-420B-8602-A64D1D4A5330}" type="pres">
      <dgm:prSet presAssocID="{2D60D4E2-654F-436E-ACC6-F69E4C9EFC99}" presName="vSp1" presStyleCnt="0"/>
      <dgm:spPr/>
    </dgm:pt>
    <dgm:pt modelId="{072709B7-1B7A-4229-BA47-A77E58AD9975}" type="pres">
      <dgm:prSet presAssocID="{2D60D4E2-654F-436E-ACC6-F69E4C9EFC99}" presName="simulatedConn" presStyleLbl="solidFgAcc1" presStyleIdx="2" presStyleCnt="6"/>
      <dgm:spPr/>
    </dgm:pt>
    <dgm:pt modelId="{CB7A501F-A8BF-4B01-B9EE-1E2E2DCAA886}" type="pres">
      <dgm:prSet presAssocID="{2D60D4E2-654F-436E-ACC6-F69E4C9EFC99}" presName="vSp2" presStyleCnt="0"/>
      <dgm:spPr/>
    </dgm:pt>
    <dgm:pt modelId="{945156A8-4E27-47DA-942F-C95DBB9E6F78}" type="pres">
      <dgm:prSet presAssocID="{2D60D4E2-654F-436E-ACC6-F69E4C9EFC99}" presName="sibTrans" presStyleCnt="0"/>
      <dgm:spPr/>
    </dgm:pt>
    <dgm:pt modelId="{5BD6E4A1-8288-40DC-873F-51A5FA6A4331}" type="pres">
      <dgm:prSet presAssocID="{5D7743E4-2741-480D-8A43-E46DD23D83DF}" presName="compositeNode" presStyleCnt="0">
        <dgm:presLayoutVars>
          <dgm:bulletEnabled val="1"/>
        </dgm:presLayoutVars>
      </dgm:prSet>
      <dgm:spPr/>
    </dgm:pt>
    <dgm:pt modelId="{FA69DC27-192E-4DFB-B25E-AE44FCACB331}" type="pres">
      <dgm:prSet presAssocID="{5D7743E4-2741-480D-8A43-E46DD23D83DF}" presName="bgRect" presStyleLbl="node1" presStyleIdx="3" presStyleCnt="7"/>
      <dgm:spPr/>
    </dgm:pt>
    <dgm:pt modelId="{62A37E9B-8AE5-4B96-84AE-E86DC520D798}" type="pres">
      <dgm:prSet presAssocID="{5D7743E4-2741-480D-8A43-E46DD23D83DF}" presName="parentNode" presStyleLbl="node1" presStyleIdx="3" presStyleCnt="7">
        <dgm:presLayoutVars>
          <dgm:chMax val="0"/>
          <dgm:bulletEnabled val="1"/>
        </dgm:presLayoutVars>
      </dgm:prSet>
      <dgm:spPr/>
    </dgm:pt>
    <dgm:pt modelId="{C7ED8027-692C-4C58-A78F-DBB8DF2F062A}" type="pres">
      <dgm:prSet presAssocID="{5D7743E4-2741-480D-8A43-E46DD23D83DF}" presName="childNode" presStyleLbl="node1" presStyleIdx="3" presStyleCnt="7">
        <dgm:presLayoutVars>
          <dgm:bulletEnabled val="1"/>
        </dgm:presLayoutVars>
      </dgm:prSet>
      <dgm:spPr/>
    </dgm:pt>
    <dgm:pt modelId="{F6A325C3-7E55-4B73-A765-85170D280265}" type="pres">
      <dgm:prSet presAssocID="{50AF591C-24EC-42AA-8769-4C1AF4F4FAF2}" presName="hSp" presStyleCnt="0"/>
      <dgm:spPr/>
    </dgm:pt>
    <dgm:pt modelId="{14238045-FF4D-46C1-A187-61DFBA43A4D4}" type="pres">
      <dgm:prSet presAssocID="{50AF591C-24EC-42AA-8769-4C1AF4F4FAF2}" presName="vProcSp" presStyleCnt="0"/>
      <dgm:spPr/>
    </dgm:pt>
    <dgm:pt modelId="{520180BB-85D4-4FD5-808C-E99D497F3CE2}" type="pres">
      <dgm:prSet presAssocID="{50AF591C-24EC-42AA-8769-4C1AF4F4FAF2}" presName="vSp1" presStyleCnt="0"/>
      <dgm:spPr/>
    </dgm:pt>
    <dgm:pt modelId="{0690BDF1-14CF-4A62-BA6C-9CB386C23744}" type="pres">
      <dgm:prSet presAssocID="{50AF591C-24EC-42AA-8769-4C1AF4F4FAF2}" presName="simulatedConn" presStyleLbl="solidFgAcc1" presStyleIdx="3" presStyleCnt="6"/>
      <dgm:spPr/>
    </dgm:pt>
    <dgm:pt modelId="{C574483A-5CC5-49C4-9DBF-808DBC4D7D10}" type="pres">
      <dgm:prSet presAssocID="{50AF591C-24EC-42AA-8769-4C1AF4F4FAF2}" presName="vSp2" presStyleCnt="0"/>
      <dgm:spPr/>
    </dgm:pt>
    <dgm:pt modelId="{612AAAF9-1B2A-49A7-905A-0E390BA33F65}" type="pres">
      <dgm:prSet presAssocID="{50AF591C-24EC-42AA-8769-4C1AF4F4FAF2}" presName="sibTrans" presStyleCnt="0"/>
      <dgm:spPr/>
    </dgm:pt>
    <dgm:pt modelId="{466CEEEB-EAC2-49B8-B5F8-45FFA4346A08}" type="pres">
      <dgm:prSet presAssocID="{66269FDD-BE40-4790-91B6-C667091B3B11}" presName="compositeNode" presStyleCnt="0">
        <dgm:presLayoutVars>
          <dgm:bulletEnabled val="1"/>
        </dgm:presLayoutVars>
      </dgm:prSet>
      <dgm:spPr/>
    </dgm:pt>
    <dgm:pt modelId="{243D2678-2250-429E-9A9E-F8927E8B9A70}" type="pres">
      <dgm:prSet presAssocID="{66269FDD-BE40-4790-91B6-C667091B3B11}" presName="bgRect" presStyleLbl="node1" presStyleIdx="4" presStyleCnt="7"/>
      <dgm:spPr/>
    </dgm:pt>
    <dgm:pt modelId="{6D54B854-4560-459D-987D-B51E24FFC051}" type="pres">
      <dgm:prSet presAssocID="{66269FDD-BE40-4790-91B6-C667091B3B11}" presName="parentNode" presStyleLbl="node1" presStyleIdx="4" presStyleCnt="7">
        <dgm:presLayoutVars>
          <dgm:chMax val="0"/>
          <dgm:bulletEnabled val="1"/>
        </dgm:presLayoutVars>
      </dgm:prSet>
      <dgm:spPr/>
    </dgm:pt>
    <dgm:pt modelId="{5F52E221-6B9F-42E7-B664-B6C7B6FC2B7F}" type="pres">
      <dgm:prSet presAssocID="{66269FDD-BE40-4790-91B6-C667091B3B11}" presName="childNode" presStyleLbl="node1" presStyleIdx="4" presStyleCnt="7">
        <dgm:presLayoutVars>
          <dgm:bulletEnabled val="1"/>
        </dgm:presLayoutVars>
      </dgm:prSet>
      <dgm:spPr/>
    </dgm:pt>
    <dgm:pt modelId="{FF39625D-125E-401D-A9F7-7BFF5FA689D7}" type="pres">
      <dgm:prSet presAssocID="{5A7B0FC4-63E0-40CA-874F-E12CA3E01500}" presName="hSp" presStyleCnt="0"/>
      <dgm:spPr/>
    </dgm:pt>
    <dgm:pt modelId="{AA1314AC-1E4D-45E7-B260-3EE0A849FA1F}" type="pres">
      <dgm:prSet presAssocID="{5A7B0FC4-63E0-40CA-874F-E12CA3E01500}" presName="vProcSp" presStyleCnt="0"/>
      <dgm:spPr/>
    </dgm:pt>
    <dgm:pt modelId="{662EDF47-BCC8-45D9-AF03-8C203E7846E1}" type="pres">
      <dgm:prSet presAssocID="{5A7B0FC4-63E0-40CA-874F-E12CA3E01500}" presName="vSp1" presStyleCnt="0"/>
      <dgm:spPr/>
    </dgm:pt>
    <dgm:pt modelId="{29A978AB-D6A6-4B0B-9A5B-3DB044C33157}" type="pres">
      <dgm:prSet presAssocID="{5A7B0FC4-63E0-40CA-874F-E12CA3E01500}" presName="simulatedConn" presStyleLbl="solidFgAcc1" presStyleIdx="4" presStyleCnt="6"/>
      <dgm:spPr/>
    </dgm:pt>
    <dgm:pt modelId="{DD0727F4-13E8-4D89-A37D-F9E9E765DC22}" type="pres">
      <dgm:prSet presAssocID="{5A7B0FC4-63E0-40CA-874F-E12CA3E01500}" presName="vSp2" presStyleCnt="0"/>
      <dgm:spPr/>
    </dgm:pt>
    <dgm:pt modelId="{650B066C-D9E8-4488-ACB3-1E98E6D41E13}" type="pres">
      <dgm:prSet presAssocID="{5A7B0FC4-63E0-40CA-874F-E12CA3E01500}" presName="sibTrans" presStyleCnt="0"/>
      <dgm:spPr/>
    </dgm:pt>
    <dgm:pt modelId="{CED0040D-C14D-4145-AE27-F9656747EF54}" type="pres">
      <dgm:prSet presAssocID="{7D068FBF-7874-467D-BA11-B619D70682CB}" presName="compositeNode" presStyleCnt="0">
        <dgm:presLayoutVars>
          <dgm:bulletEnabled val="1"/>
        </dgm:presLayoutVars>
      </dgm:prSet>
      <dgm:spPr/>
    </dgm:pt>
    <dgm:pt modelId="{AEB0412F-E35A-46B2-BD60-23C5B9868AF3}" type="pres">
      <dgm:prSet presAssocID="{7D068FBF-7874-467D-BA11-B619D70682CB}" presName="bgRect" presStyleLbl="node1" presStyleIdx="5" presStyleCnt="7"/>
      <dgm:spPr/>
    </dgm:pt>
    <dgm:pt modelId="{02389CBC-D699-40C2-B5E1-3A9E89F3FAA7}" type="pres">
      <dgm:prSet presAssocID="{7D068FBF-7874-467D-BA11-B619D70682CB}" presName="parentNode" presStyleLbl="node1" presStyleIdx="5" presStyleCnt="7">
        <dgm:presLayoutVars>
          <dgm:chMax val="0"/>
          <dgm:bulletEnabled val="1"/>
        </dgm:presLayoutVars>
      </dgm:prSet>
      <dgm:spPr/>
    </dgm:pt>
    <dgm:pt modelId="{E36A2C9A-DC32-417A-9547-3EF91E18C6C5}" type="pres">
      <dgm:prSet presAssocID="{7D068FBF-7874-467D-BA11-B619D70682CB}" presName="childNode" presStyleLbl="node1" presStyleIdx="5" presStyleCnt="7">
        <dgm:presLayoutVars>
          <dgm:bulletEnabled val="1"/>
        </dgm:presLayoutVars>
      </dgm:prSet>
      <dgm:spPr/>
    </dgm:pt>
    <dgm:pt modelId="{E9411919-5F72-4AD0-AEAA-722F35FCB5B7}" type="pres">
      <dgm:prSet presAssocID="{02B07EAC-DFF5-4741-BA8A-C4B2C385C282}" presName="hSp" presStyleCnt="0"/>
      <dgm:spPr/>
    </dgm:pt>
    <dgm:pt modelId="{B61F0068-AB1D-4E69-9DEB-9A6C927A1CB4}" type="pres">
      <dgm:prSet presAssocID="{02B07EAC-DFF5-4741-BA8A-C4B2C385C282}" presName="vProcSp" presStyleCnt="0"/>
      <dgm:spPr/>
    </dgm:pt>
    <dgm:pt modelId="{EF1BDE92-357C-40CD-B0F5-2ABA5B4BDDCD}" type="pres">
      <dgm:prSet presAssocID="{02B07EAC-DFF5-4741-BA8A-C4B2C385C282}" presName="vSp1" presStyleCnt="0"/>
      <dgm:spPr/>
    </dgm:pt>
    <dgm:pt modelId="{9B9D0D0E-F4F8-4446-BCDA-F937056F891C}" type="pres">
      <dgm:prSet presAssocID="{02B07EAC-DFF5-4741-BA8A-C4B2C385C282}" presName="simulatedConn" presStyleLbl="solidFgAcc1" presStyleIdx="5" presStyleCnt="6"/>
      <dgm:spPr/>
    </dgm:pt>
    <dgm:pt modelId="{6EDF3842-04F4-47AC-B09F-81153BC0E7DF}" type="pres">
      <dgm:prSet presAssocID="{02B07EAC-DFF5-4741-BA8A-C4B2C385C282}" presName="vSp2" presStyleCnt="0"/>
      <dgm:spPr/>
    </dgm:pt>
    <dgm:pt modelId="{276A2898-016E-4771-BCA8-443E93CED049}" type="pres">
      <dgm:prSet presAssocID="{02B07EAC-DFF5-4741-BA8A-C4B2C385C282}" presName="sibTrans" presStyleCnt="0"/>
      <dgm:spPr/>
    </dgm:pt>
    <dgm:pt modelId="{266E2DDC-2306-458C-AE77-06AD6CE89A30}" type="pres">
      <dgm:prSet presAssocID="{6C6C3B97-83EB-4805-987E-70ACC41EF5EF}" presName="compositeNode" presStyleCnt="0">
        <dgm:presLayoutVars>
          <dgm:bulletEnabled val="1"/>
        </dgm:presLayoutVars>
      </dgm:prSet>
      <dgm:spPr/>
    </dgm:pt>
    <dgm:pt modelId="{0EEB81B9-04D7-4499-9CA8-97D97B59B1BB}" type="pres">
      <dgm:prSet presAssocID="{6C6C3B97-83EB-4805-987E-70ACC41EF5EF}" presName="bgRect" presStyleLbl="node1" presStyleIdx="6" presStyleCnt="7"/>
      <dgm:spPr/>
    </dgm:pt>
    <dgm:pt modelId="{B98A7545-519F-4BD4-9B79-22B12F9CB752}" type="pres">
      <dgm:prSet presAssocID="{6C6C3B97-83EB-4805-987E-70ACC41EF5EF}" presName="parentNode" presStyleLbl="node1" presStyleIdx="6" presStyleCnt="7">
        <dgm:presLayoutVars>
          <dgm:chMax val="0"/>
          <dgm:bulletEnabled val="1"/>
        </dgm:presLayoutVars>
      </dgm:prSet>
      <dgm:spPr/>
    </dgm:pt>
    <dgm:pt modelId="{0ADF22A3-80F5-4997-81AB-35092F117D9A}" type="pres">
      <dgm:prSet presAssocID="{6C6C3B97-83EB-4805-987E-70ACC41EF5EF}" presName="childNode" presStyleLbl="node1" presStyleIdx="6" presStyleCnt="7">
        <dgm:presLayoutVars>
          <dgm:bulletEnabled val="1"/>
        </dgm:presLayoutVars>
      </dgm:prSet>
      <dgm:spPr/>
    </dgm:pt>
  </dgm:ptLst>
  <dgm:cxnLst>
    <dgm:cxn modelId="{83E7B404-9DE7-4C43-ACFA-F9F34A525855}" type="presOf" srcId="{48616741-AAB3-4FD1-AE32-73D2749A2AF5}" destId="{91E2FDE7-F1FF-45FA-82CB-0D41C9E7117C}" srcOrd="0" destOrd="0" presId="urn:microsoft.com/office/officeart/2005/8/layout/hProcess7"/>
    <dgm:cxn modelId="{6461CA07-F257-4478-A5A8-236C219F0D19}" type="presOf" srcId="{66269FDD-BE40-4790-91B6-C667091B3B11}" destId="{243D2678-2250-429E-9A9E-F8927E8B9A70}" srcOrd="0" destOrd="0" presId="urn:microsoft.com/office/officeart/2005/8/layout/hProcess7"/>
    <dgm:cxn modelId="{D3C77819-6052-4508-B83F-256EAE60167B}" type="presOf" srcId="{6C6C3B97-83EB-4805-987E-70ACC41EF5EF}" destId="{B98A7545-519F-4BD4-9B79-22B12F9CB752}" srcOrd="1" destOrd="0" presId="urn:microsoft.com/office/officeart/2005/8/layout/hProcess7"/>
    <dgm:cxn modelId="{1EA78A24-9362-4306-8F4A-10130782D6A4}" type="presOf" srcId="{7594D949-98C1-4E74-9E97-26FBBA4C24C3}" destId="{DF0F6189-A13C-4DC6-B6F8-1B0C3FED60C7}" srcOrd="0" destOrd="0" presId="urn:microsoft.com/office/officeart/2005/8/layout/hProcess7"/>
    <dgm:cxn modelId="{CF3DB128-5F58-4005-A56D-8F5DDABEDE6C}" srcId="{48616741-AAB3-4FD1-AE32-73D2749A2AF5}" destId="{7594D949-98C1-4E74-9E97-26FBBA4C24C3}" srcOrd="2" destOrd="0" parTransId="{61D8B8A2-C5FE-4137-BDB5-239AEFD94E31}" sibTransId="{2D60D4E2-654F-436E-ACC6-F69E4C9EFC99}"/>
    <dgm:cxn modelId="{28FC022C-F497-4152-989B-22FF12CE8A25}" srcId="{7594D949-98C1-4E74-9E97-26FBBA4C24C3}" destId="{C6BB8C11-93A9-4A99-B1C5-684FA103324F}" srcOrd="0" destOrd="0" parTransId="{1CB388A1-E6FA-4337-92C8-B62DF759A476}" sibTransId="{0E4E8170-4A2F-42BD-AAE5-AEF83DBF3BAE}"/>
    <dgm:cxn modelId="{4A8CCD2C-BA95-4E1A-A008-D172E7B091A7}" type="presOf" srcId="{10DC1ABD-A2ED-4F9E-ADE3-45EB8531828B}" destId="{E36A2C9A-DC32-417A-9547-3EF91E18C6C5}" srcOrd="0" destOrd="0" presId="urn:microsoft.com/office/officeart/2005/8/layout/hProcess7"/>
    <dgm:cxn modelId="{B6974945-3467-47BE-903D-3EEED5331CEA}" type="presOf" srcId="{89CBADA9-012D-4E91-8E44-93009FFC11C9}" destId="{A95FE4F4-3528-4F83-BA59-CF9186E72396}" srcOrd="0" destOrd="0" presId="urn:microsoft.com/office/officeart/2005/8/layout/hProcess7"/>
    <dgm:cxn modelId="{158A5D49-C96B-4EF3-8BB2-0980247AC0EB}" type="presOf" srcId="{FCC8ABE7-FFAA-4FEA-9ABE-F5C954834CDA}" destId="{62604B47-6496-468C-ABDC-D4CF7F821465}" srcOrd="1" destOrd="0" presId="urn:microsoft.com/office/officeart/2005/8/layout/hProcess7"/>
    <dgm:cxn modelId="{8B7F2951-E65A-43D1-9345-0C930DE857E8}" type="presOf" srcId="{0036935C-9A62-4019-8F17-5F2B49D964FC}" destId="{0ADF22A3-80F5-4997-81AB-35092F117D9A}" srcOrd="0" destOrd="0" presId="urn:microsoft.com/office/officeart/2005/8/layout/hProcess7"/>
    <dgm:cxn modelId="{8720715B-F34E-4297-B027-24B36F78AF80}" type="presOf" srcId="{2A56006D-C0B6-4265-AC1D-E4A197938A26}" destId="{B372B34A-C0AA-40AC-8E45-1C56EB43028C}" srcOrd="1" destOrd="0" presId="urn:microsoft.com/office/officeart/2005/8/layout/hProcess7"/>
    <dgm:cxn modelId="{DDE5805C-5926-4C04-A716-47D2E556F841}" srcId="{48616741-AAB3-4FD1-AE32-73D2749A2AF5}" destId="{5D7743E4-2741-480D-8A43-E46DD23D83DF}" srcOrd="3" destOrd="0" parTransId="{7FB47400-1ADA-4122-A3D9-784B3C34AA29}" sibTransId="{50AF591C-24EC-42AA-8769-4C1AF4F4FAF2}"/>
    <dgm:cxn modelId="{9A7A985C-0A6D-4D70-B02C-9678FDCD732A}" srcId="{7D068FBF-7874-467D-BA11-B619D70682CB}" destId="{10DC1ABD-A2ED-4F9E-ADE3-45EB8531828B}" srcOrd="0" destOrd="0" parTransId="{C02FA690-506C-49B1-9FAC-03D455AA012E}" sibTransId="{CFEB1B25-30E9-4235-B518-F844A5B281BB}"/>
    <dgm:cxn modelId="{CF1F5E62-752D-4A19-91C9-8609EF18978F}" type="presOf" srcId="{D71299AB-30CC-4879-89D7-CD58A3F5495C}" destId="{C7ED8027-692C-4C58-A78F-DBB8DF2F062A}" srcOrd="0" destOrd="0" presId="urn:microsoft.com/office/officeart/2005/8/layout/hProcess7"/>
    <dgm:cxn modelId="{71176162-E2AD-4B99-BFB3-B4A64A7F871F}" srcId="{48616741-AAB3-4FD1-AE32-73D2749A2AF5}" destId="{7D068FBF-7874-467D-BA11-B619D70682CB}" srcOrd="5" destOrd="0" parTransId="{0784B7E4-47EA-4FFF-A1A7-5E936691718B}" sibTransId="{02B07EAC-DFF5-4741-BA8A-C4B2C385C282}"/>
    <dgm:cxn modelId="{129B8364-74D8-4E8B-B083-80C8735616CE}" type="presOf" srcId="{C6BB8C11-93A9-4A99-B1C5-684FA103324F}" destId="{7EA8D83D-8DA3-4E7E-8808-9053ECEB56C2}" srcOrd="0" destOrd="0" presId="urn:microsoft.com/office/officeart/2005/8/layout/hProcess7"/>
    <dgm:cxn modelId="{3D51396B-7C7B-4E98-ADD8-FF9BC897D49D}" srcId="{2A56006D-C0B6-4265-AC1D-E4A197938A26}" destId="{89CBADA9-012D-4E91-8E44-93009FFC11C9}" srcOrd="0" destOrd="0" parTransId="{08DBC684-0D5E-4FBC-990C-E1FDC8ACD4D1}" sibTransId="{000A3C7A-83FC-489C-8FEF-678361662089}"/>
    <dgm:cxn modelId="{A93E7E77-CC4E-4308-BC16-FD6655787A4A}" type="presOf" srcId="{06669668-31BD-44B3-90DE-8A3009473554}" destId="{5F52E221-6B9F-42E7-B664-B6C7B6FC2B7F}" srcOrd="0" destOrd="0" presId="urn:microsoft.com/office/officeart/2005/8/layout/hProcess7"/>
    <dgm:cxn modelId="{FCBAC377-D8E4-4F88-A3B2-AD187FD98197}" type="presOf" srcId="{66269FDD-BE40-4790-91B6-C667091B3B11}" destId="{6D54B854-4560-459D-987D-B51E24FFC051}" srcOrd="1" destOrd="0" presId="urn:microsoft.com/office/officeart/2005/8/layout/hProcess7"/>
    <dgm:cxn modelId="{0D3BE594-8C1C-40B2-84D5-62FD22096BD1}" type="presOf" srcId="{2A56006D-C0B6-4265-AC1D-E4A197938A26}" destId="{6DD72E19-8DB8-485A-B4E4-2D2F71F1A629}" srcOrd="0" destOrd="0" presId="urn:microsoft.com/office/officeart/2005/8/layout/hProcess7"/>
    <dgm:cxn modelId="{D4CC2396-42BF-4A4F-9EE7-287C96E257C0}" type="presOf" srcId="{7594D949-98C1-4E74-9E97-26FBBA4C24C3}" destId="{52DD612F-274A-4828-AAD5-52F2C44D035F}" srcOrd="1" destOrd="0" presId="urn:microsoft.com/office/officeart/2005/8/layout/hProcess7"/>
    <dgm:cxn modelId="{C3EE2A97-9327-49BF-B5C4-2269F8D1D7D0}" srcId="{48616741-AAB3-4FD1-AE32-73D2749A2AF5}" destId="{2A56006D-C0B6-4265-AC1D-E4A197938A26}" srcOrd="1" destOrd="0" parTransId="{5A3EEA08-8285-4912-8386-AFE6164FBCEA}" sibTransId="{035EFE1E-3C6D-4251-AE55-E14D84FFF9BB}"/>
    <dgm:cxn modelId="{B7D39797-1027-4759-BF8B-6842B651A50F}" srcId="{66269FDD-BE40-4790-91B6-C667091B3B11}" destId="{06669668-31BD-44B3-90DE-8A3009473554}" srcOrd="0" destOrd="0" parTransId="{1A525D50-0A5E-4646-9A84-8DC1754CC57E}" sibTransId="{76D1A1A2-17EC-49CA-BF37-C5EE71F5F7B9}"/>
    <dgm:cxn modelId="{9CD46C9F-3D92-4DA4-B3D8-854FE15B27D3}" srcId="{48616741-AAB3-4FD1-AE32-73D2749A2AF5}" destId="{FCC8ABE7-FFAA-4FEA-9ABE-F5C954834CDA}" srcOrd="0" destOrd="0" parTransId="{27195A67-A821-4427-9FB5-5F07B95D42E3}" sibTransId="{14BED538-8885-47A2-B301-C3C83699437D}"/>
    <dgm:cxn modelId="{0CD9C59F-77A9-443E-A699-1771124A7CF3}" type="presOf" srcId="{7D068FBF-7874-467D-BA11-B619D70682CB}" destId="{02389CBC-D699-40C2-B5E1-3A9E89F3FAA7}" srcOrd="1" destOrd="0" presId="urn:microsoft.com/office/officeart/2005/8/layout/hProcess7"/>
    <dgm:cxn modelId="{A69C9CA5-F1D3-48A2-8E56-44566F0F0200}" type="presOf" srcId="{7D068FBF-7874-467D-BA11-B619D70682CB}" destId="{AEB0412F-E35A-46B2-BD60-23C5B9868AF3}" srcOrd="0" destOrd="0" presId="urn:microsoft.com/office/officeart/2005/8/layout/hProcess7"/>
    <dgm:cxn modelId="{FFD790A9-F150-4CD0-92CF-3D76AD49D175}" type="presOf" srcId="{5D7743E4-2741-480D-8A43-E46DD23D83DF}" destId="{62A37E9B-8AE5-4B96-84AE-E86DC520D798}" srcOrd="1" destOrd="0" presId="urn:microsoft.com/office/officeart/2005/8/layout/hProcess7"/>
    <dgm:cxn modelId="{889D03AD-C9D6-4DD1-BA72-BD322100C5EB}" srcId="{5D7743E4-2741-480D-8A43-E46DD23D83DF}" destId="{D71299AB-30CC-4879-89D7-CD58A3F5495C}" srcOrd="0" destOrd="0" parTransId="{93D5EEE5-058E-4BA4-A295-67E288F0B68D}" sibTransId="{9EB64A8F-55E1-4368-8C9B-CBDADCBA9DBF}"/>
    <dgm:cxn modelId="{32B338B7-7848-48F1-A3EC-CFA0EFDE180E}" srcId="{6C6C3B97-83EB-4805-987E-70ACC41EF5EF}" destId="{0036935C-9A62-4019-8F17-5F2B49D964FC}" srcOrd="0" destOrd="0" parTransId="{5C34ED3C-A12F-47FE-93A1-FCF34A9D35E8}" sibTransId="{7EE2FCD1-2700-42CE-8568-FADE349C928D}"/>
    <dgm:cxn modelId="{F83597D1-A164-4E54-B94B-F2E3C9192CA0}" srcId="{48616741-AAB3-4FD1-AE32-73D2749A2AF5}" destId="{66269FDD-BE40-4790-91B6-C667091B3B11}" srcOrd="4" destOrd="0" parTransId="{0C59F119-6F79-4DC4-B116-F3E75765E2B2}" sibTransId="{5A7B0FC4-63E0-40CA-874F-E12CA3E01500}"/>
    <dgm:cxn modelId="{A16A43D8-0C47-4360-8067-9AADEAF37F2E}" type="presOf" srcId="{6C6C3B97-83EB-4805-987E-70ACC41EF5EF}" destId="{0EEB81B9-04D7-4499-9CA8-97D97B59B1BB}" srcOrd="0" destOrd="0" presId="urn:microsoft.com/office/officeart/2005/8/layout/hProcess7"/>
    <dgm:cxn modelId="{57BC92D9-0A4C-4936-91C4-43B8421173A5}" type="presOf" srcId="{F10DBCD4-0408-42D9-B46F-194CE84AAAB6}" destId="{F76F70D4-9FA5-440C-8AEA-60ADD6556558}" srcOrd="0" destOrd="0" presId="urn:microsoft.com/office/officeart/2005/8/layout/hProcess7"/>
    <dgm:cxn modelId="{79264FDD-7BD2-40C4-A59A-CD69D5FB6945}" srcId="{48616741-AAB3-4FD1-AE32-73D2749A2AF5}" destId="{6C6C3B97-83EB-4805-987E-70ACC41EF5EF}" srcOrd="6" destOrd="0" parTransId="{28691548-EA91-4764-903C-5E0A720F57AD}" sibTransId="{DDB6D6EC-F29F-41CA-B7BC-FBAB602AAB23}"/>
    <dgm:cxn modelId="{42A0ADE4-7BA9-4B75-923F-0D413B0E7A6A}" type="presOf" srcId="{5D7743E4-2741-480D-8A43-E46DD23D83DF}" destId="{FA69DC27-192E-4DFB-B25E-AE44FCACB331}" srcOrd="0" destOrd="0" presId="urn:microsoft.com/office/officeart/2005/8/layout/hProcess7"/>
    <dgm:cxn modelId="{45EF0AE7-445A-4EA0-902E-F6D9DACBDD21}" srcId="{FCC8ABE7-FFAA-4FEA-9ABE-F5C954834CDA}" destId="{F10DBCD4-0408-42D9-B46F-194CE84AAAB6}" srcOrd="0" destOrd="0" parTransId="{4309E695-E6C4-4E62-A596-921B9E3103D8}" sibTransId="{B7E57269-CD74-4BD1-9037-F65868D6FCC2}"/>
    <dgm:cxn modelId="{5083FFF6-B617-418E-A203-A7241F43A96A}" type="presOf" srcId="{FCC8ABE7-FFAA-4FEA-9ABE-F5C954834CDA}" destId="{12CD12FC-3D4F-4DA4-B387-9A45AFCEC29F}" srcOrd="0" destOrd="0" presId="urn:microsoft.com/office/officeart/2005/8/layout/hProcess7"/>
    <dgm:cxn modelId="{41781373-AD85-4591-9317-8925BE098F04}" type="presParOf" srcId="{91E2FDE7-F1FF-45FA-82CB-0D41C9E7117C}" destId="{CD7AC846-3883-4870-876C-F61CAEDAAC13}" srcOrd="0" destOrd="0" presId="urn:microsoft.com/office/officeart/2005/8/layout/hProcess7"/>
    <dgm:cxn modelId="{AA375ABD-78C9-420D-9801-FF726D6A72DB}" type="presParOf" srcId="{CD7AC846-3883-4870-876C-F61CAEDAAC13}" destId="{12CD12FC-3D4F-4DA4-B387-9A45AFCEC29F}" srcOrd="0" destOrd="0" presId="urn:microsoft.com/office/officeart/2005/8/layout/hProcess7"/>
    <dgm:cxn modelId="{3BE0E53B-36F7-400A-8721-F76C22373392}" type="presParOf" srcId="{CD7AC846-3883-4870-876C-F61CAEDAAC13}" destId="{62604B47-6496-468C-ABDC-D4CF7F821465}" srcOrd="1" destOrd="0" presId="urn:microsoft.com/office/officeart/2005/8/layout/hProcess7"/>
    <dgm:cxn modelId="{EB3D91EB-DF52-44AF-A3EF-29EB04C18688}" type="presParOf" srcId="{CD7AC846-3883-4870-876C-F61CAEDAAC13}" destId="{F76F70D4-9FA5-440C-8AEA-60ADD6556558}" srcOrd="2" destOrd="0" presId="urn:microsoft.com/office/officeart/2005/8/layout/hProcess7"/>
    <dgm:cxn modelId="{B8A5D0CD-3351-46BF-B2C9-4F81E3016273}" type="presParOf" srcId="{91E2FDE7-F1FF-45FA-82CB-0D41C9E7117C}" destId="{A2AAC3BD-641A-4E3D-B7D0-89773FF00B3C}" srcOrd="1" destOrd="0" presId="urn:microsoft.com/office/officeart/2005/8/layout/hProcess7"/>
    <dgm:cxn modelId="{3059ACC5-298A-47D2-8B88-225C2C70130B}" type="presParOf" srcId="{91E2FDE7-F1FF-45FA-82CB-0D41C9E7117C}" destId="{302B1348-CB54-41A3-AE66-5E6875EB3558}" srcOrd="2" destOrd="0" presId="urn:microsoft.com/office/officeart/2005/8/layout/hProcess7"/>
    <dgm:cxn modelId="{0D8CC007-5F4A-46CF-93C0-3118336DAF7B}" type="presParOf" srcId="{302B1348-CB54-41A3-AE66-5E6875EB3558}" destId="{252844ED-FBF2-463E-9D86-E6E67C04197F}" srcOrd="0" destOrd="0" presId="urn:microsoft.com/office/officeart/2005/8/layout/hProcess7"/>
    <dgm:cxn modelId="{57328036-80A0-46A7-A0B2-17560F57E755}" type="presParOf" srcId="{302B1348-CB54-41A3-AE66-5E6875EB3558}" destId="{A56981B4-8323-4D46-9D9C-E6F2AA914BAC}" srcOrd="1" destOrd="0" presId="urn:microsoft.com/office/officeart/2005/8/layout/hProcess7"/>
    <dgm:cxn modelId="{CA8A7425-8ECD-44BE-9977-8443E34A43EB}" type="presParOf" srcId="{302B1348-CB54-41A3-AE66-5E6875EB3558}" destId="{2271F894-0F82-4D33-812E-274595D5F900}" srcOrd="2" destOrd="0" presId="urn:microsoft.com/office/officeart/2005/8/layout/hProcess7"/>
    <dgm:cxn modelId="{9702D87A-DA31-47A4-B610-CF1B4A6A89DF}" type="presParOf" srcId="{91E2FDE7-F1FF-45FA-82CB-0D41C9E7117C}" destId="{4573B12B-274B-4B0E-BB4D-242686732164}" srcOrd="3" destOrd="0" presId="urn:microsoft.com/office/officeart/2005/8/layout/hProcess7"/>
    <dgm:cxn modelId="{3A9D4199-B1E5-4ED7-8C10-32D54ECF4828}" type="presParOf" srcId="{91E2FDE7-F1FF-45FA-82CB-0D41C9E7117C}" destId="{73B1F67E-B2BA-4EC1-9846-FF965DE901E7}" srcOrd="4" destOrd="0" presId="urn:microsoft.com/office/officeart/2005/8/layout/hProcess7"/>
    <dgm:cxn modelId="{0B476E54-FE12-47AE-AD82-53A1D3918498}" type="presParOf" srcId="{73B1F67E-B2BA-4EC1-9846-FF965DE901E7}" destId="{6DD72E19-8DB8-485A-B4E4-2D2F71F1A629}" srcOrd="0" destOrd="0" presId="urn:microsoft.com/office/officeart/2005/8/layout/hProcess7"/>
    <dgm:cxn modelId="{F87C7468-8A2F-40DA-9677-0D7C59EFFFCB}" type="presParOf" srcId="{73B1F67E-B2BA-4EC1-9846-FF965DE901E7}" destId="{B372B34A-C0AA-40AC-8E45-1C56EB43028C}" srcOrd="1" destOrd="0" presId="urn:microsoft.com/office/officeart/2005/8/layout/hProcess7"/>
    <dgm:cxn modelId="{145C3D22-A6AD-4167-BEAD-7E4C0FA3F7CD}" type="presParOf" srcId="{73B1F67E-B2BA-4EC1-9846-FF965DE901E7}" destId="{A95FE4F4-3528-4F83-BA59-CF9186E72396}" srcOrd="2" destOrd="0" presId="urn:microsoft.com/office/officeart/2005/8/layout/hProcess7"/>
    <dgm:cxn modelId="{0F2EBFF8-5D3E-4FEE-8993-083122C0B37F}" type="presParOf" srcId="{91E2FDE7-F1FF-45FA-82CB-0D41C9E7117C}" destId="{F8BF2448-DBA9-4B65-B85E-4F8E3B813E6D}" srcOrd="5" destOrd="0" presId="urn:microsoft.com/office/officeart/2005/8/layout/hProcess7"/>
    <dgm:cxn modelId="{723899BC-2DD9-402B-8EB5-33E4B6F9AF83}" type="presParOf" srcId="{91E2FDE7-F1FF-45FA-82CB-0D41C9E7117C}" destId="{D8EBD7ED-90AD-4579-B63C-471450AA27BD}" srcOrd="6" destOrd="0" presId="urn:microsoft.com/office/officeart/2005/8/layout/hProcess7"/>
    <dgm:cxn modelId="{B19B4935-EF7D-443A-8936-AC7269B3EC9C}" type="presParOf" srcId="{D8EBD7ED-90AD-4579-B63C-471450AA27BD}" destId="{EA6D8481-0571-4D69-9FF5-1515B8E95693}" srcOrd="0" destOrd="0" presId="urn:microsoft.com/office/officeart/2005/8/layout/hProcess7"/>
    <dgm:cxn modelId="{3F25D539-1C01-46F7-8AE1-EE5174A4746A}" type="presParOf" srcId="{D8EBD7ED-90AD-4579-B63C-471450AA27BD}" destId="{F35BD14A-44AD-474F-9219-55DA2B710FA6}" srcOrd="1" destOrd="0" presId="urn:microsoft.com/office/officeart/2005/8/layout/hProcess7"/>
    <dgm:cxn modelId="{A9DB586C-99A8-4BE6-A88B-FD2F19F1679D}" type="presParOf" srcId="{D8EBD7ED-90AD-4579-B63C-471450AA27BD}" destId="{889D2DA6-5805-4C37-97A6-B6BE7C9FDCE7}" srcOrd="2" destOrd="0" presId="urn:microsoft.com/office/officeart/2005/8/layout/hProcess7"/>
    <dgm:cxn modelId="{0D8B6F18-091B-4601-8D94-4BC96B187FC8}" type="presParOf" srcId="{91E2FDE7-F1FF-45FA-82CB-0D41C9E7117C}" destId="{9780EEC0-DA43-4781-B251-14165E065DE6}" srcOrd="7" destOrd="0" presId="urn:microsoft.com/office/officeart/2005/8/layout/hProcess7"/>
    <dgm:cxn modelId="{653F2583-51B4-4374-92AC-2853768B13F7}" type="presParOf" srcId="{91E2FDE7-F1FF-45FA-82CB-0D41C9E7117C}" destId="{FFE4A7C8-B46F-4CF6-AF47-B652F701F8D8}" srcOrd="8" destOrd="0" presId="urn:microsoft.com/office/officeart/2005/8/layout/hProcess7"/>
    <dgm:cxn modelId="{91EBB5C4-9C48-4701-8365-62F823E1D652}" type="presParOf" srcId="{FFE4A7C8-B46F-4CF6-AF47-B652F701F8D8}" destId="{DF0F6189-A13C-4DC6-B6F8-1B0C3FED60C7}" srcOrd="0" destOrd="0" presId="urn:microsoft.com/office/officeart/2005/8/layout/hProcess7"/>
    <dgm:cxn modelId="{0B20C4E3-AA02-421E-9743-0EE38F4EE1C2}" type="presParOf" srcId="{FFE4A7C8-B46F-4CF6-AF47-B652F701F8D8}" destId="{52DD612F-274A-4828-AAD5-52F2C44D035F}" srcOrd="1" destOrd="0" presId="urn:microsoft.com/office/officeart/2005/8/layout/hProcess7"/>
    <dgm:cxn modelId="{423C7E08-CBF8-46BA-9766-4283E34E33AC}" type="presParOf" srcId="{FFE4A7C8-B46F-4CF6-AF47-B652F701F8D8}" destId="{7EA8D83D-8DA3-4E7E-8808-9053ECEB56C2}" srcOrd="2" destOrd="0" presId="urn:microsoft.com/office/officeart/2005/8/layout/hProcess7"/>
    <dgm:cxn modelId="{E35A08C2-0B15-4C6D-994F-AD81C932FBE3}" type="presParOf" srcId="{91E2FDE7-F1FF-45FA-82CB-0D41C9E7117C}" destId="{C38F10E0-1D1B-44B7-956A-A55FFFF1E589}" srcOrd="9" destOrd="0" presId="urn:microsoft.com/office/officeart/2005/8/layout/hProcess7"/>
    <dgm:cxn modelId="{175F163F-514C-426C-8040-4D90A04C1CB6}" type="presParOf" srcId="{91E2FDE7-F1FF-45FA-82CB-0D41C9E7117C}" destId="{8E77BC39-60CF-4D8E-A973-3C8040B3F98D}" srcOrd="10" destOrd="0" presId="urn:microsoft.com/office/officeart/2005/8/layout/hProcess7"/>
    <dgm:cxn modelId="{7914E01E-5686-4F2D-B88E-CC14A4113CF0}" type="presParOf" srcId="{8E77BC39-60CF-4D8E-A973-3C8040B3F98D}" destId="{CAAF1DC5-C79C-420B-8602-A64D1D4A5330}" srcOrd="0" destOrd="0" presId="urn:microsoft.com/office/officeart/2005/8/layout/hProcess7"/>
    <dgm:cxn modelId="{C68D4695-9AB8-4A20-9486-D965EC76D8FC}" type="presParOf" srcId="{8E77BC39-60CF-4D8E-A973-3C8040B3F98D}" destId="{072709B7-1B7A-4229-BA47-A77E58AD9975}" srcOrd="1" destOrd="0" presId="urn:microsoft.com/office/officeart/2005/8/layout/hProcess7"/>
    <dgm:cxn modelId="{FFC150C4-E93A-49EA-8950-0F5F8A60A587}" type="presParOf" srcId="{8E77BC39-60CF-4D8E-A973-3C8040B3F98D}" destId="{CB7A501F-A8BF-4B01-B9EE-1E2E2DCAA886}" srcOrd="2" destOrd="0" presId="urn:microsoft.com/office/officeart/2005/8/layout/hProcess7"/>
    <dgm:cxn modelId="{569A6E67-5754-401E-9A93-01F538D0D55B}" type="presParOf" srcId="{91E2FDE7-F1FF-45FA-82CB-0D41C9E7117C}" destId="{945156A8-4E27-47DA-942F-C95DBB9E6F78}" srcOrd="11" destOrd="0" presId="urn:microsoft.com/office/officeart/2005/8/layout/hProcess7"/>
    <dgm:cxn modelId="{C5F43C07-B15B-4A10-91AC-9233860DC88A}" type="presParOf" srcId="{91E2FDE7-F1FF-45FA-82CB-0D41C9E7117C}" destId="{5BD6E4A1-8288-40DC-873F-51A5FA6A4331}" srcOrd="12" destOrd="0" presId="urn:microsoft.com/office/officeart/2005/8/layout/hProcess7"/>
    <dgm:cxn modelId="{8D6086BC-5A24-4C00-A29F-B5D0F79E9B18}" type="presParOf" srcId="{5BD6E4A1-8288-40DC-873F-51A5FA6A4331}" destId="{FA69DC27-192E-4DFB-B25E-AE44FCACB331}" srcOrd="0" destOrd="0" presId="urn:microsoft.com/office/officeart/2005/8/layout/hProcess7"/>
    <dgm:cxn modelId="{3E1A4FA8-A098-4450-B22B-F6764EF81938}" type="presParOf" srcId="{5BD6E4A1-8288-40DC-873F-51A5FA6A4331}" destId="{62A37E9B-8AE5-4B96-84AE-E86DC520D798}" srcOrd="1" destOrd="0" presId="urn:microsoft.com/office/officeart/2005/8/layout/hProcess7"/>
    <dgm:cxn modelId="{98D0E258-0793-4D76-B569-E2C988EFC8CA}" type="presParOf" srcId="{5BD6E4A1-8288-40DC-873F-51A5FA6A4331}" destId="{C7ED8027-692C-4C58-A78F-DBB8DF2F062A}" srcOrd="2" destOrd="0" presId="urn:microsoft.com/office/officeart/2005/8/layout/hProcess7"/>
    <dgm:cxn modelId="{E3A7315A-5A38-4C39-B3B7-C1A35F6FEF42}" type="presParOf" srcId="{91E2FDE7-F1FF-45FA-82CB-0D41C9E7117C}" destId="{F6A325C3-7E55-4B73-A765-85170D280265}" srcOrd="13" destOrd="0" presId="urn:microsoft.com/office/officeart/2005/8/layout/hProcess7"/>
    <dgm:cxn modelId="{9B68E267-2F48-4575-8D94-F64F84AAA5FA}" type="presParOf" srcId="{91E2FDE7-F1FF-45FA-82CB-0D41C9E7117C}" destId="{14238045-FF4D-46C1-A187-61DFBA43A4D4}" srcOrd="14" destOrd="0" presId="urn:microsoft.com/office/officeart/2005/8/layout/hProcess7"/>
    <dgm:cxn modelId="{6A52F535-4B83-480F-BFE6-E59FD5F95E02}" type="presParOf" srcId="{14238045-FF4D-46C1-A187-61DFBA43A4D4}" destId="{520180BB-85D4-4FD5-808C-E99D497F3CE2}" srcOrd="0" destOrd="0" presId="urn:microsoft.com/office/officeart/2005/8/layout/hProcess7"/>
    <dgm:cxn modelId="{005720A6-E5DE-4980-B17F-1127F4BB6E1C}" type="presParOf" srcId="{14238045-FF4D-46C1-A187-61DFBA43A4D4}" destId="{0690BDF1-14CF-4A62-BA6C-9CB386C23744}" srcOrd="1" destOrd="0" presId="urn:microsoft.com/office/officeart/2005/8/layout/hProcess7"/>
    <dgm:cxn modelId="{8C5C1FC9-2F3F-4959-8C2C-B61A48E9A341}" type="presParOf" srcId="{14238045-FF4D-46C1-A187-61DFBA43A4D4}" destId="{C574483A-5CC5-49C4-9DBF-808DBC4D7D10}" srcOrd="2" destOrd="0" presId="urn:microsoft.com/office/officeart/2005/8/layout/hProcess7"/>
    <dgm:cxn modelId="{7C3805B2-5D58-452F-AAE1-5CD3442C52CE}" type="presParOf" srcId="{91E2FDE7-F1FF-45FA-82CB-0D41C9E7117C}" destId="{612AAAF9-1B2A-49A7-905A-0E390BA33F65}" srcOrd="15" destOrd="0" presId="urn:microsoft.com/office/officeart/2005/8/layout/hProcess7"/>
    <dgm:cxn modelId="{8777FB18-D248-49C4-B793-AEAF867A656C}" type="presParOf" srcId="{91E2FDE7-F1FF-45FA-82CB-0D41C9E7117C}" destId="{466CEEEB-EAC2-49B8-B5F8-45FFA4346A08}" srcOrd="16" destOrd="0" presId="urn:microsoft.com/office/officeart/2005/8/layout/hProcess7"/>
    <dgm:cxn modelId="{DA8ED3EF-1A05-4CE4-869C-817420CEC32E}" type="presParOf" srcId="{466CEEEB-EAC2-49B8-B5F8-45FFA4346A08}" destId="{243D2678-2250-429E-9A9E-F8927E8B9A70}" srcOrd="0" destOrd="0" presId="urn:microsoft.com/office/officeart/2005/8/layout/hProcess7"/>
    <dgm:cxn modelId="{EE3B3E16-8172-47E5-95D6-84949EAFB4E6}" type="presParOf" srcId="{466CEEEB-EAC2-49B8-B5F8-45FFA4346A08}" destId="{6D54B854-4560-459D-987D-B51E24FFC051}" srcOrd="1" destOrd="0" presId="urn:microsoft.com/office/officeart/2005/8/layout/hProcess7"/>
    <dgm:cxn modelId="{386471DB-C202-4100-B301-C690050C8845}" type="presParOf" srcId="{466CEEEB-EAC2-49B8-B5F8-45FFA4346A08}" destId="{5F52E221-6B9F-42E7-B664-B6C7B6FC2B7F}" srcOrd="2" destOrd="0" presId="urn:microsoft.com/office/officeart/2005/8/layout/hProcess7"/>
    <dgm:cxn modelId="{F4648723-1DB3-406F-A6D7-BBD1A7326312}" type="presParOf" srcId="{91E2FDE7-F1FF-45FA-82CB-0D41C9E7117C}" destId="{FF39625D-125E-401D-A9F7-7BFF5FA689D7}" srcOrd="17" destOrd="0" presId="urn:microsoft.com/office/officeart/2005/8/layout/hProcess7"/>
    <dgm:cxn modelId="{FECDB121-4F1F-4BB7-B6EE-6ED20114C2E1}" type="presParOf" srcId="{91E2FDE7-F1FF-45FA-82CB-0D41C9E7117C}" destId="{AA1314AC-1E4D-45E7-B260-3EE0A849FA1F}" srcOrd="18" destOrd="0" presId="urn:microsoft.com/office/officeart/2005/8/layout/hProcess7"/>
    <dgm:cxn modelId="{A18360A2-59D4-43C9-B389-D2B5032519FB}" type="presParOf" srcId="{AA1314AC-1E4D-45E7-B260-3EE0A849FA1F}" destId="{662EDF47-BCC8-45D9-AF03-8C203E7846E1}" srcOrd="0" destOrd="0" presId="urn:microsoft.com/office/officeart/2005/8/layout/hProcess7"/>
    <dgm:cxn modelId="{24C9DE9F-FCD8-4387-9564-CF5ACAEFECC0}" type="presParOf" srcId="{AA1314AC-1E4D-45E7-B260-3EE0A849FA1F}" destId="{29A978AB-D6A6-4B0B-9A5B-3DB044C33157}" srcOrd="1" destOrd="0" presId="urn:microsoft.com/office/officeart/2005/8/layout/hProcess7"/>
    <dgm:cxn modelId="{71804839-97F6-4021-97F7-239E7FCFA10C}" type="presParOf" srcId="{AA1314AC-1E4D-45E7-B260-3EE0A849FA1F}" destId="{DD0727F4-13E8-4D89-A37D-F9E9E765DC22}" srcOrd="2" destOrd="0" presId="urn:microsoft.com/office/officeart/2005/8/layout/hProcess7"/>
    <dgm:cxn modelId="{1CC62BFB-3797-4B18-977F-1170741A2BCB}" type="presParOf" srcId="{91E2FDE7-F1FF-45FA-82CB-0D41C9E7117C}" destId="{650B066C-D9E8-4488-ACB3-1E98E6D41E13}" srcOrd="19" destOrd="0" presId="urn:microsoft.com/office/officeart/2005/8/layout/hProcess7"/>
    <dgm:cxn modelId="{FFF07008-032B-4D7B-A48F-CDF1827F588C}" type="presParOf" srcId="{91E2FDE7-F1FF-45FA-82CB-0D41C9E7117C}" destId="{CED0040D-C14D-4145-AE27-F9656747EF54}" srcOrd="20" destOrd="0" presId="urn:microsoft.com/office/officeart/2005/8/layout/hProcess7"/>
    <dgm:cxn modelId="{B4703B50-FCCF-4226-BAF0-09402A886BA9}" type="presParOf" srcId="{CED0040D-C14D-4145-AE27-F9656747EF54}" destId="{AEB0412F-E35A-46B2-BD60-23C5B9868AF3}" srcOrd="0" destOrd="0" presId="urn:microsoft.com/office/officeart/2005/8/layout/hProcess7"/>
    <dgm:cxn modelId="{113C80F2-0235-4400-96B6-283235A43FB6}" type="presParOf" srcId="{CED0040D-C14D-4145-AE27-F9656747EF54}" destId="{02389CBC-D699-40C2-B5E1-3A9E89F3FAA7}" srcOrd="1" destOrd="0" presId="urn:microsoft.com/office/officeart/2005/8/layout/hProcess7"/>
    <dgm:cxn modelId="{37C683A6-798D-4340-A49A-B8D9E337358B}" type="presParOf" srcId="{CED0040D-C14D-4145-AE27-F9656747EF54}" destId="{E36A2C9A-DC32-417A-9547-3EF91E18C6C5}" srcOrd="2" destOrd="0" presId="urn:microsoft.com/office/officeart/2005/8/layout/hProcess7"/>
    <dgm:cxn modelId="{BA0F40A6-6287-4131-96B6-CC606D2482DC}" type="presParOf" srcId="{91E2FDE7-F1FF-45FA-82CB-0D41C9E7117C}" destId="{E9411919-5F72-4AD0-AEAA-722F35FCB5B7}" srcOrd="21" destOrd="0" presId="urn:microsoft.com/office/officeart/2005/8/layout/hProcess7"/>
    <dgm:cxn modelId="{52D37C8D-E4F7-4BB7-AD24-F604E3331B3A}" type="presParOf" srcId="{91E2FDE7-F1FF-45FA-82CB-0D41C9E7117C}" destId="{B61F0068-AB1D-4E69-9DEB-9A6C927A1CB4}" srcOrd="22" destOrd="0" presId="urn:microsoft.com/office/officeart/2005/8/layout/hProcess7"/>
    <dgm:cxn modelId="{91A205CC-8DD3-4632-B296-E2AA338723A2}" type="presParOf" srcId="{B61F0068-AB1D-4E69-9DEB-9A6C927A1CB4}" destId="{EF1BDE92-357C-40CD-B0F5-2ABA5B4BDDCD}" srcOrd="0" destOrd="0" presId="urn:microsoft.com/office/officeart/2005/8/layout/hProcess7"/>
    <dgm:cxn modelId="{0053C5BE-7DD7-4CB1-A237-C18DE3F0876D}" type="presParOf" srcId="{B61F0068-AB1D-4E69-9DEB-9A6C927A1CB4}" destId="{9B9D0D0E-F4F8-4446-BCDA-F937056F891C}" srcOrd="1" destOrd="0" presId="urn:microsoft.com/office/officeart/2005/8/layout/hProcess7"/>
    <dgm:cxn modelId="{F1E25B82-5DFD-4D52-BA8C-ACFC6C36CAEF}" type="presParOf" srcId="{B61F0068-AB1D-4E69-9DEB-9A6C927A1CB4}" destId="{6EDF3842-04F4-47AC-B09F-81153BC0E7DF}" srcOrd="2" destOrd="0" presId="urn:microsoft.com/office/officeart/2005/8/layout/hProcess7"/>
    <dgm:cxn modelId="{2F911FA1-B2DE-4F58-A745-C6D434DFA762}" type="presParOf" srcId="{91E2FDE7-F1FF-45FA-82CB-0D41C9E7117C}" destId="{276A2898-016E-4771-BCA8-443E93CED049}" srcOrd="23" destOrd="0" presId="urn:microsoft.com/office/officeart/2005/8/layout/hProcess7"/>
    <dgm:cxn modelId="{23FF4442-899E-4D46-93E4-AE758C5903EC}" type="presParOf" srcId="{91E2FDE7-F1FF-45FA-82CB-0D41C9E7117C}" destId="{266E2DDC-2306-458C-AE77-06AD6CE89A30}" srcOrd="24" destOrd="0" presId="urn:microsoft.com/office/officeart/2005/8/layout/hProcess7"/>
    <dgm:cxn modelId="{548F2F61-78E0-4F7B-B102-3812B0C8C29C}" type="presParOf" srcId="{266E2DDC-2306-458C-AE77-06AD6CE89A30}" destId="{0EEB81B9-04D7-4499-9CA8-97D97B59B1BB}" srcOrd="0" destOrd="0" presId="urn:microsoft.com/office/officeart/2005/8/layout/hProcess7"/>
    <dgm:cxn modelId="{5150FBF8-1283-4D22-8730-80A2B33448C6}" type="presParOf" srcId="{266E2DDC-2306-458C-AE77-06AD6CE89A30}" destId="{B98A7545-519F-4BD4-9B79-22B12F9CB752}" srcOrd="1" destOrd="0" presId="urn:microsoft.com/office/officeart/2005/8/layout/hProcess7"/>
    <dgm:cxn modelId="{917B6EBD-9089-48B5-BC5A-242A735B2B7D}" type="presParOf" srcId="{266E2DDC-2306-458C-AE77-06AD6CE89A30}" destId="{0ADF22A3-80F5-4997-81AB-35092F117D9A}"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63C16A-2419-491C-9D30-2630C0407BC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01C1B8C-85C7-4954-8CA1-177800D1FBAC}">
      <dgm:prSet phldrT="[Text]" custT="1"/>
      <dgm:spPr/>
      <dgm:t>
        <a:bodyPr/>
        <a:lstStyle/>
        <a:p>
          <a:pPr marL="0" lvl="0" algn="l" defTabSz="889000">
            <a:lnSpc>
              <a:spcPct val="90000"/>
            </a:lnSpc>
            <a:spcBef>
              <a:spcPct val="0"/>
            </a:spcBef>
            <a:spcAft>
              <a:spcPct val="35000"/>
            </a:spcAft>
            <a:buNone/>
          </a:pPr>
          <a:r>
            <a:rPr lang="en-US" sz="2000" kern="1200">
              <a:solidFill>
                <a:srgbClr val="FFFFFF"/>
              </a:solidFill>
              <a:latin typeface="Calibri" panose="020F0502020204030204"/>
              <a:ea typeface="+mn-ea"/>
              <a:cs typeface="+mn-cs"/>
            </a:rPr>
            <a:t>Register Students for Online Testing</a:t>
          </a:r>
        </a:p>
        <a:p>
          <a:pPr marL="0" lvl="0" algn="l" defTabSz="889000">
            <a:lnSpc>
              <a:spcPct val="90000"/>
            </a:lnSpc>
            <a:spcBef>
              <a:spcPct val="0"/>
            </a:spcBef>
            <a:spcAft>
              <a:spcPct val="35000"/>
            </a:spcAft>
            <a:buNone/>
          </a:pPr>
          <a:r>
            <a:rPr lang="en-US" sz="2000" kern="1200">
              <a:solidFill>
                <a:srgbClr val="FFFFFF"/>
              </a:solidFill>
              <a:latin typeface="Calibri" panose="020F0502020204030204"/>
              <a:ea typeface="+mn-ea"/>
              <a:cs typeface="+mn-cs"/>
            </a:rPr>
            <a:t>Review Updated Technology Requirements</a:t>
          </a:r>
        </a:p>
      </dgm:t>
    </dgm:pt>
    <dgm:pt modelId="{49A904C6-2A91-4EB1-BE7A-8CE4F3133F24}" type="parTrans" cxnId="{940E09BD-B246-49F8-A8E8-DF266FD84F67}">
      <dgm:prSet/>
      <dgm:spPr/>
      <dgm:t>
        <a:bodyPr/>
        <a:lstStyle/>
        <a:p>
          <a:endParaRPr lang="en-US"/>
        </a:p>
      </dgm:t>
    </dgm:pt>
    <dgm:pt modelId="{5CB4A63B-73B7-4944-A490-1890251620C7}" type="sibTrans" cxnId="{940E09BD-B246-49F8-A8E8-DF266FD84F67}">
      <dgm:prSet/>
      <dgm:spPr/>
      <dgm:t>
        <a:bodyPr/>
        <a:lstStyle/>
        <a:p>
          <a:endParaRPr lang="en-US"/>
        </a:p>
      </dgm:t>
    </dgm:pt>
    <dgm:pt modelId="{2B31BFCF-A40E-4AF7-B52F-ECD6AEE30874}">
      <dgm:prSet phldrT="[Text]" custT="1"/>
      <dgm:spPr/>
      <dgm:t>
        <a:bodyPr/>
        <a:lstStyle/>
        <a:p>
          <a:r>
            <a:rPr lang="en-US" sz="2000"/>
            <a:t>Prepare the Testing Environment</a:t>
          </a:r>
        </a:p>
      </dgm:t>
    </dgm:pt>
    <dgm:pt modelId="{D9241757-EFAC-40F1-80C7-47A58A31BFAF}" type="parTrans" cxnId="{158B5CAC-1567-4DE8-9E56-46FC6DE124EE}">
      <dgm:prSet/>
      <dgm:spPr/>
      <dgm:t>
        <a:bodyPr/>
        <a:lstStyle/>
        <a:p>
          <a:endParaRPr lang="en-US"/>
        </a:p>
      </dgm:t>
    </dgm:pt>
    <dgm:pt modelId="{0FCA4A93-D3DD-4AE2-A046-8A3C15972D3A}" type="sibTrans" cxnId="{158B5CAC-1567-4DE8-9E56-46FC6DE124EE}">
      <dgm:prSet/>
      <dgm:spPr/>
      <dgm:t>
        <a:bodyPr/>
        <a:lstStyle/>
        <a:p>
          <a:endParaRPr lang="en-US"/>
        </a:p>
      </dgm:t>
    </dgm:pt>
    <dgm:pt modelId="{F55E5F95-0F1D-41AC-A094-2F563DA457AD}">
      <dgm:prSet phldrT="[Text]" custT="1"/>
      <dgm:spPr/>
      <dgm:t>
        <a:bodyPr/>
        <a:lstStyle/>
        <a:p>
          <a:r>
            <a:rPr lang="en-US" sz="1600"/>
            <a:t>Verify Online Student Test Registrations</a:t>
          </a:r>
        </a:p>
      </dgm:t>
    </dgm:pt>
    <dgm:pt modelId="{C079B894-3E8E-4AE1-8C70-B2B0D4DB8E88}" type="parTrans" cxnId="{407073A1-D7ED-458D-8C72-560E80DC7AC3}">
      <dgm:prSet/>
      <dgm:spPr/>
      <dgm:t>
        <a:bodyPr/>
        <a:lstStyle/>
        <a:p>
          <a:endParaRPr lang="en-US"/>
        </a:p>
      </dgm:t>
    </dgm:pt>
    <dgm:pt modelId="{2BE75196-5D98-4FC4-BC8C-A0576F3A846E}" type="sibTrans" cxnId="{407073A1-D7ED-458D-8C72-560E80DC7AC3}">
      <dgm:prSet/>
      <dgm:spPr/>
      <dgm:t>
        <a:bodyPr/>
        <a:lstStyle/>
        <a:p>
          <a:endParaRPr lang="en-US"/>
        </a:p>
      </dgm:t>
    </dgm:pt>
    <dgm:pt modelId="{D256EE30-673C-4205-BB85-D6F0526652C0}">
      <dgm:prSet custT="1"/>
      <dgm:spPr/>
      <dgm:t>
        <a:bodyPr/>
        <a:lstStyle/>
        <a:p>
          <a:pPr marL="171450" lvl="1" indent="0" algn="l" defTabSz="800100">
            <a:lnSpc>
              <a:spcPct val="90000"/>
            </a:lnSpc>
            <a:spcBef>
              <a:spcPct val="0"/>
            </a:spcBef>
            <a:spcAft>
              <a:spcPct val="15000"/>
            </a:spcAft>
          </a:pPr>
          <a:r>
            <a:rPr lang="en-US" sz="1800" kern="1200"/>
            <a:t>Minimum Systems Requirements</a:t>
          </a:r>
        </a:p>
      </dgm:t>
    </dgm:pt>
    <dgm:pt modelId="{539490D1-B7DE-438B-BC92-CB893B4A3F39}" type="parTrans" cxnId="{A2005AF0-B27C-481D-AE49-69689ECEC50E}">
      <dgm:prSet/>
      <dgm:spPr/>
      <dgm:t>
        <a:bodyPr/>
        <a:lstStyle/>
        <a:p>
          <a:endParaRPr lang="en-US"/>
        </a:p>
      </dgm:t>
    </dgm:pt>
    <dgm:pt modelId="{AA667BC8-CBC5-4BED-BD1F-18C95A6C346D}" type="sibTrans" cxnId="{A2005AF0-B27C-481D-AE49-69689ECEC50E}">
      <dgm:prSet/>
      <dgm:spPr/>
      <dgm:t>
        <a:bodyPr/>
        <a:lstStyle/>
        <a:p>
          <a:endParaRPr lang="en-US"/>
        </a:p>
      </dgm:t>
    </dgm:pt>
    <dgm:pt modelId="{0CA47541-997A-4FC7-B8E1-CE842A4D921C}">
      <dgm:prSet custT="1"/>
      <dgm:spPr/>
      <dgm:t>
        <a:bodyPr/>
        <a:lstStyle/>
        <a:p>
          <a:pPr marL="171450" lvl="1" indent="0" algn="l" defTabSz="800100">
            <a:lnSpc>
              <a:spcPct val="90000"/>
            </a:lnSpc>
            <a:spcBef>
              <a:spcPct val="0"/>
            </a:spcBef>
            <a:spcAft>
              <a:spcPts val="600"/>
            </a:spcAft>
          </a:pPr>
          <a:r>
            <a:rPr lang="en-US" sz="1800" kern="1200"/>
            <a:t>Secure Browser Updates</a:t>
          </a:r>
        </a:p>
      </dgm:t>
    </dgm:pt>
    <dgm:pt modelId="{414593ED-3334-46DB-9E1F-0FABC6F1A20E}" type="parTrans" cxnId="{51577DAF-E92C-43C2-9955-BE87D34C55BD}">
      <dgm:prSet/>
      <dgm:spPr/>
      <dgm:t>
        <a:bodyPr/>
        <a:lstStyle/>
        <a:p>
          <a:endParaRPr lang="en-US"/>
        </a:p>
      </dgm:t>
    </dgm:pt>
    <dgm:pt modelId="{03A248E1-7949-4A9D-BFE7-0FA6090EFC4F}" type="sibTrans" cxnId="{51577DAF-E92C-43C2-9955-BE87D34C55BD}">
      <dgm:prSet/>
      <dgm:spPr/>
      <dgm:t>
        <a:bodyPr/>
        <a:lstStyle/>
        <a:p>
          <a:endParaRPr lang="en-US"/>
        </a:p>
      </dgm:t>
    </dgm:pt>
    <dgm:pt modelId="{771C2925-8BBD-44F3-89DC-B1023434E72B}">
      <dgm:prSet custT="1"/>
      <dgm:spPr/>
      <dgm:t>
        <a:bodyPr/>
        <a:lstStyle/>
        <a:p>
          <a:r>
            <a:rPr lang="en-US" sz="1600"/>
            <a:t>Perform system readiness tests (Online Readiness Tools)</a:t>
          </a:r>
        </a:p>
      </dgm:t>
    </dgm:pt>
    <dgm:pt modelId="{103FF54A-C10C-4DD4-A5C0-B809F67C8D7B}" type="parTrans" cxnId="{93216D7E-F9E0-4434-9687-926DCCCF2652}">
      <dgm:prSet/>
      <dgm:spPr/>
      <dgm:t>
        <a:bodyPr/>
        <a:lstStyle/>
        <a:p>
          <a:endParaRPr lang="en-US"/>
        </a:p>
      </dgm:t>
    </dgm:pt>
    <dgm:pt modelId="{A57AC546-81A3-44A8-9320-80CF42D69589}" type="sibTrans" cxnId="{93216D7E-F9E0-4434-9687-926DCCCF2652}">
      <dgm:prSet/>
      <dgm:spPr/>
      <dgm:t>
        <a:bodyPr/>
        <a:lstStyle/>
        <a:p>
          <a:endParaRPr lang="en-US"/>
        </a:p>
      </dgm:t>
    </dgm:pt>
    <dgm:pt modelId="{E3CD8C11-A21B-48A0-AE75-DFABD5507476}">
      <dgm:prSet custT="1"/>
      <dgm:spPr/>
      <dgm:t>
        <a:bodyPr/>
        <a:lstStyle/>
        <a:p>
          <a:r>
            <a:rPr lang="en-US" sz="1600"/>
            <a:t>Update devices and verify installation of the current </a:t>
          </a:r>
          <a:r>
            <a:rPr lang="en-US" sz="1800"/>
            <a:t>secure </a:t>
          </a:r>
          <a:r>
            <a:rPr lang="en-US" sz="1600"/>
            <a:t>browser versions</a:t>
          </a:r>
        </a:p>
      </dgm:t>
    </dgm:pt>
    <dgm:pt modelId="{E08D6A90-B402-4DEA-9C8A-9D32FA7F9780}" type="parTrans" cxnId="{7CCA3E2F-0496-4195-862D-E7CF80EB4DFB}">
      <dgm:prSet/>
      <dgm:spPr/>
      <dgm:t>
        <a:bodyPr/>
        <a:lstStyle/>
        <a:p>
          <a:endParaRPr lang="en-US"/>
        </a:p>
      </dgm:t>
    </dgm:pt>
    <dgm:pt modelId="{7B5A18A1-31D8-46E2-AD17-E281E00A9AB9}" type="sibTrans" cxnId="{7CCA3E2F-0496-4195-862D-E7CF80EB4DFB}">
      <dgm:prSet/>
      <dgm:spPr/>
      <dgm:t>
        <a:bodyPr/>
        <a:lstStyle/>
        <a:p>
          <a:endParaRPr lang="en-US"/>
        </a:p>
      </dgm:t>
    </dgm:pt>
    <dgm:pt modelId="{35EB344F-AAFB-49CE-A2F6-23A82EAE63F8}">
      <dgm:prSet/>
      <dgm:spPr/>
      <dgm:t>
        <a:bodyPr/>
        <a:lstStyle/>
        <a:p>
          <a:endParaRPr lang="en-US" sz="1200"/>
        </a:p>
      </dgm:t>
    </dgm:pt>
    <dgm:pt modelId="{012DD7A2-7392-4D11-849A-DEF984D52A0E}" type="parTrans" cxnId="{C45DA9FD-2F16-46B0-B4EC-E214822FA835}">
      <dgm:prSet/>
      <dgm:spPr/>
      <dgm:t>
        <a:bodyPr/>
        <a:lstStyle/>
        <a:p>
          <a:endParaRPr lang="en-US"/>
        </a:p>
      </dgm:t>
    </dgm:pt>
    <dgm:pt modelId="{63C3B616-911A-464E-AAF9-6976DD0DE958}" type="sibTrans" cxnId="{C45DA9FD-2F16-46B0-B4EC-E214822FA835}">
      <dgm:prSet/>
      <dgm:spPr/>
      <dgm:t>
        <a:bodyPr/>
        <a:lstStyle/>
        <a:p>
          <a:endParaRPr lang="en-US"/>
        </a:p>
      </dgm:t>
    </dgm:pt>
    <dgm:pt modelId="{EA78BBC3-CD7F-4D09-9605-9DD742637348}">
      <dgm:prSet custT="1"/>
      <dgm:spPr/>
      <dgm:t>
        <a:bodyPr/>
        <a:lstStyle/>
        <a:p>
          <a:r>
            <a:rPr lang="en-US" sz="1600"/>
            <a:t>Verify student information (demographics) and test registrations (subject/grade level, PNPs, test language.</a:t>
          </a:r>
        </a:p>
      </dgm:t>
    </dgm:pt>
    <dgm:pt modelId="{D4E3706F-B2B5-403F-87AB-B81C76A8A60D}" type="parTrans" cxnId="{9E759C30-1374-447D-AA1D-3CDC01E26334}">
      <dgm:prSet/>
      <dgm:spPr/>
      <dgm:t>
        <a:bodyPr/>
        <a:lstStyle/>
        <a:p>
          <a:endParaRPr lang="en-US"/>
        </a:p>
      </dgm:t>
    </dgm:pt>
    <dgm:pt modelId="{A8ECF6CA-F495-4372-AE83-E1D20BA387E7}" type="sibTrans" cxnId="{9E759C30-1374-447D-AA1D-3CDC01E26334}">
      <dgm:prSet/>
      <dgm:spPr/>
      <dgm:t>
        <a:bodyPr/>
        <a:lstStyle/>
        <a:p>
          <a:endParaRPr lang="en-US"/>
        </a:p>
      </dgm:t>
    </dgm:pt>
    <dgm:pt modelId="{634CC594-248D-4D0F-ADFB-40786885BD46}">
      <dgm:prSet custT="1"/>
      <dgm:spPr/>
      <dgm:t>
        <a:bodyPr/>
        <a:lstStyle/>
        <a:p>
          <a:r>
            <a:rPr lang="en-US" sz="1600"/>
            <a:t>Verify online testing groups (optional).</a:t>
          </a:r>
        </a:p>
      </dgm:t>
    </dgm:pt>
    <dgm:pt modelId="{734E442C-391C-4DEA-84FC-8BC70D89BACE}" type="parTrans" cxnId="{A919906C-A4F2-4BD1-9806-1D183D9990BA}">
      <dgm:prSet/>
      <dgm:spPr/>
      <dgm:t>
        <a:bodyPr/>
        <a:lstStyle/>
        <a:p>
          <a:endParaRPr lang="en-US"/>
        </a:p>
      </dgm:t>
    </dgm:pt>
    <dgm:pt modelId="{BA386699-7329-41EE-AB50-8350CDE37253}" type="sibTrans" cxnId="{A919906C-A4F2-4BD1-9806-1D183D9990BA}">
      <dgm:prSet/>
      <dgm:spPr/>
      <dgm:t>
        <a:bodyPr/>
        <a:lstStyle/>
        <a:p>
          <a:endParaRPr lang="en-US"/>
        </a:p>
      </dgm:t>
    </dgm:pt>
    <dgm:pt modelId="{5FFA646E-7ECA-4BD3-9F85-38DB09903096}">
      <dgm:prSet custT="1"/>
      <dgm:spPr/>
      <dgm:t>
        <a:bodyPr/>
        <a:lstStyle/>
        <a:p>
          <a:r>
            <a:rPr lang="en-US" sz="1600"/>
            <a:t>Verify online designated supports.</a:t>
          </a:r>
        </a:p>
      </dgm:t>
    </dgm:pt>
    <dgm:pt modelId="{ACB7C460-8BE1-4D92-B55F-769BB2FDDA84}" type="parTrans" cxnId="{F63BA337-7A83-4CE8-B05F-95D4C2B9C301}">
      <dgm:prSet/>
      <dgm:spPr/>
      <dgm:t>
        <a:bodyPr/>
        <a:lstStyle/>
        <a:p>
          <a:endParaRPr lang="en-US"/>
        </a:p>
      </dgm:t>
    </dgm:pt>
    <dgm:pt modelId="{CCE3CC54-780F-41CB-ACD2-813344CBC02F}" type="sibTrans" cxnId="{F63BA337-7A83-4CE8-B05F-95D4C2B9C301}">
      <dgm:prSet/>
      <dgm:spPr/>
      <dgm:t>
        <a:bodyPr/>
        <a:lstStyle/>
        <a:p>
          <a:endParaRPr lang="en-US"/>
        </a:p>
      </dgm:t>
    </dgm:pt>
    <dgm:pt modelId="{8998A78A-8DCD-4110-B3A6-AA1A30733702}">
      <dgm:prSet custT="1"/>
      <dgm:spPr/>
      <dgm:t>
        <a:bodyPr/>
        <a:lstStyle/>
        <a:p>
          <a:r>
            <a:rPr lang="en-US" sz="1600"/>
            <a:t>Evaluate System performance using tutorials and practice test or interim testing</a:t>
          </a:r>
        </a:p>
      </dgm:t>
    </dgm:pt>
    <dgm:pt modelId="{0B729D84-2D75-4E89-AEAA-C7364D066A16}" type="parTrans" cxnId="{26214912-763F-47FB-81BA-0BBD4F91EEE8}">
      <dgm:prSet/>
      <dgm:spPr/>
      <dgm:t>
        <a:bodyPr/>
        <a:lstStyle/>
        <a:p>
          <a:endParaRPr lang="en-US"/>
        </a:p>
      </dgm:t>
    </dgm:pt>
    <dgm:pt modelId="{18BB46C5-30AD-4EFC-9072-FB4A9E302900}" type="sibTrans" cxnId="{26214912-763F-47FB-81BA-0BBD4F91EEE8}">
      <dgm:prSet/>
      <dgm:spPr/>
      <dgm:t>
        <a:bodyPr/>
        <a:lstStyle/>
        <a:p>
          <a:endParaRPr lang="en-US"/>
        </a:p>
      </dgm:t>
    </dgm:pt>
    <dgm:pt modelId="{2DF0D0E9-5B6A-4BCE-963D-879FF834D909}" type="pres">
      <dgm:prSet presAssocID="{EE63C16A-2419-491C-9D30-2630C0407BCE}" presName="Name0" presStyleCnt="0">
        <dgm:presLayoutVars>
          <dgm:chMax val="7"/>
          <dgm:chPref val="7"/>
          <dgm:dir/>
        </dgm:presLayoutVars>
      </dgm:prSet>
      <dgm:spPr/>
    </dgm:pt>
    <dgm:pt modelId="{3ED811E2-EA9C-4955-A1D7-A7AA83D642D6}" type="pres">
      <dgm:prSet presAssocID="{EE63C16A-2419-491C-9D30-2630C0407BCE}" presName="Name1" presStyleCnt="0"/>
      <dgm:spPr/>
    </dgm:pt>
    <dgm:pt modelId="{7B7DB51B-4286-43AF-9D76-8FD75D54C50D}" type="pres">
      <dgm:prSet presAssocID="{EE63C16A-2419-491C-9D30-2630C0407BCE}" presName="cycle" presStyleCnt="0"/>
      <dgm:spPr/>
    </dgm:pt>
    <dgm:pt modelId="{4C0A73BC-32AE-4DD5-8F89-C364D2758B7E}" type="pres">
      <dgm:prSet presAssocID="{EE63C16A-2419-491C-9D30-2630C0407BCE}" presName="srcNode" presStyleLbl="node1" presStyleIdx="0" presStyleCnt="3"/>
      <dgm:spPr/>
    </dgm:pt>
    <dgm:pt modelId="{4BCF2733-EC49-4BCA-BC96-77372CB996C8}" type="pres">
      <dgm:prSet presAssocID="{EE63C16A-2419-491C-9D30-2630C0407BCE}" presName="conn" presStyleLbl="parChTrans1D2" presStyleIdx="0" presStyleCnt="1"/>
      <dgm:spPr/>
    </dgm:pt>
    <dgm:pt modelId="{83D31317-3D15-445B-A0D2-F886C3694890}" type="pres">
      <dgm:prSet presAssocID="{EE63C16A-2419-491C-9D30-2630C0407BCE}" presName="extraNode" presStyleLbl="node1" presStyleIdx="0" presStyleCnt="3"/>
      <dgm:spPr/>
    </dgm:pt>
    <dgm:pt modelId="{136A416F-7A63-4EC9-B8CA-1A375CA39E6C}" type="pres">
      <dgm:prSet presAssocID="{EE63C16A-2419-491C-9D30-2630C0407BCE}" presName="dstNode" presStyleLbl="node1" presStyleIdx="0" presStyleCnt="3"/>
      <dgm:spPr/>
    </dgm:pt>
    <dgm:pt modelId="{C76266C6-C448-4501-8C4A-9C67632ED8E0}" type="pres">
      <dgm:prSet presAssocID="{001C1B8C-85C7-4954-8CA1-177800D1FBAC}" presName="text_1" presStyleLbl="node1" presStyleIdx="0" presStyleCnt="3" custScaleX="102417" custScaleY="136322" custLinFactNeighborX="-150" custLinFactNeighborY="-3681">
        <dgm:presLayoutVars>
          <dgm:bulletEnabled val="1"/>
        </dgm:presLayoutVars>
      </dgm:prSet>
      <dgm:spPr/>
    </dgm:pt>
    <dgm:pt modelId="{AE115F2A-C69B-4CBB-AFE8-3DD7925534ED}" type="pres">
      <dgm:prSet presAssocID="{001C1B8C-85C7-4954-8CA1-177800D1FBAC}" presName="accent_1" presStyleCnt="0"/>
      <dgm:spPr/>
    </dgm:pt>
    <dgm:pt modelId="{883515CD-38BB-4E7A-BFA1-AFAC996EF886}" type="pres">
      <dgm:prSet presAssocID="{001C1B8C-85C7-4954-8CA1-177800D1FBAC}" presName="accentRepeatNode" presStyleLbl="solidFgAcc1" presStyleIdx="0" presStyleCnt="3"/>
      <dgm:spPr>
        <a:solidFill>
          <a:srgbClr val="006333"/>
        </a:solidFill>
      </dgm:spPr>
    </dgm:pt>
    <dgm:pt modelId="{BA13D9B3-5D55-4086-A743-DF600778FFF6}" type="pres">
      <dgm:prSet presAssocID="{2B31BFCF-A40E-4AF7-B52F-ECD6AEE30874}" presName="text_2" presStyleLbl="node1" presStyleIdx="1" presStyleCnt="3" custScaleX="103832" custScaleY="148929" custLinFactNeighborX="-363" custLinFactNeighborY="14994">
        <dgm:presLayoutVars>
          <dgm:bulletEnabled val="1"/>
        </dgm:presLayoutVars>
      </dgm:prSet>
      <dgm:spPr/>
    </dgm:pt>
    <dgm:pt modelId="{9B3AC1C6-B230-40AC-AC3E-2C0E3A763F19}" type="pres">
      <dgm:prSet presAssocID="{2B31BFCF-A40E-4AF7-B52F-ECD6AEE30874}" presName="accent_2" presStyleCnt="0"/>
      <dgm:spPr/>
    </dgm:pt>
    <dgm:pt modelId="{67D5C99B-F018-45DC-A87F-A9A4A147B6FC}" type="pres">
      <dgm:prSet presAssocID="{2B31BFCF-A40E-4AF7-B52F-ECD6AEE30874}" presName="accentRepeatNode" presStyleLbl="solidFgAcc1" presStyleIdx="1" presStyleCnt="3" custLinFactNeighborX="-3609" custLinFactNeighborY="12633"/>
      <dgm:spPr>
        <a:solidFill>
          <a:srgbClr val="00884A"/>
        </a:solidFill>
      </dgm:spPr>
    </dgm:pt>
    <dgm:pt modelId="{34B3F107-9FED-44B2-85B1-1AE2F2347BC2}" type="pres">
      <dgm:prSet presAssocID="{F55E5F95-0F1D-41AC-A094-2F563DA457AD}" presName="text_3" presStyleLbl="node1" presStyleIdx="2" presStyleCnt="3" custScaleX="99747" custScaleY="131482" custLinFactNeighborX="1608" custLinFactNeighborY="23247">
        <dgm:presLayoutVars>
          <dgm:bulletEnabled val="1"/>
        </dgm:presLayoutVars>
      </dgm:prSet>
      <dgm:spPr/>
    </dgm:pt>
    <dgm:pt modelId="{B2C0B63E-BFF5-42FA-860B-0E883B587649}" type="pres">
      <dgm:prSet presAssocID="{F55E5F95-0F1D-41AC-A094-2F563DA457AD}" presName="accent_3" presStyleCnt="0"/>
      <dgm:spPr/>
    </dgm:pt>
    <dgm:pt modelId="{F6F5C160-55AF-42CD-B751-EB256C8B625B}" type="pres">
      <dgm:prSet presAssocID="{F55E5F95-0F1D-41AC-A094-2F563DA457AD}" presName="accentRepeatNode" presStyleLbl="solidFgAcc1" presStyleIdx="2" presStyleCnt="3" custLinFactNeighborX="3366" custLinFactNeighborY="20793"/>
      <dgm:spPr>
        <a:solidFill>
          <a:srgbClr val="F9ED10"/>
        </a:solidFill>
      </dgm:spPr>
    </dgm:pt>
  </dgm:ptLst>
  <dgm:cxnLst>
    <dgm:cxn modelId="{AAFF3910-D48E-40ED-9456-188D074B6952}" type="presOf" srcId="{771C2925-8BBD-44F3-89DC-B1023434E72B}" destId="{BA13D9B3-5D55-4086-A743-DF600778FFF6}" srcOrd="0" destOrd="1" presId="urn:microsoft.com/office/officeart/2008/layout/VerticalCurvedList"/>
    <dgm:cxn modelId="{26214912-763F-47FB-81BA-0BBD4F91EEE8}" srcId="{2B31BFCF-A40E-4AF7-B52F-ECD6AEE30874}" destId="{8998A78A-8DCD-4110-B3A6-AA1A30733702}" srcOrd="2" destOrd="0" parTransId="{0B729D84-2D75-4E89-AEAA-C7364D066A16}" sibTransId="{18BB46C5-30AD-4EFC-9072-FB4A9E302900}"/>
    <dgm:cxn modelId="{5AFF6615-FC90-4CB7-A627-2BE55891F258}" type="presOf" srcId="{35EB344F-AAFB-49CE-A2F6-23A82EAE63F8}" destId="{BA13D9B3-5D55-4086-A743-DF600778FFF6}" srcOrd="0" destOrd="4" presId="urn:microsoft.com/office/officeart/2008/layout/VerticalCurvedList"/>
    <dgm:cxn modelId="{04921F1B-3859-4629-95BD-0AFA764DD530}" type="presOf" srcId="{0CA47541-997A-4FC7-B8E1-CE842A4D921C}" destId="{C76266C6-C448-4501-8C4A-9C67632ED8E0}" srcOrd="0" destOrd="2" presId="urn:microsoft.com/office/officeart/2008/layout/VerticalCurvedList"/>
    <dgm:cxn modelId="{CD90F427-2327-4157-AD39-962A8E679395}" type="presOf" srcId="{D256EE30-673C-4205-BB85-D6F0526652C0}" destId="{C76266C6-C448-4501-8C4A-9C67632ED8E0}" srcOrd="0" destOrd="1" presId="urn:microsoft.com/office/officeart/2008/layout/VerticalCurvedList"/>
    <dgm:cxn modelId="{7CCA3E2F-0496-4195-862D-E7CF80EB4DFB}" srcId="{2B31BFCF-A40E-4AF7-B52F-ECD6AEE30874}" destId="{E3CD8C11-A21B-48A0-AE75-DFABD5507476}" srcOrd="1" destOrd="0" parTransId="{E08D6A90-B402-4DEA-9C8A-9D32FA7F9780}" sibTransId="{7B5A18A1-31D8-46E2-AD17-E281E00A9AB9}"/>
    <dgm:cxn modelId="{9E759C30-1374-447D-AA1D-3CDC01E26334}" srcId="{F55E5F95-0F1D-41AC-A094-2F563DA457AD}" destId="{EA78BBC3-CD7F-4D09-9605-9DD742637348}" srcOrd="0" destOrd="0" parTransId="{D4E3706F-B2B5-403F-87AB-B81C76A8A60D}" sibTransId="{A8ECF6CA-F495-4372-AE83-E1D20BA387E7}"/>
    <dgm:cxn modelId="{F63BA337-7A83-4CE8-B05F-95D4C2B9C301}" srcId="{F55E5F95-0F1D-41AC-A094-2F563DA457AD}" destId="{5FFA646E-7ECA-4BD3-9F85-38DB09903096}" srcOrd="2" destOrd="0" parTransId="{ACB7C460-8BE1-4D92-B55F-769BB2FDDA84}" sibTransId="{CCE3CC54-780F-41CB-ACD2-813344CBC02F}"/>
    <dgm:cxn modelId="{A919906C-A4F2-4BD1-9806-1D183D9990BA}" srcId="{F55E5F95-0F1D-41AC-A094-2F563DA457AD}" destId="{634CC594-248D-4D0F-ADFB-40786885BD46}" srcOrd="1" destOrd="0" parTransId="{734E442C-391C-4DEA-84FC-8BC70D89BACE}" sibTransId="{BA386699-7329-41EE-AB50-8350CDE37253}"/>
    <dgm:cxn modelId="{93216D7E-F9E0-4434-9687-926DCCCF2652}" srcId="{2B31BFCF-A40E-4AF7-B52F-ECD6AEE30874}" destId="{771C2925-8BBD-44F3-89DC-B1023434E72B}" srcOrd="0" destOrd="0" parTransId="{103FF54A-C10C-4DD4-A5C0-B809F67C8D7B}" sibTransId="{A57AC546-81A3-44A8-9320-80CF42D69589}"/>
    <dgm:cxn modelId="{002C1988-4CF2-46B5-BD5D-6EFC9F9F37E5}" type="presOf" srcId="{5FFA646E-7ECA-4BD3-9F85-38DB09903096}" destId="{34B3F107-9FED-44B2-85B1-1AE2F2347BC2}" srcOrd="0" destOrd="3" presId="urn:microsoft.com/office/officeart/2008/layout/VerticalCurvedList"/>
    <dgm:cxn modelId="{7A5C0F95-F238-43A4-8367-567BB160A209}" type="presOf" srcId="{EE63C16A-2419-491C-9D30-2630C0407BCE}" destId="{2DF0D0E9-5B6A-4BCE-963D-879FF834D909}" srcOrd="0" destOrd="0" presId="urn:microsoft.com/office/officeart/2008/layout/VerticalCurvedList"/>
    <dgm:cxn modelId="{407073A1-D7ED-458D-8C72-560E80DC7AC3}" srcId="{EE63C16A-2419-491C-9D30-2630C0407BCE}" destId="{F55E5F95-0F1D-41AC-A094-2F563DA457AD}" srcOrd="2" destOrd="0" parTransId="{C079B894-3E8E-4AE1-8C70-B2B0D4DB8E88}" sibTransId="{2BE75196-5D98-4FC4-BC8C-A0576F3A846E}"/>
    <dgm:cxn modelId="{158B5CAC-1567-4DE8-9E56-46FC6DE124EE}" srcId="{EE63C16A-2419-491C-9D30-2630C0407BCE}" destId="{2B31BFCF-A40E-4AF7-B52F-ECD6AEE30874}" srcOrd="1" destOrd="0" parTransId="{D9241757-EFAC-40F1-80C7-47A58A31BFAF}" sibTransId="{0FCA4A93-D3DD-4AE2-A046-8A3C15972D3A}"/>
    <dgm:cxn modelId="{51577DAF-E92C-43C2-9955-BE87D34C55BD}" srcId="{001C1B8C-85C7-4954-8CA1-177800D1FBAC}" destId="{0CA47541-997A-4FC7-B8E1-CE842A4D921C}" srcOrd="1" destOrd="0" parTransId="{414593ED-3334-46DB-9E1F-0FABC6F1A20E}" sibTransId="{03A248E1-7949-4A9D-BFE7-0FA6090EFC4F}"/>
    <dgm:cxn modelId="{940E09BD-B246-49F8-A8E8-DF266FD84F67}" srcId="{EE63C16A-2419-491C-9D30-2630C0407BCE}" destId="{001C1B8C-85C7-4954-8CA1-177800D1FBAC}" srcOrd="0" destOrd="0" parTransId="{49A904C6-2A91-4EB1-BE7A-8CE4F3133F24}" sibTransId="{5CB4A63B-73B7-4944-A490-1890251620C7}"/>
    <dgm:cxn modelId="{6204B6C5-195C-486D-871A-F317366D40B1}" type="presOf" srcId="{E3CD8C11-A21B-48A0-AE75-DFABD5507476}" destId="{BA13D9B3-5D55-4086-A743-DF600778FFF6}" srcOrd="0" destOrd="2" presId="urn:microsoft.com/office/officeart/2008/layout/VerticalCurvedList"/>
    <dgm:cxn modelId="{931328D6-9A52-47EE-A67B-B1107BBBC878}" type="presOf" srcId="{AA667BC8-CBC5-4BED-BD1F-18C95A6C346D}" destId="{4BCF2733-EC49-4BCA-BC96-77372CB996C8}" srcOrd="0" destOrd="0" presId="urn:microsoft.com/office/officeart/2008/layout/VerticalCurvedList"/>
    <dgm:cxn modelId="{DD6894E0-0629-45D3-8B1C-07973B478057}" type="presOf" srcId="{EA78BBC3-CD7F-4D09-9605-9DD742637348}" destId="{34B3F107-9FED-44B2-85B1-1AE2F2347BC2}" srcOrd="0" destOrd="1" presId="urn:microsoft.com/office/officeart/2008/layout/VerticalCurvedList"/>
    <dgm:cxn modelId="{6C71DFE3-499F-4DEB-878A-30D3D0460E76}" type="presOf" srcId="{001C1B8C-85C7-4954-8CA1-177800D1FBAC}" destId="{C76266C6-C448-4501-8C4A-9C67632ED8E0}" srcOrd="0" destOrd="0" presId="urn:microsoft.com/office/officeart/2008/layout/VerticalCurvedList"/>
    <dgm:cxn modelId="{58953AE4-2604-4BE0-80F8-8EF2870B0B81}" type="presOf" srcId="{8998A78A-8DCD-4110-B3A6-AA1A30733702}" destId="{BA13D9B3-5D55-4086-A743-DF600778FFF6}" srcOrd="0" destOrd="3" presId="urn:microsoft.com/office/officeart/2008/layout/VerticalCurvedList"/>
    <dgm:cxn modelId="{2351B0E6-AA36-4576-A19E-C287235B257F}" type="presOf" srcId="{F55E5F95-0F1D-41AC-A094-2F563DA457AD}" destId="{34B3F107-9FED-44B2-85B1-1AE2F2347BC2}" srcOrd="0" destOrd="0" presId="urn:microsoft.com/office/officeart/2008/layout/VerticalCurvedList"/>
    <dgm:cxn modelId="{A2005AF0-B27C-481D-AE49-69689ECEC50E}" srcId="{001C1B8C-85C7-4954-8CA1-177800D1FBAC}" destId="{D256EE30-673C-4205-BB85-D6F0526652C0}" srcOrd="0" destOrd="0" parTransId="{539490D1-B7DE-438B-BC92-CB893B4A3F39}" sibTransId="{AA667BC8-CBC5-4BED-BD1F-18C95A6C346D}"/>
    <dgm:cxn modelId="{BB2D18F7-C460-4505-9E0B-9A6FA881CCAE}" type="presOf" srcId="{634CC594-248D-4D0F-ADFB-40786885BD46}" destId="{34B3F107-9FED-44B2-85B1-1AE2F2347BC2}" srcOrd="0" destOrd="2" presId="urn:microsoft.com/office/officeart/2008/layout/VerticalCurvedList"/>
    <dgm:cxn modelId="{45F590F9-4AB3-411E-9CE9-3FD19B4E7928}" type="presOf" srcId="{2B31BFCF-A40E-4AF7-B52F-ECD6AEE30874}" destId="{BA13D9B3-5D55-4086-A743-DF600778FFF6}" srcOrd="0" destOrd="0" presId="urn:microsoft.com/office/officeart/2008/layout/VerticalCurvedList"/>
    <dgm:cxn modelId="{C45DA9FD-2F16-46B0-B4EC-E214822FA835}" srcId="{2B31BFCF-A40E-4AF7-B52F-ECD6AEE30874}" destId="{35EB344F-AAFB-49CE-A2F6-23A82EAE63F8}" srcOrd="3" destOrd="0" parTransId="{012DD7A2-7392-4D11-849A-DEF984D52A0E}" sibTransId="{63C3B616-911A-464E-AAF9-6976DD0DE958}"/>
    <dgm:cxn modelId="{E146F6BA-660A-4920-B4EE-0B583F027ABF}" type="presParOf" srcId="{2DF0D0E9-5B6A-4BCE-963D-879FF834D909}" destId="{3ED811E2-EA9C-4955-A1D7-A7AA83D642D6}" srcOrd="0" destOrd="0" presId="urn:microsoft.com/office/officeart/2008/layout/VerticalCurvedList"/>
    <dgm:cxn modelId="{A0B14220-34AC-4246-815C-53220DAEA54C}" type="presParOf" srcId="{3ED811E2-EA9C-4955-A1D7-A7AA83D642D6}" destId="{7B7DB51B-4286-43AF-9D76-8FD75D54C50D}" srcOrd="0" destOrd="0" presId="urn:microsoft.com/office/officeart/2008/layout/VerticalCurvedList"/>
    <dgm:cxn modelId="{F9292526-1AAB-44D8-B25E-D85B20A05EEA}" type="presParOf" srcId="{7B7DB51B-4286-43AF-9D76-8FD75D54C50D}" destId="{4C0A73BC-32AE-4DD5-8F89-C364D2758B7E}" srcOrd="0" destOrd="0" presId="urn:microsoft.com/office/officeart/2008/layout/VerticalCurvedList"/>
    <dgm:cxn modelId="{7C0F571F-C987-4A84-B307-DCE79A91C712}" type="presParOf" srcId="{7B7DB51B-4286-43AF-9D76-8FD75D54C50D}" destId="{4BCF2733-EC49-4BCA-BC96-77372CB996C8}" srcOrd="1" destOrd="0" presId="urn:microsoft.com/office/officeart/2008/layout/VerticalCurvedList"/>
    <dgm:cxn modelId="{A693DA5A-B84B-491E-98CF-DE979EFD5D5F}" type="presParOf" srcId="{7B7DB51B-4286-43AF-9D76-8FD75D54C50D}" destId="{83D31317-3D15-445B-A0D2-F886C3694890}" srcOrd="2" destOrd="0" presId="urn:microsoft.com/office/officeart/2008/layout/VerticalCurvedList"/>
    <dgm:cxn modelId="{03D7FABF-FE33-4300-8834-2B94BE0E2CC7}" type="presParOf" srcId="{7B7DB51B-4286-43AF-9D76-8FD75D54C50D}" destId="{136A416F-7A63-4EC9-B8CA-1A375CA39E6C}" srcOrd="3" destOrd="0" presId="urn:microsoft.com/office/officeart/2008/layout/VerticalCurvedList"/>
    <dgm:cxn modelId="{8A8A2A12-388D-465B-A890-4FD57F9DC51C}" type="presParOf" srcId="{3ED811E2-EA9C-4955-A1D7-A7AA83D642D6}" destId="{C76266C6-C448-4501-8C4A-9C67632ED8E0}" srcOrd="1" destOrd="0" presId="urn:microsoft.com/office/officeart/2008/layout/VerticalCurvedList"/>
    <dgm:cxn modelId="{C10BA127-EEAE-4A67-8401-CF0A86DC290A}" type="presParOf" srcId="{3ED811E2-EA9C-4955-A1D7-A7AA83D642D6}" destId="{AE115F2A-C69B-4CBB-AFE8-3DD7925534ED}" srcOrd="2" destOrd="0" presId="urn:microsoft.com/office/officeart/2008/layout/VerticalCurvedList"/>
    <dgm:cxn modelId="{F5665CC1-16A7-4147-9404-554669A7B68C}" type="presParOf" srcId="{AE115F2A-C69B-4CBB-AFE8-3DD7925534ED}" destId="{883515CD-38BB-4E7A-BFA1-AFAC996EF886}" srcOrd="0" destOrd="0" presId="urn:microsoft.com/office/officeart/2008/layout/VerticalCurvedList"/>
    <dgm:cxn modelId="{8FF9B11B-C91C-4C96-A267-05AFC2F3BB43}" type="presParOf" srcId="{3ED811E2-EA9C-4955-A1D7-A7AA83D642D6}" destId="{BA13D9B3-5D55-4086-A743-DF600778FFF6}" srcOrd="3" destOrd="0" presId="urn:microsoft.com/office/officeart/2008/layout/VerticalCurvedList"/>
    <dgm:cxn modelId="{E8B85250-68BA-4311-84C7-225A359070FD}" type="presParOf" srcId="{3ED811E2-EA9C-4955-A1D7-A7AA83D642D6}" destId="{9B3AC1C6-B230-40AC-AC3E-2C0E3A763F19}" srcOrd="4" destOrd="0" presId="urn:microsoft.com/office/officeart/2008/layout/VerticalCurvedList"/>
    <dgm:cxn modelId="{EFB8D669-29AC-45E2-89EF-4A52A9A91C8F}" type="presParOf" srcId="{9B3AC1C6-B230-40AC-AC3E-2C0E3A763F19}" destId="{67D5C99B-F018-45DC-A87F-A9A4A147B6FC}" srcOrd="0" destOrd="0" presId="urn:microsoft.com/office/officeart/2008/layout/VerticalCurvedList"/>
    <dgm:cxn modelId="{1E4D8F58-D5C2-40BA-BAD6-3BE2DC2A7E73}" type="presParOf" srcId="{3ED811E2-EA9C-4955-A1D7-A7AA83D642D6}" destId="{34B3F107-9FED-44B2-85B1-1AE2F2347BC2}" srcOrd="5" destOrd="0" presId="urn:microsoft.com/office/officeart/2008/layout/VerticalCurvedList"/>
    <dgm:cxn modelId="{AC80B4D6-4445-4977-8C19-27B867B30887}" type="presParOf" srcId="{3ED811E2-EA9C-4955-A1D7-A7AA83D642D6}" destId="{B2C0B63E-BFF5-42FA-860B-0E883B587649}" srcOrd="6" destOrd="0" presId="urn:microsoft.com/office/officeart/2008/layout/VerticalCurvedList"/>
    <dgm:cxn modelId="{03E994BC-4531-46F9-9B96-BCA62B76E6F6}" type="presParOf" srcId="{B2C0B63E-BFF5-42FA-860B-0E883B587649}" destId="{F6F5C160-55AF-42CD-B751-EB256C8B625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63C16A-2419-491C-9D30-2630C0407BC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01C1B8C-85C7-4954-8CA1-177800D1FBAC}">
      <dgm:prSet phldrT="[Text]" custT="1"/>
      <dgm:spPr/>
      <dgm:t>
        <a:bodyPr/>
        <a:lstStyle/>
        <a:p>
          <a:pPr marL="0" lvl="0" algn="l" defTabSz="889000">
            <a:lnSpc>
              <a:spcPct val="90000"/>
            </a:lnSpc>
            <a:spcBef>
              <a:spcPct val="0"/>
            </a:spcBef>
            <a:spcAft>
              <a:spcPct val="35000"/>
            </a:spcAft>
            <a:buNone/>
          </a:pPr>
          <a:r>
            <a:rPr lang="en-US" sz="2000" kern="1200">
              <a:solidFill>
                <a:srgbClr val="FFFFFF"/>
              </a:solidFill>
              <a:latin typeface="Calibri" panose="020F0502020204030204"/>
              <a:ea typeface="+mn-ea"/>
              <a:cs typeface="+mn-cs"/>
            </a:rPr>
            <a:t>Download and Print Student Test Tickets and Rosters</a:t>
          </a:r>
        </a:p>
      </dgm:t>
    </dgm:pt>
    <dgm:pt modelId="{49A904C6-2A91-4EB1-BE7A-8CE4F3133F24}" type="parTrans" cxnId="{940E09BD-B246-49F8-A8E8-DF266FD84F67}">
      <dgm:prSet/>
      <dgm:spPr/>
      <dgm:t>
        <a:bodyPr/>
        <a:lstStyle/>
        <a:p>
          <a:endParaRPr lang="en-US"/>
        </a:p>
      </dgm:t>
    </dgm:pt>
    <dgm:pt modelId="{5CB4A63B-73B7-4944-A490-1890251620C7}" type="sibTrans" cxnId="{940E09BD-B246-49F8-A8E8-DF266FD84F67}">
      <dgm:prSet/>
      <dgm:spPr/>
      <dgm:t>
        <a:bodyPr/>
        <a:lstStyle/>
        <a:p>
          <a:endParaRPr lang="en-US"/>
        </a:p>
      </dgm:t>
    </dgm:pt>
    <dgm:pt modelId="{2B31BFCF-A40E-4AF7-B52F-ECD6AEE30874}">
      <dgm:prSet phldrT="[Text]" custT="1"/>
      <dgm:spPr/>
      <dgm:t>
        <a:bodyPr/>
        <a:lstStyle/>
        <a:p>
          <a:r>
            <a:rPr lang="en-US" sz="2000"/>
            <a:t>Final System Checks</a:t>
          </a:r>
        </a:p>
      </dgm:t>
    </dgm:pt>
    <dgm:pt modelId="{D9241757-EFAC-40F1-80C7-47A58A31BFAF}" type="parTrans" cxnId="{158B5CAC-1567-4DE8-9E56-46FC6DE124EE}">
      <dgm:prSet/>
      <dgm:spPr/>
      <dgm:t>
        <a:bodyPr/>
        <a:lstStyle/>
        <a:p>
          <a:endParaRPr lang="en-US"/>
        </a:p>
      </dgm:t>
    </dgm:pt>
    <dgm:pt modelId="{0FCA4A93-D3DD-4AE2-A046-8A3C15972D3A}" type="sibTrans" cxnId="{158B5CAC-1567-4DE8-9E56-46FC6DE124EE}">
      <dgm:prSet/>
      <dgm:spPr/>
      <dgm:t>
        <a:bodyPr/>
        <a:lstStyle/>
        <a:p>
          <a:endParaRPr lang="en-US"/>
        </a:p>
      </dgm:t>
    </dgm:pt>
    <dgm:pt modelId="{F55E5F95-0F1D-41AC-A094-2F563DA457AD}">
      <dgm:prSet phldrT="[Text]" custT="1"/>
      <dgm:spPr/>
      <dgm:t>
        <a:bodyPr/>
        <a:lstStyle/>
        <a:p>
          <a:r>
            <a:rPr lang="en-US" sz="1600"/>
            <a:t>Verify Online Student Test Registrations</a:t>
          </a:r>
        </a:p>
      </dgm:t>
    </dgm:pt>
    <dgm:pt modelId="{C079B894-3E8E-4AE1-8C70-B2B0D4DB8E88}" type="parTrans" cxnId="{407073A1-D7ED-458D-8C72-560E80DC7AC3}">
      <dgm:prSet/>
      <dgm:spPr/>
      <dgm:t>
        <a:bodyPr/>
        <a:lstStyle/>
        <a:p>
          <a:endParaRPr lang="en-US"/>
        </a:p>
      </dgm:t>
    </dgm:pt>
    <dgm:pt modelId="{2BE75196-5D98-4FC4-BC8C-A0576F3A846E}" type="sibTrans" cxnId="{407073A1-D7ED-458D-8C72-560E80DC7AC3}">
      <dgm:prSet/>
      <dgm:spPr/>
      <dgm:t>
        <a:bodyPr/>
        <a:lstStyle/>
        <a:p>
          <a:endParaRPr lang="en-US"/>
        </a:p>
      </dgm:t>
    </dgm:pt>
    <dgm:pt modelId="{D256EE30-673C-4205-BB85-D6F0526652C0}">
      <dgm:prSet custT="1"/>
      <dgm:spPr/>
      <dgm:t>
        <a:bodyPr/>
        <a:lstStyle/>
        <a:p>
          <a:pPr marL="171450" lvl="1" indent="0" algn="l" defTabSz="800100">
            <a:lnSpc>
              <a:spcPct val="90000"/>
            </a:lnSpc>
            <a:spcBef>
              <a:spcPct val="0"/>
            </a:spcBef>
            <a:spcAft>
              <a:spcPts val="1200"/>
            </a:spcAft>
          </a:pPr>
          <a:r>
            <a:rPr lang="en-US" sz="1800" kern="1200"/>
            <a:t> Verify Test Language and PNPs.</a:t>
          </a:r>
        </a:p>
      </dgm:t>
    </dgm:pt>
    <dgm:pt modelId="{539490D1-B7DE-438B-BC92-CB893B4A3F39}" type="parTrans" cxnId="{A2005AF0-B27C-481D-AE49-69689ECEC50E}">
      <dgm:prSet/>
      <dgm:spPr/>
      <dgm:t>
        <a:bodyPr/>
        <a:lstStyle/>
        <a:p>
          <a:endParaRPr lang="en-US"/>
        </a:p>
      </dgm:t>
    </dgm:pt>
    <dgm:pt modelId="{AA667BC8-CBC5-4BED-BD1F-18C95A6C346D}" type="sibTrans" cxnId="{A2005AF0-B27C-481D-AE49-69689ECEC50E}">
      <dgm:prSet/>
      <dgm:spPr/>
      <dgm:t>
        <a:bodyPr/>
        <a:lstStyle/>
        <a:p>
          <a:endParaRPr lang="en-US"/>
        </a:p>
      </dgm:t>
    </dgm:pt>
    <dgm:pt modelId="{771C2925-8BBD-44F3-89DC-B1023434E72B}">
      <dgm:prSet custT="1"/>
      <dgm:spPr/>
      <dgm:t>
        <a:bodyPr/>
        <a:lstStyle/>
        <a:p>
          <a:r>
            <a:rPr lang="en-US" sz="1600"/>
            <a:t>Launch and Verify SOTP is installed and working on ALL testing devices.</a:t>
          </a:r>
        </a:p>
      </dgm:t>
    </dgm:pt>
    <dgm:pt modelId="{103FF54A-C10C-4DD4-A5C0-B809F67C8D7B}" type="parTrans" cxnId="{93216D7E-F9E0-4434-9687-926DCCCF2652}">
      <dgm:prSet/>
      <dgm:spPr/>
      <dgm:t>
        <a:bodyPr/>
        <a:lstStyle/>
        <a:p>
          <a:endParaRPr lang="en-US"/>
        </a:p>
      </dgm:t>
    </dgm:pt>
    <dgm:pt modelId="{A57AC546-81A3-44A8-9320-80CF42D69589}" type="sibTrans" cxnId="{93216D7E-F9E0-4434-9687-926DCCCF2652}">
      <dgm:prSet/>
      <dgm:spPr/>
      <dgm:t>
        <a:bodyPr/>
        <a:lstStyle/>
        <a:p>
          <a:endParaRPr lang="en-US"/>
        </a:p>
      </dgm:t>
    </dgm:pt>
    <dgm:pt modelId="{E3CD8C11-A21B-48A0-AE75-DFABD5507476}">
      <dgm:prSet custT="1"/>
      <dgm:spPr/>
      <dgm:t>
        <a:bodyPr/>
        <a:lstStyle/>
        <a:p>
          <a:r>
            <a:rPr lang="en-US" sz="1600"/>
            <a:t>Disable all system auto-updates once the SOTP has been tested and verified to be working.</a:t>
          </a:r>
        </a:p>
      </dgm:t>
    </dgm:pt>
    <dgm:pt modelId="{E08D6A90-B402-4DEA-9C8A-9D32FA7F9780}" type="parTrans" cxnId="{7CCA3E2F-0496-4195-862D-E7CF80EB4DFB}">
      <dgm:prSet/>
      <dgm:spPr/>
      <dgm:t>
        <a:bodyPr/>
        <a:lstStyle/>
        <a:p>
          <a:endParaRPr lang="en-US"/>
        </a:p>
      </dgm:t>
    </dgm:pt>
    <dgm:pt modelId="{7B5A18A1-31D8-46E2-AD17-E281E00A9AB9}" type="sibTrans" cxnId="{7CCA3E2F-0496-4195-862D-E7CF80EB4DFB}">
      <dgm:prSet/>
      <dgm:spPr/>
      <dgm:t>
        <a:bodyPr/>
        <a:lstStyle/>
        <a:p>
          <a:endParaRPr lang="en-US"/>
        </a:p>
      </dgm:t>
    </dgm:pt>
    <dgm:pt modelId="{35EB344F-AAFB-49CE-A2F6-23A82EAE63F8}">
      <dgm:prSet/>
      <dgm:spPr/>
      <dgm:t>
        <a:bodyPr/>
        <a:lstStyle/>
        <a:p>
          <a:endParaRPr lang="en-US" sz="1200"/>
        </a:p>
      </dgm:t>
    </dgm:pt>
    <dgm:pt modelId="{012DD7A2-7392-4D11-849A-DEF984D52A0E}" type="parTrans" cxnId="{C45DA9FD-2F16-46B0-B4EC-E214822FA835}">
      <dgm:prSet/>
      <dgm:spPr/>
      <dgm:t>
        <a:bodyPr/>
        <a:lstStyle/>
        <a:p>
          <a:endParaRPr lang="en-US"/>
        </a:p>
      </dgm:t>
    </dgm:pt>
    <dgm:pt modelId="{63C3B616-911A-464E-AAF9-6976DD0DE958}" type="sibTrans" cxnId="{C45DA9FD-2F16-46B0-B4EC-E214822FA835}">
      <dgm:prSet/>
      <dgm:spPr/>
      <dgm:t>
        <a:bodyPr/>
        <a:lstStyle/>
        <a:p>
          <a:endParaRPr lang="en-US"/>
        </a:p>
      </dgm:t>
    </dgm:pt>
    <dgm:pt modelId="{EA78BBC3-CD7F-4D09-9605-9DD742637348}">
      <dgm:prSet custT="1"/>
      <dgm:spPr/>
      <dgm:t>
        <a:bodyPr/>
        <a:lstStyle/>
        <a:p>
          <a:r>
            <a:rPr lang="en-US" sz="1600"/>
            <a:t>Verify student information (demographics) and test registrations (subject/grade level, PNPs, test language.</a:t>
          </a:r>
        </a:p>
      </dgm:t>
    </dgm:pt>
    <dgm:pt modelId="{D4E3706F-B2B5-403F-87AB-B81C76A8A60D}" type="parTrans" cxnId="{9E759C30-1374-447D-AA1D-3CDC01E26334}">
      <dgm:prSet/>
      <dgm:spPr/>
      <dgm:t>
        <a:bodyPr/>
        <a:lstStyle/>
        <a:p>
          <a:endParaRPr lang="en-US"/>
        </a:p>
      </dgm:t>
    </dgm:pt>
    <dgm:pt modelId="{A8ECF6CA-F495-4372-AE83-E1D20BA387E7}" type="sibTrans" cxnId="{9E759C30-1374-447D-AA1D-3CDC01E26334}">
      <dgm:prSet/>
      <dgm:spPr/>
      <dgm:t>
        <a:bodyPr/>
        <a:lstStyle/>
        <a:p>
          <a:endParaRPr lang="en-US"/>
        </a:p>
      </dgm:t>
    </dgm:pt>
    <dgm:pt modelId="{634CC594-248D-4D0F-ADFB-40786885BD46}">
      <dgm:prSet custT="1"/>
      <dgm:spPr/>
      <dgm:t>
        <a:bodyPr/>
        <a:lstStyle/>
        <a:p>
          <a:r>
            <a:rPr lang="en-US" sz="1600"/>
            <a:t>Verify online testing groups (optional).</a:t>
          </a:r>
        </a:p>
      </dgm:t>
    </dgm:pt>
    <dgm:pt modelId="{734E442C-391C-4DEA-84FC-8BC70D89BACE}" type="parTrans" cxnId="{A919906C-A4F2-4BD1-9806-1D183D9990BA}">
      <dgm:prSet/>
      <dgm:spPr/>
      <dgm:t>
        <a:bodyPr/>
        <a:lstStyle/>
        <a:p>
          <a:endParaRPr lang="en-US"/>
        </a:p>
      </dgm:t>
    </dgm:pt>
    <dgm:pt modelId="{BA386699-7329-41EE-AB50-8350CDE37253}" type="sibTrans" cxnId="{A919906C-A4F2-4BD1-9806-1D183D9990BA}">
      <dgm:prSet/>
      <dgm:spPr/>
      <dgm:t>
        <a:bodyPr/>
        <a:lstStyle/>
        <a:p>
          <a:endParaRPr lang="en-US"/>
        </a:p>
      </dgm:t>
    </dgm:pt>
    <dgm:pt modelId="{5FFA646E-7ECA-4BD3-9F85-38DB09903096}">
      <dgm:prSet custT="1"/>
      <dgm:spPr/>
      <dgm:t>
        <a:bodyPr/>
        <a:lstStyle/>
        <a:p>
          <a:r>
            <a:rPr lang="en-US" sz="1600"/>
            <a:t>Verify online designated supports.</a:t>
          </a:r>
        </a:p>
      </dgm:t>
    </dgm:pt>
    <dgm:pt modelId="{ACB7C460-8BE1-4D92-B55F-769BB2FDDA84}" type="parTrans" cxnId="{F63BA337-7A83-4CE8-B05F-95D4C2B9C301}">
      <dgm:prSet/>
      <dgm:spPr/>
      <dgm:t>
        <a:bodyPr/>
        <a:lstStyle/>
        <a:p>
          <a:endParaRPr lang="en-US"/>
        </a:p>
      </dgm:t>
    </dgm:pt>
    <dgm:pt modelId="{CCE3CC54-780F-41CB-ACD2-813344CBC02F}" type="sibTrans" cxnId="{F63BA337-7A83-4CE8-B05F-95D4C2B9C301}">
      <dgm:prSet/>
      <dgm:spPr/>
      <dgm:t>
        <a:bodyPr/>
        <a:lstStyle/>
        <a:p>
          <a:endParaRPr lang="en-US"/>
        </a:p>
      </dgm:t>
    </dgm:pt>
    <dgm:pt modelId="{AD2E7319-F3DA-49CB-A776-A078C36879FD}">
      <dgm:prSet custT="1"/>
      <dgm:spPr/>
      <dgm:t>
        <a:bodyPr/>
        <a:lstStyle/>
        <a:p>
          <a:pPr marL="0" lvl="1" indent="0" algn="l" defTabSz="800100">
            <a:lnSpc>
              <a:spcPct val="90000"/>
            </a:lnSpc>
            <a:spcBef>
              <a:spcPct val="0"/>
            </a:spcBef>
            <a:spcAft>
              <a:spcPct val="15000"/>
            </a:spcAft>
            <a:buNone/>
          </a:pPr>
          <a:r>
            <a:rPr lang="en-US" sz="2000" kern="1200">
              <a:solidFill>
                <a:srgbClr val="FFFFFF"/>
              </a:solidFill>
              <a:latin typeface="Calibri" panose="020F0502020204030204"/>
              <a:ea typeface="+mn-ea"/>
              <a:cs typeface="+mn-cs"/>
            </a:rPr>
            <a:t>Download Proctor Ticket Logins</a:t>
          </a:r>
        </a:p>
      </dgm:t>
    </dgm:pt>
    <dgm:pt modelId="{89BE5943-CCE3-4D95-84CD-3AF02C5ABFF9}" type="parTrans" cxnId="{DEF12050-AFEE-4A01-8704-EF5E60B829C5}">
      <dgm:prSet/>
      <dgm:spPr/>
      <dgm:t>
        <a:bodyPr/>
        <a:lstStyle/>
        <a:p>
          <a:endParaRPr lang="en-US"/>
        </a:p>
      </dgm:t>
    </dgm:pt>
    <dgm:pt modelId="{FFD38528-073E-47DA-8279-B865A6DEA298}" type="sibTrans" cxnId="{DEF12050-AFEE-4A01-8704-EF5E60B829C5}">
      <dgm:prSet/>
      <dgm:spPr/>
      <dgm:t>
        <a:bodyPr/>
        <a:lstStyle/>
        <a:p>
          <a:endParaRPr lang="en-US"/>
        </a:p>
      </dgm:t>
    </dgm:pt>
    <dgm:pt modelId="{2DF0D0E9-5B6A-4BCE-963D-879FF834D909}" type="pres">
      <dgm:prSet presAssocID="{EE63C16A-2419-491C-9D30-2630C0407BCE}" presName="Name0" presStyleCnt="0">
        <dgm:presLayoutVars>
          <dgm:chMax val="7"/>
          <dgm:chPref val="7"/>
          <dgm:dir/>
        </dgm:presLayoutVars>
      </dgm:prSet>
      <dgm:spPr/>
    </dgm:pt>
    <dgm:pt modelId="{3ED811E2-EA9C-4955-A1D7-A7AA83D642D6}" type="pres">
      <dgm:prSet presAssocID="{EE63C16A-2419-491C-9D30-2630C0407BCE}" presName="Name1" presStyleCnt="0"/>
      <dgm:spPr/>
    </dgm:pt>
    <dgm:pt modelId="{7B7DB51B-4286-43AF-9D76-8FD75D54C50D}" type="pres">
      <dgm:prSet presAssocID="{EE63C16A-2419-491C-9D30-2630C0407BCE}" presName="cycle" presStyleCnt="0"/>
      <dgm:spPr/>
    </dgm:pt>
    <dgm:pt modelId="{4C0A73BC-32AE-4DD5-8F89-C364D2758B7E}" type="pres">
      <dgm:prSet presAssocID="{EE63C16A-2419-491C-9D30-2630C0407BCE}" presName="srcNode" presStyleLbl="node1" presStyleIdx="0" presStyleCnt="3"/>
      <dgm:spPr/>
    </dgm:pt>
    <dgm:pt modelId="{4BCF2733-EC49-4BCA-BC96-77372CB996C8}" type="pres">
      <dgm:prSet presAssocID="{EE63C16A-2419-491C-9D30-2630C0407BCE}" presName="conn" presStyleLbl="parChTrans1D2" presStyleIdx="0" presStyleCnt="1"/>
      <dgm:spPr/>
    </dgm:pt>
    <dgm:pt modelId="{83D31317-3D15-445B-A0D2-F886C3694890}" type="pres">
      <dgm:prSet presAssocID="{EE63C16A-2419-491C-9D30-2630C0407BCE}" presName="extraNode" presStyleLbl="node1" presStyleIdx="0" presStyleCnt="3"/>
      <dgm:spPr/>
    </dgm:pt>
    <dgm:pt modelId="{136A416F-7A63-4EC9-B8CA-1A375CA39E6C}" type="pres">
      <dgm:prSet presAssocID="{EE63C16A-2419-491C-9D30-2630C0407BCE}" presName="dstNode" presStyleLbl="node1" presStyleIdx="0" presStyleCnt="3"/>
      <dgm:spPr/>
    </dgm:pt>
    <dgm:pt modelId="{C76266C6-C448-4501-8C4A-9C67632ED8E0}" type="pres">
      <dgm:prSet presAssocID="{001C1B8C-85C7-4954-8CA1-177800D1FBAC}" presName="text_1" presStyleLbl="node1" presStyleIdx="0" presStyleCnt="3" custScaleX="102417" custScaleY="136322" custLinFactNeighborX="-150" custLinFactNeighborY="-3681">
        <dgm:presLayoutVars>
          <dgm:bulletEnabled val="1"/>
        </dgm:presLayoutVars>
      </dgm:prSet>
      <dgm:spPr/>
    </dgm:pt>
    <dgm:pt modelId="{AE115F2A-C69B-4CBB-AFE8-3DD7925534ED}" type="pres">
      <dgm:prSet presAssocID="{001C1B8C-85C7-4954-8CA1-177800D1FBAC}" presName="accent_1" presStyleCnt="0"/>
      <dgm:spPr/>
    </dgm:pt>
    <dgm:pt modelId="{883515CD-38BB-4E7A-BFA1-AFAC996EF886}" type="pres">
      <dgm:prSet presAssocID="{001C1B8C-85C7-4954-8CA1-177800D1FBAC}" presName="accentRepeatNode" presStyleLbl="solidFgAcc1" presStyleIdx="0" presStyleCnt="3"/>
      <dgm:spPr>
        <a:solidFill>
          <a:srgbClr val="FDB514"/>
        </a:solidFill>
      </dgm:spPr>
    </dgm:pt>
    <dgm:pt modelId="{BA13D9B3-5D55-4086-A743-DF600778FFF6}" type="pres">
      <dgm:prSet presAssocID="{2B31BFCF-A40E-4AF7-B52F-ECD6AEE30874}" presName="text_2" presStyleLbl="node1" presStyleIdx="1" presStyleCnt="3" custScaleX="103832" custScaleY="148929" custLinFactNeighborX="-363" custLinFactNeighborY="14994">
        <dgm:presLayoutVars>
          <dgm:bulletEnabled val="1"/>
        </dgm:presLayoutVars>
      </dgm:prSet>
      <dgm:spPr/>
    </dgm:pt>
    <dgm:pt modelId="{9B3AC1C6-B230-40AC-AC3E-2C0E3A763F19}" type="pres">
      <dgm:prSet presAssocID="{2B31BFCF-A40E-4AF7-B52F-ECD6AEE30874}" presName="accent_2" presStyleCnt="0"/>
      <dgm:spPr/>
    </dgm:pt>
    <dgm:pt modelId="{67D5C99B-F018-45DC-A87F-A9A4A147B6FC}" type="pres">
      <dgm:prSet presAssocID="{2B31BFCF-A40E-4AF7-B52F-ECD6AEE30874}" presName="accentRepeatNode" presStyleLbl="solidFgAcc1" presStyleIdx="1" presStyleCnt="3" custLinFactNeighborX="-3609" custLinFactNeighborY="12633"/>
      <dgm:spPr>
        <a:solidFill>
          <a:srgbClr val="A65C2A"/>
        </a:solidFill>
      </dgm:spPr>
    </dgm:pt>
    <dgm:pt modelId="{34B3F107-9FED-44B2-85B1-1AE2F2347BC2}" type="pres">
      <dgm:prSet presAssocID="{F55E5F95-0F1D-41AC-A094-2F563DA457AD}" presName="text_3" presStyleLbl="node1" presStyleIdx="2" presStyleCnt="3" custScaleX="99747" custScaleY="144134" custLinFactNeighborX="1608" custLinFactNeighborY="23247">
        <dgm:presLayoutVars>
          <dgm:bulletEnabled val="1"/>
        </dgm:presLayoutVars>
      </dgm:prSet>
      <dgm:spPr/>
    </dgm:pt>
    <dgm:pt modelId="{B2C0B63E-BFF5-42FA-860B-0E883B587649}" type="pres">
      <dgm:prSet presAssocID="{F55E5F95-0F1D-41AC-A094-2F563DA457AD}" presName="accent_3" presStyleCnt="0"/>
      <dgm:spPr/>
    </dgm:pt>
    <dgm:pt modelId="{F6F5C160-55AF-42CD-B751-EB256C8B625B}" type="pres">
      <dgm:prSet presAssocID="{F55E5F95-0F1D-41AC-A094-2F563DA457AD}" presName="accentRepeatNode" presStyleLbl="solidFgAcc1" presStyleIdx="2" presStyleCnt="3" custLinFactNeighborX="3366" custLinFactNeighborY="20793"/>
      <dgm:spPr>
        <a:solidFill>
          <a:srgbClr val="CD362D"/>
        </a:solidFill>
      </dgm:spPr>
    </dgm:pt>
  </dgm:ptLst>
  <dgm:cxnLst>
    <dgm:cxn modelId="{AAFF3910-D48E-40ED-9456-188D074B6952}" type="presOf" srcId="{771C2925-8BBD-44F3-89DC-B1023434E72B}" destId="{BA13D9B3-5D55-4086-A743-DF600778FFF6}" srcOrd="0" destOrd="1" presId="urn:microsoft.com/office/officeart/2008/layout/VerticalCurvedList"/>
    <dgm:cxn modelId="{5AFF6615-FC90-4CB7-A627-2BE55891F258}" type="presOf" srcId="{35EB344F-AAFB-49CE-A2F6-23A82EAE63F8}" destId="{BA13D9B3-5D55-4086-A743-DF600778FFF6}" srcOrd="0" destOrd="3" presId="urn:microsoft.com/office/officeart/2008/layout/VerticalCurvedList"/>
    <dgm:cxn modelId="{CD90F427-2327-4157-AD39-962A8E679395}" type="presOf" srcId="{D256EE30-673C-4205-BB85-D6F0526652C0}" destId="{C76266C6-C448-4501-8C4A-9C67632ED8E0}" srcOrd="0" destOrd="1" presId="urn:microsoft.com/office/officeart/2008/layout/VerticalCurvedList"/>
    <dgm:cxn modelId="{7CCA3E2F-0496-4195-862D-E7CF80EB4DFB}" srcId="{2B31BFCF-A40E-4AF7-B52F-ECD6AEE30874}" destId="{E3CD8C11-A21B-48A0-AE75-DFABD5507476}" srcOrd="1" destOrd="0" parTransId="{E08D6A90-B402-4DEA-9C8A-9D32FA7F9780}" sibTransId="{7B5A18A1-31D8-46E2-AD17-E281E00A9AB9}"/>
    <dgm:cxn modelId="{9E759C30-1374-447D-AA1D-3CDC01E26334}" srcId="{F55E5F95-0F1D-41AC-A094-2F563DA457AD}" destId="{EA78BBC3-CD7F-4D09-9605-9DD742637348}" srcOrd="0" destOrd="0" parTransId="{D4E3706F-B2B5-403F-87AB-B81C76A8A60D}" sibTransId="{A8ECF6CA-F495-4372-AE83-E1D20BA387E7}"/>
    <dgm:cxn modelId="{F63BA337-7A83-4CE8-B05F-95D4C2B9C301}" srcId="{F55E5F95-0F1D-41AC-A094-2F563DA457AD}" destId="{5FFA646E-7ECA-4BD3-9F85-38DB09903096}" srcOrd="2" destOrd="0" parTransId="{ACB7C460-8BE1-4D92-B55F-769BB2FDDA84}" sibTransId="{CCE3CC54-780F-41CB-ACD2-813344CBC02F}"/>
    <dgm:cxn modelId="{DEF12050-AFEE-4A01-8704-EF5E60B829C5}" srcId="{001C1B8C-85C7-4954-8CA1-177800D1FBAC}" destId="{AD2E7319-F3DA-49CB-A776-A078C36879FD}" srcOrd="1" destOrd="0" parTransId="{89BE5943-CCE3-4D95-84CD-3AF02C5ABFF9}" sibTransId="{FFD38528-073E-47DA-8279-B865A6DEA298}"/>
    <dgm:cxn modelId="{A919906C-A4F2-4BD1-9806-1D183D9990BA}" srcId="{F55E5F95-0F1D-41AC-A094-2F563DA457AD}" destId="{634CC594-248D-4D0F-ADFB-40786885BD46}" srcOrd="1" destOrd="0" parTransId="{734E442C-391C-4DEA-84FC-8BC70D89BACE}" sibTransId="{BA386699-7329-41EE-AB50-8350CDE37253}"/>
    <dgm:cxn modelId="{93216D7E-F9E0-4434-9687-926DCCCF2652}" srcId="{2B31BFCF-A40E-4AF7-B52F-ECD6AEE30874}" destId="{771C2925-8BBD-44F3-89DC-B1023434E72B}" srcOrd="0" destOrd="0" parTransId="{103FF54A-C10C-4DD4-A5C0-B809F67C8D7B}" sibTransId="{A57AC546-81A3-44A8-9320-80CF42D69589}"/>
    <dgm:cxn modelId="{002C1988-4CF2-46B5-BD5D-6EFC9F9F37E5}" type="presOf" srcId="{5FFA646E-7ECA-4BD3-9F85-38DB09903096}" destId="{34B3F107-9FED-44B2-85B1-1AE2F2347BC2}" srcOrd="0" destOrd="3" presId="urn:microsoft.com/office/officeart/2008/layout/VerticalCurvedList"/>
    <dgm:cxn modelId="{7A5C0F95-F238-43A4-8367-567BB160A209}" type="presOf" srcId="{EE63C16A-2419-491C-9D30-2630C0407BCE}" destId="{2DF0D0E9-5B6A-4BCE-963D-879FF834D909}" srcOrd="0" destOrd="0" presId="urn:microsoft.com/office/officeart/2008/layout/VerticalCurvedList"/>
    <dgm:cxn modelId="{407073A1-D7ED-458D-8C72-560E80DC7AC3}" srcId="{EE63C16A-2419-491C-9D30-2630C0407BCE}" destId="{F55E5F95-0F1D-41AC-A094-2F563DA457AD}" srcOrd="2" destOrd="0" parTransId="{C079B894-3E8E-4AE1-8C70-B2B0D4DB8E88}" sibTransId="{2BE75196-5D98-4FC4-BC8C-A0576F3A846E}"/>
    <dgm:cxn modelId="{158B5CAC-1567-4DE8-9E56-46FC6DE124EE}" srcId="{EE63C16A-2419-491C-9D30-2630C0407BCE}" destId="{2B31BFCF-A40E-4AF7-B52F-ECD6AEE30874}" srcOrd="1" destOrd="0" parTransId="{D9241757-EFAC-40F1-80C7-47A58A31BFAF}" sibTransId="{0FCA4A93-D3DD-4AE2-A046-8A3C15972D3A}"/>
    <dgm:cxn modelId="{F34D37B4-7819-4B7C-9B2C-D55B5CB7E6D4}" type="presOf" srcId="{AD2E7319-F3DA-49CB-A776-A078C36879FD}" destId="{C76266C6-C448-4501-8C4A-9C67632ED8E0}" srcOrd="0" destOrd="2" presId="urn:microsoft.com/office/officeart/2008/layout/VerticalCurvedList"/>
    <dgm:cxn modelId="{940E09BD-B246-49F8-A8E8-DF266FD84F67}" srcId="{EE63C16A-2419-491C-9D30-2630C0407BCE}" destId="{001C1B8C-85C7-4954-8CA1-177800D1FBAC}" srcOrd="0" destOrd="0" parTransId="{49A904C6-2A91-4EB1-BE7A-8CE4F3133F24}" sibTransId="{5CB4A63B-73B7-4944-A490-1890251620C7}"/>
    <dgm:cxn modelId="{6204B6C5-195C-486D-871A-F317366D40B1}" type="presOf" srcId="{E3CD8C11-A21B-48A0-AE75-DFABD5507476}" destId="{BA13D9B3-5D55-4086-A743-DF600778FFF6}" srcOrd="0" destOrd="2" presId="urn:microsoft.com/office/officeart/2008/layout/VerticalCurvedList"/>
    <dgm:cxn modelId="{931328D6-9A52-47EE-A67B-B1107BBBC878}" type="presOf" srcId="{AA667BC8-CBC5-4BED-BD1F-18C95A6C346D}" destId="{4BCF2733-EC49-4BCA-BC96-77372CB996C8}" srcOrd="0" destOrd="0" presId="urn:microsoft.com/office/officeart/2008/layout/VerticalCurvedList"/>
    <dgm:cxn modelId="{DD6894E0-0629-45D3-8B1C-07973B478057}" type="presOf" srcId="{EA78BBC3-CD7F-4D09-9605-9DD742637348}" destId="{34B3F107-9FED-44B2-85B1-1AE2F2347BC2}" srcOrd="0" destOrd="1" presId="urn:microsoft.com/office/officeart/2008/layout/VerticalCurvedList"/>
    <dgm:cxn modelId="{6C71DFE3-499F-4DEB-878A-30D3D0460E76}" type="presOf" srcId="{001C1B8C-85C7-4954-8CA1-177800D1FBAC}" destId="{C76266C6-C448-4501-8C4A-9C67632ED8E0}" srcOrd="0" destOrd="0" presId="urn:microsoft.com/office/officeart/2008/layout/VerticalCurvedList"/>
    <dgm:cxn modelId="{2351B0E6-AA36-4576-A19E-C287235B257F}" type="presOf" srcId="{F55E5F95-0F1D-41AC-A094-2F563DA457AD}" destId="{34B3F107-9FED-44B2-85B1-1AE2F2347BC2}" srcOrd="0" destOrd="0" presId="urn:microsoft.com/office/officeart/2008/layout/VerticalCurvedList"/>
    <dgm:cxn modelId="{A2005AF0-B27C-481D-AE49-69689ECEC50E}" srcId="{001C1B8C-85C7-4954-8CA1-177800D1FBAC}" destId="{D256EE30-673C-4205-BB85-D6F0526652C0}" srcOrd="0" destOrd="0" parTransId="{539490D1-B7DE-438B-BC92-CB893B4A3F39}" sibTransId="{AA667BC8-CBC5-4BED-BD1F-18C95A6C346D}"/>
    <dgm:cxn modelId="{BB2D18F7-C460-4505-9E0B-9A6FA881CCAE}" type="presOf" srcId="{634CC594-248D-4D0F-ADFB-40786885BD46}" destId="{34B3F107-9FED-44B2-85B1-1AE2F2347BC2}" srcOrd="0" destOrd="2" presId="urn:microsoft.com/office/officeart/2008/layout/VerticalCurvedList"/>
    <dgm:cxn modelId="{45F590F9-4AB3-411E-9CE9-3FD19B4E7928}" type="presOf" srcId="{2B31BFCF-A40E-4AF7-B52F-ECD6AEE30874}" destId="{BA13D9B3-5D55-4086-A743-DF600778FFF6}" srcOrd="0" destOrd="0" presId="urn:microsoft.com/office/officeart/2008/layout/VerticalCurvedList"/>
    <dgm:cxn modelId="{C45DA9FD-2F16-46B0-B4EC-E214822FA835}" srcId="{2B31BFCF-A40E-4AF7-B52F-ECD6AEE30874}" destId="{35EB344F-AAFB-49CE-A2F6-23A82EAE63F8}" srcOrd="2" destOrd="0" parTransId="{012DD7A2-7392-4D11-849A-DEF984D52A0E}" sibTransId="{63C3B616-911A-464E-AAF9-6976DD0DE958}"/>
    <dgm:cxn modelId="{E146F6BA-660A-4920-B4EE-0B583F027ABF}" type="presParOf" srcId="{2DF0D0E9-5B6A-4BCE-963D-879FF834D909}" destId="{3ED811E2-EA9C-4955-A1D7-A7AA83D642D6}" srcOrd="0" destOrd="0" presId="urn:microsoft.com/office/officeart/2008/layout/VerticalCurvedList"/>
    <dgm:cxn modelId="{A0B14220-34AC-4246-815C-53220DAEA54C}" type="presParOf" srcId="{3ED811E2-EA9C-4955-A1D7-A7AA83D642D6}" destId="{7B7DB51B-4286-43AF-9D76-8FD75D54C50D}" srcOrd="0" destOrd="0" presId="urn:microsoft.com/office/officeart/2008/layout/VerticalCurvedList"/>
    <dgm:cxn modelId="{F9292526-1AAB-44D8-B25E-D85B20A05EEA}" type="presParOf" srcId="{7B7DB51B-4286-43AF-9D76-8FD75D54C50D}" destId="{4C0A73BC-32AE-4DD5-8F89-C364D2758B7E}" srcOrd="0" destOrd="0" presId="urn:microsoft.com/office/officeart/2008/layout/VerticalCurvedList"/>
    <dgm:cxn modelId="{7C0F571F-C987-4A84-B307-DCE79A91C712}" type="presParOf" srcId="{7B7DB51B-4286-43AF-9D76-8FD75D54C50D}" destId="{4BCF2733-EC49-4BCA-BC96-77372CB996C8}" srcOrd="1" destOrd="0" presId="urn:microsoft.com/office/officeart/2008/layout/VerticalCurvedList"/>
    <dgm:cxn modelId="{A693DA5A-B84B-491E-98CF-DE979EFD5D5F}" type="presParOf" srcId="{7B7DB51B-4286-43AF-9D76-8FD75D54C50D}" destId="{83D31317-3D15-445B-A0D2-F886C3694890}" srcOrd="2" destOrd="0" presId="urn:microsoft.com/office/officeart/2008/layout/VerticalCurvedList"/>
    <dgm:cxn modelId="{03D7FABF-FE33-4300-8834-2B94BE0E2CC7}" type="presParOf" srcId="{7B7DB51B-4286-43AF-9D76-8FD75D54C50D}" destId="{136A416F-7A63-4EC9-B8CA-1A375CA39E6C}" srcOrd="3" destOrd="0" presId="urn:microsoft.com/office/officeart/2008/layout/VerticalCurvedList"/>
    <dgm:cxn modelId="{8A8A2A12-388D-465B-A890-4FD57F9DC51C}" type="presParOf" srcId="{3ED811E2-EA9C-4955-A1D7-A7AA83D642D6}" destId="{C76266C6-C448-4501-8C4A-9C67632ED8E0}" srcOrd="1" destOrd="0" presId="urn:microsoft.com/office/officeart/2008/layout/VerticalCurvedList"/>
    <dgm:cxn modelId="{C10BA127-EEAE-4A67-8401-CF0A86DC290A}" type="presParOf" srcId="{3ED811E2-EA9C-4955-A1D7-A7AA83D642D6}" destId="{AE115F2A-C69B-4CBB-AFE8-3DD7925534ED}" srcOrd="2" destOrd="0" presId="urn:microsoft.com/office/officeart/2008/layout/VerticalCurvedList"/>
    <dgm:cxn modelId="{F5665CC1-16A7-4147-9404-554669A7B68C}" type="presParOf" srcId="{AE115F2A-C69B-4CBB-AFE8-3DD7925534ED}" destId="{883515CD-38BB-4E7A-BFA1-AFAC996EF886}" srcOrd="0" destOrd="0" presId="urn:microsoft.com/office/officeart/2008/layout/VerticalCurvedList"/>
    <dgm:cxn modelId="{8FF9B11B-C91C-4C96-A267-05AFC2F3BB43}" type="presParOf" srcId="{3ED811E2-EA9C-4955-A1D7-A7AA83D642D6}" destId="{BA13D9B3-5D55-4086-A743-DF600778FFF6}" srcOrd="3" destOrd="0" presId="urn:microsoft.com/office/officeart/2008/layout/VerticalCurvedList"/>
    <dgm:cxn modelId="{E8B85250-68BA-4311-84C7-225A359070FD}" type="presParOf" srcId="{3ED811E2-EA9C-4955-A1D7-A7AA83D642D6}" destId="{9B3AC1C6-B230-40AC-AC3E-2C0E3A763F19}" srcOrd="4" destOrd="0" presId="urn:microsoft.com/office/officeart/2008/layout/VerticalCurvedList"/>
    <dgm:cxn modelId="{EFB8D669-29AC-45E2-89EF-4A52A9A91C8F}" type="presParOf" srcId="{9B3AC1C6-B230-40AC-AC3E-2C0E3A763F19}" destId="{67D5C99B-F018-45DC-A87F-A9A4A147B6FC}" srcOrd="0" destOrd="0" presId="urn:microsoft.com/office/officeart/2008/layout/VerticalCurvedList"/>
    <dgm:cxn modelId="{1E4D8F58-D5C2-40BA-BAD6-3BE2DC2A7E73}" type="presParOf" srcId="{3ED811E2-EA9C-4955-A1D7-A7AA83D642D6}" destId="{34B3F107-9FED-44B2-85B1-1AE2F2347BC2}" srcOrd="5" destOrd="0" presId="urn:microsoft.com/office/officeart/2008/layout/VerticalCurvedList"/>
    <dgm:cxn modelId="{AC80B4D6-4445-4977-8C19-27B867B30887}" type="presParOf" srcId="{3ED811E2-EA9C-4955-A1D7-A7AA83D642D6}" destId="{B2C0B63E-BFF5-42FA-860B-0E883B587649}" srcOrd="6" destOrd="0" presId="urn:microsoft.com/office/officeart/2008/layout/VerticalCurvedList"/>
    <dgm:cxn modelId="{03E994BC-4531-46F9-9B96-BCA62B76E6F6}" type="presParOf" srcId="{B2C0B63E-BFF5-42FA-860B-0E883B587649}" destId="{F6F5C160-55AF-42CD-B751-EB256C8B625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63C16A-2419-491C-9D30-2630C0407BC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01C1B8C-85C7-4954-8CA1-177800D1FBAC}">
      <dgm:prSet phldrT="[Text]" custT="1"/>
      <dgm:spPr/>
      <dgm:t>
        <a:bodyPr/>
        <a:lstStyle/>
        <a:p>
          <a:pPr marL="0" lvl="0" indent="0" algn="l" defTabSz="889000">
            <a:lnSpc>
              <a:spcPct val="90000"/>
            </a:lnSpc>
            <a:spcBef>
              <a:spcPct val="0"/>
            </a:spcBef>
            <a:spcAft>
              <a:spcPct val="35000"/>
            </a:spcAft>
            <a:buNone/>
          </a:pPr>
          <a:r>
            <a:rPr lang="en-US" sz="2000" kern="1200">
              <a:solidFill>
                <a:srgbClr val="FFFFFF"/>
              </a:solidFill>
              <a:latin typeface="Calibri" panose="020F0502020204030204"/>
              <a:ea typeface="+mn-ea"/>
              <a:cs typeface="+mn-cs"/>
            </a:rPr>
            <a:t>Verify Student Information and Test Attributes</a:t>
          </a:r>
        </a:p>
      </dgm:t>
    </dgm:pt>
    <dgm:pt modelId="{5CB4A63B-73B7-4944-A490-1890251620C7}" type="sibTrans" cxnId="{940E09BD-B246-49F8-A8E8-DF266FD84F67}">
      <dgm:prSet/>
      <dgm:spPr/>
      <dgm:t>
        <a:bodyPr/>
        <a:lstStyle/>
        <a:p>
          <a:endParaRPr lang="en-US"/>
        </a:p>
      </dgm:t>
    </dgm:pt>
    <dgm:pt modelId="{49A904C6-2A91-4EB1-BE7A-8CE4F3133F24}" type="parTrans" cxnId="{940E09BD-B246-49F8-A8E8-DF266FD84F67}">
      <dgm:prSet/>
      <dgm:spPr/>
      <dgm:t>
        <a:bodyPr/>
        <a:lstStyle/>
        <a:p>
          <a:endParaRPr lang="en-US"/>
        </a:p>
      </dgm:t>
    </dgm:pt>
    <dgm:pt modelId="{D256EE30-673C-4205-BB85-D6F0526652C0}">
      <dgm:prSet custT="1"/>
      <dgm:spPr/>
      <dgm:t>
        <a:bodyPr/>
        <a:lstStyle/>
        <a:p>
          <a:pPr marL="171450" lvl="1" indent="0" algn="l" defTabSz="800100">
            <a:lnSpc>
              <a:spcPct val="90000"/>
            </a:lnSpc>
            <a:spcBef>
              <a:spcPct val="0"/>
            </a:spcBef>
            <a:spcAft>
              <a:spcPts val="1200"/>
            </a:spcAft>
          </a:pPr>
          <a:r>
            <a:rPr lang="en-US" sz="1800" kern="1200"/>
            <a:t> Update Student Demographics (as necessary) prior to the close of the testing window</a:t>
          </a:r>
        </a:p>
      </dgm:t>
    </dgm:pt>
    <dgm:pt modelId="{AA667BC8-CBC5-4BED-BD1F-18C95A6C346D}" type="sibTrans" cxnId="{A2005AF0-B27C-481D-AE49-69689ECEC50E}">
      <dgm:prSet/>
      <dgm:spPr/>
      <dgm:t>
        <a:bodyPr/>
        <a:lstStyle/>
        <a:p>
          <a:endParaRPr lang="en-US"/>
        </a:p>
      </dgm:t>
    </dgm:pt>
    <dgm:pt modelId="{539490D1-B7DE-438B-BC92-CB893B4A3F39}" type="parTrans" cxnId="{A2005AF0-B27C-481D-AE49-69689ECEC50E}">
      <dgm:prSet/>
      <dgm:spPr/>
      <dgm:t>
        <a:bodyPr/>
        <a:lstStyle/>
        <a:p>
          <a:endParaRPr lang="en-US"/>
        </a:p>
      </dgm:t>
    </dgm:pt>
    <dgm:pt modelId="{5FDC5715-A8E0-4567-8D91-192BCD4A8904}">
      <dgm:prSet custT="1"/>
      <dgm:spPr/>
      <dgm:t>
        <a:bodyPr/>
        <a:lstStyle/>
        <a:p>
          <a:pPr marL="171450" lvl="1" indent="0" algn="l" defTabSz="800100">
            <a:lnSpc>
              <a:spcPct val="90000"/>
            </a:lnSpc>
            <a:spcBef>
              <a:spcPct val="0"/>
            </a:spcBef>
            <a:spcAft>
              <a:spcPts val="1200"/>
            </a:spcAft>
          </a:pPr>
          <a:r>
            <a:rPr lang="en-US" sz="1800" kern="1200"/>
            <a:t>Verify and update Test Attributes (as necessary) prior to the close of the Test Attributes window</a:t>
          </a:r>
        </a:p>
      </dgm:t>
    </dgm:pt>
    <dgm:pt modelId="{91DA558B-49BF-4AF4-8EF6-B4243D04FCC5}" type="sibTrans" cxnId="{C8276957-B4A9-4346-8849-F25092BD95AB}">
      <dgm:prSet/>
      <dgm:spPr/>
      <dgm:t>
        <a:bodyPr/>
        <a:lstStyle/>
        <a:p>
          <a:endParaRPr lang="en-US"/>
        </a:p>
      </dgm:t>
    </dgm:pt>
    <dgm:pt modelId="{510EB658-9707-450C-A788-87570AA0F720}" type="parTrans" cxnId="{C8276957-B4A9-4346-8849-F25092BD95AB}">
      <dgm:prSet/>
      <dgm:spPr/>
      <dgm:t>
        <a:bodyPr/>
        <a:lstStyle/>
        <a:p>
          <a:endParaRPr lang="en-US"/>
        </a:p>
      </dgm:t>
    </dgm:pt>
    <dgm:pt modelId="{2DF0D0E9-5B6A-4BCE-963D-879FF834D909}" type="pres">
      <dgm:prSet presAssocID="{EE63C16A-2419-491C-9D30-2630C0407BCE}" presName="Name0" presStyleCnt="0">
        <dgm:presLayoutVars>
          <dgm:chMax val="7"/>
          <dgm:chPref val="7"/>
          <dgm:dir/>
        </dgm:presLayoutVars>
      </dgm:prSet>
      <dgm:spPr/>
    </dgm:pt>
    <dgm:pt modelId="{3ED811E2-EA9C-4955-A1D7-A7AA83D642D6}" type="pres">
      <dgm:prSet presAssocID="{EE63C16A-2419-491C-9D30-2630C0407BCE}" presName="Name1" presStyleCnt="0"/>
      <dgm:spPr/>
    </dgm:pt>
    <dgm:pt modelId="{7B7DB51B-4286-43AF-9D76-8FD75D54C50D}" type="pres">
      <dgm:prSet presAssocID="{EE63C16A-2419-491C-9D30-2630C0407BCE}" presName="cycle" presStyleCnt="0"/>
      <dgm:spPr/>
    </dgm:pt>
    <dgm:pt modelId="{4C0A73BC-32AE-4DD5-8F89-C364D2758B7E}" type="pres">
      <dgm:prSet presAssocID="{EE63C16A-2419-491C-9D30-2630C0407BCE}" presName="srcNode" presStyleLbl="node1" presStyleIdx="0" presStyleCnt="1"/>
      <dgm:spPr/>
    </dgm:pt>
    <dgm:pt modelId="{4BCF2733-EC49-4BCA-BC96-77372CB996C8}" type="pres">
      <dgm:prSet presAssocID="{EE63C16A-2419-491C-9D30-2630C0407BCE}" presName="conn" presStyleLbl="parChTrans1D2" presStyleIdx="0" presStyleCnt="1"/>
      <dgm:spPr/>
    </dgm:pt>
    <dgm:pt modelId="{83D31317-3D15-445B-A0D2-F886C3694890}" type="pres">
      <dgm:prSet presAssocID="{EE63C16A-2419-491C-9D30-2630C0407BCE}" presName="extraNode" presStyleLbl="node1" presStyleIdx="0" presStyleCnt="1"/>
      <dgm:spPr/>
    </dgm:pt>
    <dgm:pt modelId="{136A416F-7A63-4EC9-B8CA-1A375CA39E6C}" type="pres">
      <dgm:prSet presAssocID="{EE63C16A-2419-491C-9D30-2630C0407BCE}" presName="dstNode" presStyleLbl="node1" presStyleIdx="0" presStyleCnt="1"/>
      <dgm:spPr/>
    </dgm:pt>
    <dgm:pt modelId="{C76266C6-C448-4501-8C4A-9C67632ED8E0}" type="pres">
      <dgm:prSet presAssocID="{001C1B8C-85C7-4954-8CA1-177800D1FBAC}" presName="text_1" presStyleLbl="node1" presStyleIdx="0" presStyleCnt="1" custScaleX="102417" custScaleY="88974" custLinFactNeighborX="-150" custLinFactNeighborY="-3681">
        <dgm:presLayoutVars>
          <dgm:bulletEnabled val="1"/>
        </dgm:presLayoutVars>
      </dgm:prSet>
      <dgm:spPr/>
    </dgm:pt>
    <dgm:pt modelId="{AE115F2A-C69B-4CBB-AFE8-3DD7925534ED}" type="pres">
      <dgm:prSet presAssocID="{001C1B8C-85C7-4954-8CA1-177800D1FBAC}" presName="accent_1" presStyleCnt="0"/>
      <dgm:spPr/>
    </dgm:pt>
    <dgm:pt modelId="{883515CD-38BB-4E7A-BFA1-AFAC996EF886}" type="pres">
      <dgm:prSet presAssocID="{001C1B8C-85C7-4954-8CA1-177800D1FBAC}" presName="accentRepeatNode" presStyleLbl="solidFgAcc1" presStyleIdx="0" presStyleCnt="1" custScaleX="67771" custScaleY="66575"/>
      <dgm:spPr>
        <a:solidFill>
          <a:srgbClr val="9F2024"/>
        </a:solidFill>
      </dgm:spPr>
    </dgm:pt>
  </dgm:ptLst>
  <dgm:cxnLst>
    <dgm:cxn modelId="{CD90F427-2327-4157-AD39-962A8E679395}" type="presOf" srcId="{D256EE30-673C-4205-BB85-D6F0526652C0}" destId="{C76266C6-C448-4501-8C4A-9C67632ED8E0}" srcOrd="0" destOrd="1" presId="urn:microsoft.com/office/officeart/2008/layout/VerticalCurvedList"/>
    <dgm:cxn modelId="{E9575B4C-D93A-4751-B0A7-D7F792BF6541}" type="presOf" srcId="{5FDC5715-A8E0-4567-8D91-192BCD4A8904}" destId="{C76266C6-C448-4501-8C4A-9C67632ED8E0}" srcOrd="0" destOrd="2" presId="urn:microsoft.com/office/officeart/2008/layout/VerticalCurvedList"/>
    <dgm:cxn modelId="{C8276957-B4A9-4346-8849-F25092BD95AB}" srcId="{001C1B8C-85C7-4954-8CA1-177800D1FBAC}" destId="{5FDC5715-A8E0-4567-8D91-192BCD4A8904}" srcOrd="1" destOrd="0" parTransId="{510EB658-9707-450C-A788-87570AA0F720}" sibTransId="{91DA558B-49BF-4AF4-8EF6-B4243D04FCC5}"/>
    <dgm:cxn modelId="{7A5C0F95-F238-43A4-8367-567BB160A209}" type="presOf" srcId="{EE63C16A-2419-491C-9D30-2630C0407BCE}" destId="{2DF0D0E9-5B6A-4BCE-963D-879FF834D909}" srcOrd="0" destOrd="0" presId="urn:microsoft.com/office/officeart/2008/layout/VerticalCurvedList"/>
    <dgm:cxn modelId="{940E09BD-B246-49F8-A8E8-DF266FD84F67}" srcId="{EE63C16A-2419-491C-9D30-2630C0407BCE}" destId="{001C1B8C-85C7-4954-8CA1-177800D1FBAC}" srcOrd="0" destOrd="0" parTransId="{49A904C6-2A91-4EB1-BE7A-8CE4F3133F24}" sibTransId="{5CB4A63B-73B7-4944-A490-1890251620C7}"/>
    <dgm:cxn modelId="{931328D6-9A52-47EE-A67B-B1107BBBC878}" type="presOf" srcId="{AA667BC8-CBC5-4BED-BD1F-18C95A6C346D}" destId="{4BCF2733-EC49-4BCA-BC96-77372CB996C8}" srcOrd="0" destOrd="0" presId="urn:microsoft.com/office/officeart/2008/layout/VerticalCurvedList"/>
    <dgm:cxn modelId="{6C71DFE3-499F-4DEB-878A-30D3D0460E76}" type="presOf" srcId="{001C1B8C-85C7-4954-8CA1-177800D1FBAC}" destId="{C76266C6-C448-4501-8C4A-9C67632ED8E0}" srcOrd="0" destOrd="0" presId="urn:microsoft.com/office/officeart/2008/layout/VerticalCurvedList"/>
    <dgm:cxn modelId="{A2005AF0-B27C-481D-AE49-69689ECEC50E}" srcId="{001C1B8C-85C7-4954-8CA1-177800D1FBAC}" destId="{D256EE30-673C-4205-BB85-D6F0526652C0}" srcOrd="0" destOrd="0" parTransId="{539490D1-B7DE-438B-BC92-CB893B4A3F39}" sibTransId="{AA667BC8-CBC5-4BED-BD1F-18C95A6C346D}"/>
    <dgm:cxn modelId="{E146F6BA-660A-4920-B4EE-0B583F027ABF}" type="presParOf" srcId="{2DF0D0E9-5B6A-4BCE-963D-879FF834D909}" destId="{3ED811E2-EA9C-4955-A1D7-A7AA83D642D6}" srcOrd="0" destOrd="0" presId="urn:microsoft.com/office/officeart/2008/layout/VerticalCurvedList"/>
    <dgm:cxn modelId="{A0B14220-34AC-4246-815C-53220DAEA54C}" type="presParOf" srcId="{3ED811E2-EA9C-4955-A1D7-A7AA83D642D6}" destId="{7B7DB51B-4286-43AF-9D76-8FD75D54C50D}" srcOrd="0" destOrd="0" presId="urn:microsoft.com/office/officeart/2008/layout/VerticalCurvedList"/>
    <dgm:cxn modelId="{F9292526-1AAB-44D8-B25E-D85B20A05EEA}" type="presParOf" srcId="{7B7DB51B-4286-43AF-9D76-8FD75D54C50D}" destId="{4C0A73BC-32AE-4DD5-8F89-C364D2758B7E}" srcOrd="0" destOrd="0" presId="urn:microsoft.com/office/officeart/2008/layout/VerticalCurvedList"/>
    <dgm:cxn modelId="{7C0F571F-C987-4A84-B307-DCE79A91C712}" type="presParOf" srcId="{7B7DB51B-4286-43AF-9D76-8FD75D54C50D}" destId="{4BCF2733-EC49-4BCA-BC96-77372CB996C8}" srcOrd="1" destOrd="0" presId="urn:microsoft.com/office/officeart/2008/layout/VerticalCurvedList"/>
    <dgm:cxn modelId="{A693DA5A-B84B-491E-98CF-DE979EFD5D5F}" type="presParOf" srcId="{7B7DB51B-4286-43AF-9D76-8FD75D54C50D}" destId="{83D31317-3D15-445B-A0D2-F886C3694890}" srcOrd="2" destOrd="0" presId="urn:microsoft.com/office/officeart/2008/layout/VerticalCurvedList"/>
    <dgm:cxn modelId="{03D7FABF-FE33-4300-8834-2B94BE0E2CC7}" type="presParOf" srcId="{7B7DB51B-4286-43AF-9D76-8FD75D54C50D}" destId="{136A416F-7A63-4EC9-B8CA-1A375CA39E6C}" srcOrd="3" destOrd="0" presId="urn:microsoft.com/office/officeart/2008/layout/VerticalCurvedList"/>
    <dgm:cxn modelId="{8A8A2A12-388D-465B-A890-4FD57F9DC51C}" type="presParOf" srcId="{3ED811E2-EA9C-4955-A1D7-A7AA83D642D6}" destId="{C76266C6-C448-4501-8C4A-9C67632ED8E0}" srcOrd="1" destOrd="0" presId="urn:microsoft.com/office/officeart/2008/layout/VerticalCurvedList"/>
    <dgm:cxn modelId="{C10BA127-EEAE-4A67-8401-CF0A86DC290A}" type="presParOf" srcId="{3ED811E2-EA9C-4955-A1D7-A7AA83D642D6}" destId="{AE115F2A-C69B-4CBB-AFE8-3DD7925534ED}" srcOrd="2" destOrd="0" presId="urn:microsoft.com/office/officeart/2008/layout/VerticalCurvedList"/>
    <dgm:cxn modelId="{F5665CC1-16A7-4147-9404-554669A7B68C}" type="presParOf" srcId="{AE115F2A-C69B-4CBB-AFE8-3DD7925534ED}" destId="{883515CD-38BB-4E7A-BFA1-AFAC996EF88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63C16A-2419-491C-9D30-2630C0407BC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DF0D0E9-5B6A-4BCE-963D-879FF834D909}" type="pres">
      <dgm:prSet presAssocID="{EE63C16A-2419-491C-9D30-2630C0407BCE}" presName="Name0" presStyleCnt="0">
        <dgm:presLayoutVars>
          <dgm:chMax val="7"/>
          <dgm:chPref val="7"/>
          <dgm:dir/>
        </dgm:presLayoutVars>
      </dgm:prSet>
      <dgm:spPr/>
    </dgm:pt>
    <dgm:pt modelId="{3ED811E2-EA9C-4955-A1D7-A7AA83D642D6}" type="pres">
      <dgm:prSet presAssocID="{EE63C16A-2419-491C-9D30-2630C0407BCE}" presName="Name1" presStyleCnt="0"/>
      <dgm:spPr/>
    </dgm:pt>
    <dgm:pt modelId="{7B7DB51B-4286-43AF-9D76-8FD75D54C50D}" type="pres">
      <dgm:prSet presAssocID="{EE63C16A-2419-491C-9D30-2630C0407BCE}" presName="cycle" presStyleCnt="0"/>
      <dgm:spPr/>
    </dgm:pt>
    <dgm:pt modelId="{4C0A73BC-32AE-4DD5-8F89-C364D2758B7E}" type="pres">
      <dgm:prSet presAssocID="{EE63C16A-2419-491C-9D30-2630C0407BCE}" presName="srcNode" presStyleLbl="node1" presStyleIdx="0" presStyleCnt="0"/>
      <dgm:spPr/>
    </dgm:pt>
    <dgm:pt modelId="{4BCF2733-EC49-4BCA-BC96-77372CB996C8}" type="pres">
      <dgm:prSet presAssocID="{EE63C16A-2419-491C-9D30-2630C0407BCE}" presName="conn" presStyleLbl="parChTrans1D2" presStyleIdx="0" presStyleCnt="1" custFlipHor="0" custScaleX="978" custScaleY="1622"/>
      <dgm:spPr>
        <a:prstGeom prst="rect">
          <a:avLst/>
        </a:prstGeom>
      </dgm:spPr>
    </dgm:pt>
    <dgm:pt modelId="{83D31317-3D15-445B-A0D2-F886C3694890}" type="pres">
      <dgm:prSet presAssocID="{EE63C16A-2419-491C-9D30-2630C0407BCE}" presName="extraNode" presStyleLbl="node1" presStyleIdx="0" presStyleCnt="0"/>
      <dgm:spPr/>
    </dgm:pt>
    <dgm:pt modelId="{136A416F-7A63-4EC9-B8CA-1A375CA39E6C}" type="pres">
      <dgm:prSet presAssocID="{EE63C16A-2419-491C-9D30-2630C0407BCE}" presName="dstNode" presStyleLbl="node1" presStyleIdx="0" presStyleCnt="0"/>
      <dgm:spPr/>
    </dgm:pt>
  </dgm:ptLst>
  <dgm:cxnLst>
    <dgm:cxn modelId="{B6769B14-DF22-4DE1-8ECF-4D99C50FE4AD}" type="presOf" srcId="{EE63C16A-2419-491C-9D30-2630C0407BCE}" destId="{2DF0D0E9-5B6A-4BCE-963D-879FF834D909}" srcOrd="0" destOrd="0" presId="urn:microsoft.com/office/officeart/2008/layout/VerticalCurvedList"/>
    <dgm:cxn modelId="{CCD3CF0D-F651-44ED-8B78-9AF9E8924C74}" type="presParOf" srcId="{2DF0D0E9-5B6A-4BCE-963D-879FF834D909}" destId="{3ED811E2-EA9C-4955-A1D7-A7AA83D642D6}" srcOrd="0" destOrd="0" presId="urn:microsoft.com/office/officeart/2008/layout/VerticalCurvedList"/>
    <dgm:cxn modelId="{2463ADDA-4DAC-4401-A2FA-5E0EEC6165FB}" type="presParOf" srcId="{3ED811E2-EA9C-4955-A1D7-A7AA83D642D6}" destId="{7B7DB51B-4286-43AF-9D76-8FD75D54C50D}" srcOrd="0" destOrd="0" presId="urn:microsoft.com/office/officeart/2008/layout/VerticalCurvedList"/>
    <dgm:cxn modelId="{90FDBBCE-7EEB-4565-9FD4-7628BA3C2852}" type="presParOf" srcId="{7B7DB51B-4286-43AF-9D76-8FD75D54C50D}" destId="{4C0A73BC-32AE-4DD5-8F89-C364D2758B7E}" srcOrd="0" destOrd="0" presId="urn:microsoft.com/office/officeart/2008/layout/VerticalCurvedList"/>
    <dgm:cxn modelId="{B1BF25C5-B1DF-42A5-A588-6F0D64779391}" type="presParOf" srcId="{7B7DB51B-4286-43AF-9D76-8FD75D54C50D}" destId="{4BCF2733-EC49-4BCA-BC96-77372CB996C8}" srcOrd="1" destOrd="0" presId="urn:microsoft.com/office/officeart/2008/layout/VerticalCurvedList"/>
    <dgm:cxn modelId="{5C4CDFFC-5D03-415A-96BE-2377E5ED044C}" type="presParOf" srcId="{7B7DB51B-4286-43AF-9D76-8FD75D54C50D}" destId="{83D31317-3D15-445B-A0D2-F886C3694890}" srcOrd="2" destOrd="0" presId="urn:microsoft.com/office/officeart/2008/layout/VerticalCurvedList"/>
    <dgm:cxn modelId="{E68D87E8-07DE-4A16-9D4F-C0F16E2B1B77}" type="presParOf" srcId="{7B7DB51B-4286-43AF-9D76-8FD75D54C50D}" destId="{136A416F-7A63-4EC9-B8CA-1A375CA39E6C}" srcOrd="3"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D12FC-3D4F-4DA4-B387-9A45AFCEC29F}">
      <dsp:nvSpPr>
        <dsp:cNvPr id="0" name=""/>
        <dsp:cNvSpPr/>
      </dsp:nvSpPr>
      <dsp:spPr>
        <a:xfrm>
          <a:off x="1019" y="1988463"/>
          <a:ext cx="1608933" cy="1930720"/>
        </a:xfrm>
        <a:prstGeom prst="roundRect">
          <a:avLst>
            <a:gd name="adj" fmla="val 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a:ln/>
              <a:solidFill>
                <a:schemeClr val="tx1"/>
              </a:solidFill>
            </a:rPr>
            <a:t>12/2-1/3</a:t>
          </a:r>
        </a:p>
      </dsp:txBody>
      <dsp:txXfrm rot="16200000">
        <a:off x="-629682" y="2619165"/>
        <a:ext cx="1583190" cy="321786"/>
      </dsp:txXfrm>
    </dsp:sp>
    <dsp:sp modelId="{F76F70D4-9FA5-440C-8AEA-60ADD6556558}">
      <dsp:nvSpPr>
        <dsp:cNvPr id="0" name=""/>
        <dsp:cNvSpPr/>
      </dsp:nvSpPr>
      <dsp:spPr>
        <a:xfrm>
          <a:off x="322806" y="1988463"/>
          <a:ext cx="1198655" cy="19307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kern="1200"/>
            <a:t>Submit registrations</a:t>
          </a:r>
        </a:p>
      </dsp:txBody>
      <dsp:txXfrm>
        <a:off x="322806" y="1988463"/>
        <a:ext cx="1198655" cy="1930720"/>
      </dsp:txXfrm>
    </dsp:sp>
    <dsp:sp modelId="{6DD72E19-8DB8-485A-B4E4-2D2F71F1A629}">
      <dsp:nvSpPr>
        <dsp:cNvPr id="0" name=""/>
        <dsp:cNvSpPr/>
      </dsp:nvSpPr>
      <dsp:spPr>
        <a:xfrm>
          <a:off x="1666266" y="1988463"/>
          <a:ext cx="1608933" cy="1930720"/>
        </a:xfrm>
        <a:prstGeom prst="roundRect">
          <a:avLst>
            <a:gd name="adj" fmla="val 5000"/>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solidFill>
                <a:schemeClr val="tx1"/>
              </a:solidFill>
            </a:rPr>
            <a:t>3/9-4/21</a:t>
          </a:r>
        </a:p>
      </dsp:txBody>
      <dsp:txXfrm rot="16200000">
        <a:off x="1035564" y="2619165"/>
        <a:ext cx="1583190" cy="321786"/>
      </dsp:txXfrm>
    </dsp:sp>
    <dsp:sp modelId="{A56981B4-8323-4D46-9D9C-E6F2AA914BAC}">
      <dsp:nvSpPr>
        <dsp:cNvPr id="0" name=""/>
        <dsp:cNvSpPr/>
      </dsp:nvSpPr>
      <dsp:spPr>
        <a:xfrm rot="5400000">
          <a:off x="1532461" y="3522705"/>
          <a:ext cx="283699" cy="241340"/>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5FE4F4-3528-4F83-BA59-CF9186E72396}">
      <dsp:nvSpPr>
        <dsp:cNvPr id="0" name=""/>
        <dsp:cNvSpPr/>
      </dsp:nvSpPr>
      <dsp:spPr>
        <a:xfrm>
          <a:off x="1988053" y="1988463"/>
          <a:ext cx="1198655" cy="19307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kern="1200"/>
            <a:t>Late registrations</a:t>
          </a:r>
        </a:p>
      </dsp:txBody>
      <dsp:txXfrm>
        <a:off x="1988053" y="1988463"/>
        <a:ext cx="1198655" cy="1930720"/>
      </dsp:txXfrm>
    </dsp:sp>
    <dsp:sp modelId="{DF0F6189-A13C-4DC6-B6F8-1B0C3FED60C7}">
      <dsp:nvSpPr>
        <dsp:cNvPr id="0" name=""/>
        <dsp:cNvSpPr/>
      </dsp:nvSpPr>
      <dsp:spPr>
        <a:xfrm>
          <a:off x="3331512" y="1988463"/>
          <a:ext cx="1608933" cy="1930720"/>
        </a:xfrm>
        <a:prstGeom prst="roundRect">
          <a:avLst>
            <a:gd name="adj" fmla="val 5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a:solidFill>
                <a:schemeClr val="tx1"/>
              </a:solidFill>
            </a:rPr>
            <a:t>2/10</a:t>
          </a:r>
        </a:p>
      </dsp:txBody>
      <dsp:txXfrm rot="16200000">
        <a:off x="2700810" y="2619165"/>
        <a:ext cx="1583190" cy="321786"/>
      </dsp:txXfrm>
    </dsp:sp>
    <dsp:sp modelId="{F35BD14A-44AD-474F-9219-55DA2B710FA6}">
      <dsp:nvSpPr>
        <dsp:cNvPr id="0" name=""/>
        <dsp:cNvSpPr/>
      </dsp:nvSpPr>
      <dsp:spPr>
        <a:xfrm rot="5400000">
          <a:off x="3197707" y="3522705"/>
          <a:ext cx="283699" cy="241340"/>
        </a:xfrm>
        <a:prstGeom prst="flowChartExtract">
          <a:avLst/>
        </a:prstGeom>
        <a:solidFill>
          <a:schemeClr val="lt1">
            <a:hueOff val="0"/>
            <a:satOff val="0"/>
            <a:lumOff val="0"/>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A8D83D-8DA3-4E7E-8808-9053ECEB56C2}">
      <dsp:nvSpPr>
        <dsp:cNvPr id="0" name=""/>
        <dsp:cNvSpPr/>
      </dsp:nvSpPr>
      <dsp:spPr>
        <a:xfrm>
          <a:off x="3653299" y="1988463"/>
          <a:ext cx="1198655" cy="19307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kern="1200"/>
            <a:t>Materials list available</a:t>
          </a:r>
        </a:p>
      </dsp:txBody>
      <dsp:txXfrm>
        <a:off x="3653299" y="1988463"/>
        <a:ext cx="1198655" cy="1930720"/>
      </dsp:txXfrm>
    </dsp:sp>
    <dsp:sp modelId="{FA69DC27-192E-4DFB-B25E-AE44FCACB331}">
      <dsp:nvSpPr>
        <dsp:cNvPr id="0" name=""/>
        <dsp:cNvSpPr/>
      </dsp:nvSpPr>
      <dsp:spPr>
        <a:xfrm>
          <a:off x="4996759" y="1988463"/>
          <a:ext cx="1608933" cy="1930720"/>
        </a:xfrm>
        <a:prstGeom prst="roundRect">
          <a:avLst>
            <a:gd name="adj" fmla="val 5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a:solidFill>
                <a:schemeClr val="tx1"/>
              </a:solidFill>
            </a:rPr>
            <a:t>3/9-4/10</a:t>
          </a:r>
        </a:p>
      </dsp:txBody>
      <dsp:txXfrm rot="16200000">
        <a:off x="4366057" y="2619165"/>
        <a:ext cx="1583190" cy="321786"/>
      </dsp:txXfrm>
    </dsp:sp>
    <dsp:sp modelId="{072709B7-1B7A-4229-BA47-A77E58AD9975}">
      <dsp:nvSpPr>
        <dsp:cNvPr id="0" name=""/>
        <dsp:cNvSpPr/>
      </dsp:nvSpPr>
      <dsp:spPr>
        <a:xfrm rot="5400000">
          <a:off x="4862954" y="3522705"/>
          <a:ext cx="283699" cy="241340"/>
        </a:xfrm>
        <a:prstGeom prst="flowChartExtract">
          <a:avLst/>
        </a:prstGeom>
        <a:solidFill>
          <a:schemeClr val="lt1">
            <a:hueOff val="0"/>
            <a:satOff val="0"/>
            <a:lumOff val="0"/>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ED8027-692C-4C58-A78F-DBB8DF2F062A}">
      <dsp:nvSpPr>
        <dsp:cNvPr id="0" name=""/>
        <dsp:cNvSpPr/>
      </dsp:nvSpPr>
      <dsp:spPr>
        <a:xfrm>
          <a:off x="5318546" y="1988463"/>
          <a:ext cx="1198655" cy="19307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kern="1200"/>
            <a:t>Additional order window</a:t>
          </a:r>
        </a:p>
      </dsp:txBody>
      <dsp:txXfrm>
        <a:off x="5318546" y="1988463"/>
        <a:ext cx="1198655" cy="1930720"/>
      </dsp:txXfrm>
    </dsp:sp>
    <dsp:sp modelId="{243D2678-2250-429E-9A9E-F8927E8B9A70}">
      <dsp:nvSpPr>
        <dsp:cNvPr id="0" name=""/>
        <dsp:cNvSpPr/>
      </dsp:nvSpPr>
      <dsp:spPr>
        <a:xfrm>
          <a:off x="6662006" y="1988463"/>
          <a:ext cx="1608933" cy="1930720"/>
        </a:xfrm>
        <a:prstGeom prst="roundRect">
          <a:avLst>
            <a:gd name="adj" fmla="val 5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a:solidFill>
                <a:schemeClr val="tx1"/>
              </a:solidFill>
            </a:rPr>
            <a:t>3/16-3/27</a:t>
          </a:r>
        </a:p>
      </dsp:txBody>
      <dsp:txXfrm rot="16200000">
        <a:off x="6031304" y="2619165"/>
        <a:ext cx="1583190" cy="321786"/>
      </dsp:txXfrm>
    </dsp:sp>
    <dsp:sp modelId="{0690BDF1-14CF-4A62-BA6C-9CB386C23744}">
      <dsp:nvSpPr>
        <dsp:cNvPr id="0" name=""/>
        <dsp:cNvSpPr/>
      </dsp:nvSpPr>
      <dsp:spPr>
        <a:xfrm rot="5400000">
          <a:off x="6528201" y="3522705"/>
          <a:ext cx="283699" cy="241340"/>
        </a:xfrm>
        <a:prstGeom prst="flowChartExtract">
          <a:avLst/>
        </a:prstGeom>
        <a:solidFill>
          <a:schemeClr val="lt1">
            <a:hueOff val="0"/>
            <a:satOff val="0"/>
            <a:lumOff val="0"/>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52E221-6B9F-42E7-B664-B6C7B6FC2B7F}">
      <dsp:nvSpPr>
        <dsp:cNvPr id="0" name=""/>
        <dsp:cNvSpPr/>
      </dsp:nvSpPr>
      <dsp:spPr>
        <a:xfrm>
          <a:off x="6983792" y="1988463"/>
          <a:ext cx="1198655" cy="19307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kern="1200"/>
            <a:t>Preview window</a:t>
          </a:r>
        </a:p>
      </dsp:txBody>
      <dsp:txXfrm>
        <a:off x="6983792" y="1988463"/>
        <a:ext cx="1198655" cy="1930720"/>
      </dsp:txXfrm>
    </dsp:sp>
    <dsp:sp modelId="{AEB0412F-E35A-46B2-BD60-23C5B9868AF3}">
      <dsp:nvSpPr>
        <dsp:cNvPr id="0" name=""/>
        <dsp:cNvSpPr/>
      </dsp:nvSpPr>
      <dsp:spPr>
        <a:xfrm>
          <a:off x="8327252" y="1988463"/>
          <a:ext cx="1608933" cy="1930720"/>
        </a:xfrm>
        <a:prstGeom prst="roundRect">
          <a:avLst>
            <a:gd name="adj" fmla="val 5000"/>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a:solidFill>
                <a:schemeClr val="tx1"/>
              </a:solidFill>
            </a:rPr>
            <a:t>3/30-4/21</a:t>
          </a:r>
        </a:p>
      </dsp:txBody>
      <dsp:txXfrm rot="16200000">
        <a:off x="7696550" y="2619165"/>
        <a:ext cx="1583190" cy="321786"/>
      </dsp:txXfrm>
    </dsp:sp>
    <dsp:sp modelId="{29A978AB-D6A6-4B0B-9A5B-3DB044C33157}">
      <dsp:nvSpPr>
        <dsp:cNvPr id="0" name=""/>
        <dsp:cNvSpPr/>
      </dsp:nvSpPr>
      <dsp:spPr>
        <a:xfrm rot="5400000">
          <a:off x="8193447" y="3522705"/>
          <a:ext cx="283699" cy="241340"/>
        </a:xfrm>
        <a:prstGeom prst="flowChartExtract">
          <a:avLst/>
        </a:prstGeom>
        <a:solidFill>
          <a:schemeClr val="lt1">
            <a:hueOff val="0"/>
            <a:satOff val="0"/>
            <a:lumOff val="0"/>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6A2C9A-DC32-417A-9547-3EF91E18C6C5}">
      <dsp:nvSpPr>
        <dsp:cNvPr id="0" name=""/>
        <dsp:cNvSpPr/>
      </dsp:nvSpPr>
      <dsp:spPr>
        <a:xfrm>
          <a:off x="8649039" y="1988463"/>
          <a:ext cx="1198655" cy="19307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kern="1200"/>
            <a:t>Testing window</a:t>
          </a:r>
        </a:p>
      </dsp:txBody>
      <dsp:txXfrm>
        <a:off x="8649039" y="1988463"/>
        <a:ext cx="1198655" cy="1930720"/>
      </dsp:txXfrm>
    </dsp:sp>
    <dsp:sp modelId="{0EEB81B9-04D7-4499-9CA8-97D97B59B1BB}">
      <dsp:nvSpPr>
        <dsp:cNvPr id="0" name=""/>
        <dsp:cNvSpPr/>
      </dsp:nvSpPr>
      <dsp:spPr>
        <a:xfrm>
          <a:off x="9992499" y="1988463"/>
          <a:ext cx="1608933" cy="1930720"/>
        </a:xfrm>
        <a:prstGeom prst="roundRect">
          <a:avLst>
            <a:gd name="adj" fmla="val 5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a:solidFill>
                <a:schemeClr val="tx1"/>
              </a:solidFill>
            </a:rPr>
            <a:t>5/1</a:t>
          </a:r>
        </a:p>
      </dsp:txBody>
      <dsp:txXfrm rot="16200000">
        <a:off x="9361797" y="2619165"/>
        <a:ext cx="1583190" cy="321786"/>
      </dsp:txXfrm>
    </dsp:sp>
    <dsp:sp modelId="{9B9D0D0E-F4F8-4446-BCDA-F937056F891C}">
      <dsp:nvSpPr>
        <dsp:cNvPr id="0" name=""/>
        <dsp:cNvSpPr/>
      </dsp:nvSpPr>
      <dsp:spPr>
        <a:xfrm rot="5400000">
          <a:off x="9858694" y="3522705"/>
          <a:ext cx="283699" cy="241340"/>
        </a:xfrm>
        <a:prstGeom prst="flowChartExtract">
          <a:avLst/>
        </a:prstGeom>
        <a:solidFill>
          <a:schemeClr val="lt1">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DF22A3-80F5-4997-81AB-35092F117D9A}">
      <dsp:nvSpPr>
        <dsp:cNvPr id="0" name=""/>
        <dsp:cNvSpPr/>
      </dsp:nvSpPr>
      <dsp:spPr>
        <a:xfrm>
          <a:off x="10314286" y="1988463"/>
          <a:ext cx="1198655" cy="19307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kern="1200"/>
            <a:t>Ship all nonscorable materials</a:t>
          </a:r>
        </a:p>
        <a:p>
          <a:pPr marL="0" lvl="0" indent="0" algn="l" defTabSz="800100">
            <a:lnSpc>
              <a:spcPct val="90000"/>
            </a:lnSpc>
            <a:spcBef>
              <a:spcPct val="0"/>
            </a:spcBef>
            <a:spcAft>
              <a:spcPct val="35000"/>
            </a:spcAft>
            <a:buNone/>
          </a:pPr>
          <a:endParaRPr lang="en-US" sz="1800" kern="1200"/>
        </a:p>
      </dsp:txBody>
      <dsp:txXfrm>
        <a:off x="10314286" y="1988463"/>
        <a:ext cx="1198655" cy="19307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F2733-EC49-4BCA-BC96-77372CB996C8}">
      <dsp:nvSpPr>
        <dsp:cNvPr id="0" name=""/>
        <dsp:cNvSpPr/>
      </dsp:nvSpPr>
      <dsp:spPr>
        <a:xfrm>
          <a:off x="-5643548" y="-853269"/>
          <a:ext cx="6636014" cy="6636014"/>
        </a:xfrm>
        <a:prstGeom prst="blockArc">
          <a:avLst>
            <a:gd name="adj1" fmla="val 18900000"/>
            <a:gd name="adj2" fmla="val 2700000"/>
            <a:gd name="adj3" fmla="val 32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6266C6-C448-4501-8C4A-9C67632ED8E0}">
      <dsp:nvSpPr>
        <dsp:cNvPr id="0" name=""/>
        <dsp:cNvSpPr/>
      </dsp:nvSpPr>
      <dsp:spPr>
        <a:xfrm>
          <a:off x="508000" y="277608"/>
          <a:ext cx="7942407" cy="13439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54" tIns="50800" rIns="50800" bIns="50800" numCol="1" spcCol="1270" anchor="t" anchorCtr="0">
          <a:noAutofit/>
        </a:bodyPr>
        <a:lstStyle/>
        <a:p>
          <a:pPr marL="0" lvl="0" indent="0" algn="l" defTabSz="889000">
            <a:lnSpc>
              <a:spcPct val="90000"/>
            </a:lnSpc>
            <a:spcBef>
              <a:spcPct val="0"/>
            </a:spcBef>
            <a:spcAft>
              <a:spcPct val="35000"/>
            </a:spcAft>
            <a:buNone/>
          </a:pPr>
          <a:r>
            <a:rPr lang="en-US" sz="2000" kern="1200">
              <a:solidFill>
                <a:srgbClr val="FFFFFF"/>
              </a:solidFill>
              <a:latin typeface="Calibri" panose="020F0502020204030204"/>
              <a:ea typeface="+mn-ea"/>
              <a:cs typeface="+mn-cs"/>
            </a:rPr>
            <a:t>Register Students for Online Testing</a:t>
          </a:r>
        </a:p>
        <a:p>
          <a:pPr marL="0" lvl="0" indent="0" algn="l" defTabSz="889000">
            <a:lnSpc>
              <a:spcPct val="90000"/>
            </a:lnSpc>
            <a:spcBef>
              <a:spcPct val="0"/>
            </a:spcBef>
            <a:spcAft>
              <a:spcPct val="35000"/>
            </a:spcAft>
            <a:buNone/>
          </a:pPr>
          <a:r>
            <a:rPr lang="en-US" sz="2000" kern="1200">
              <a:solidFill>
                <a:srgbClr val="FFFFFF"/>
              </a:solidFill>
              <a:latin typeface="Calibri" panose="020F0502020204030204"/>
              <a:ea typeface="+mn-ea"/>
              <a:cs typeface="+mn-cs"/>
            </a:rPr>
            <a:t>Review Updated Technology Requirements</a:t>
          </a:r>
        </a:p>
        <a:p>
          <a:pPr marL="171450" lvl="1" indent="0" algn="l" defTabSz="800100">
            <a:lnSpc>
              <a:spcPct val="90000"/>
            </a:lnSpc>
            <a:spcBef>
              <a:spcPct val="0"/>
            </a:spcBef>
            <a:spcAft>
              <a:spcPct val="15000"/>
            </a:spcAft>
            <a:buChar char="•"/>
          </a:pPr>
          <a:r>
            <a:rPr lang="en-US" sz="1800" kern="1200"/>
            <a:t>Minimum Systems Requirements</a:t>
          </a:r>
        </a:p>
        <a:p>
          <a:pPr marL="171450" lvl="1" indent="0" algn="l" defTabSz="800100">
            <a:lnSpc>
              <a:spcPct val="90000"/>
            </a:lnSpc>
            <a:spcBef>
              <a:spcPct val="0"/>
            </a:spcBef>
            <a:spcAft>
              <a:spcPts val="600"/>
            </a:spcAft>
            <a:buChar char="•"/>
          </a:pPr>
          <a:r>
            <a:rPr lang="en-US" sz="1800" kern="1200"/>
            <a:t>Secure Browser Updates</a:t>
          </a:r>
        </a:p>
      </dsp:txBody>
      <dsp:txXfrm>
        <a:off x="508000" y="277608"/>
        <a:ext cx="7942407" cy="1343991"/>
      </dsp:txXfrm>
    </dsp:sp>
    <dsp:sp modelId="{883515CD-38BB-4E7A-BFA1-AFAC996EF886}">
      <dsp:nvSpPr>
        <dsp:cNvPr id="0" name=""/>
        <dsp:cNvSpPr/>
      </dsp:nvSpPr>
      <dsp:spPr>
        <a:xfrm>
          <a:off x="-2832" y="369710"/>
          <a:ext cx="1232368" cy="1232368"/>
        </a:xfrm>
        <a:prstGeom prst="ellipse">
          <a:avLst/>
        </a:prstGeom>
        <a:solidFill>
          <a:srgbClr val="00633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13D9B3-5D55-4086-A743-DF600778FFF6}">
      <dsp:nvSpPr>
        <dsp:cNvPr id="0" name=""/>
        <dsp:cNvSpPr/>
      </dsp:nvSpPr>
      <dsp:spPr>
        <a:xfrm>
          <a:off x="803156" y="1878420"/>
          <a:ext cx="7680034" cy="14682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54" tIns="50800" rIns="50800" bIns="50800" numCol="1" spcCol="1270" anchor="t" anchorCtr="0">
          <a:noAutofit/>
        </a:bodyPr>
        <a:lstStyle/>
        <a:p>
          <a:pPr marL="0" lvl="0" indent="0" algn="l" defTabSz="889000">
            <a:lnSpc>
              <a:spcPct val="90000"/>
            </a:lnSpc>
            <a:spcBef>
              <a:spcPct val="0"/>
            </a:spcBef>
            <a:spcAft>
              <a:spcPct val="35000"/>
            </a:spcAft>
            <a:buNone/>
          </a:pPr>
          <a:r>
            <a:rPr lang="en-US" sz="2000" kern="1200"/>
            <a:t>Prepare the Testing Environment</a:t>
          </a:r>
        </a:p>
        <a:p>
          <a:pPr marL="171450" lvl="1" indent="-171450" algn="l" defTabSz="711200">
            <a:lnSpc>
              <a:spcPct val="90000"/>
            </a:lnSpc>
            <a:spcBef>
              <a:spcPct val="0"/>
            </a:spcBef>
            <a:spcAft>
              <a:spcPct val="15000"/>
            </a:spcAft>
            <a:buChar char="•"/>
          </a:pPr>
          <a:r>
            <a:rPr lang="en-US" sz="1600" kern="1200"/>
            <a:t>Perform system readiness tests (Online Readiness Tools)</a:t>
          </a:r>
        </a:p>
        <a:p>
          <a:pPr marL="171450" lvl="1" indent="-171450" algn="l" defTabSz="711200">
            <a:lnSpc>
              <a:spcPct val="90000"/>
            </a:lnSpc>
            <a:spcBef>
              <a:spcPct val="0"/>
            </a:spcBef>
            <a:spcAft>
              <a:spcPct val="15000"/>
            </a:spcAft>
            <a:buChar char="•"/>
          </a:pPr>
          <a:r>
            <a:rPr lang="en-US" sz="1600" kern="1200"/>
            <a:t>Update devices and verify installation of the current </a:t>
          </a:r>
          <a:r>
            <a:rPr lang="en-US" sz="1800" kern="1200"/>
            <a:t>secure </a:t>
          </a:r>
          <a:r>
            <a:rPr lang="en-US" sz="1600" kern="1200"/>
            <a:t>browser versions</a:t>
          </a:r>
        </a:p>
        <a:p>
          <a:pPr marL="171450" lvl="1" indent="-171450" algn="l" defTabSz="711200">
            <a:lnSpc>
              <a:spcPct val="90000"/>
            </a:lnSpc>
            <a:spcBef>
              <a:spcPct val="0"/>
            </a:spcBef>
            <a:spcAft>
              <a:spcPct val="15000"/>
            </a:spcAft>
            <a:buChar char="•"/>
          </a:pPr>
          <a:r>
            <a:rPr lang="en-US" sz="1600" kern="1200"/>
            <a:t>Evaluate System performance using tutorials and practice test or interim testing</a:t>
          </a:r>
        </a:p>
        <a:p>
          <a:pPr marL="114300" lvl="1" indent="-114300" algn="l" defTabSz="533400">
            <a:lnSpc>
              <a:spcPct val="90000"/>
            </a:lnSpc>
            <a:spcBef>
              <a:spcPct val="0"/>
            </a:spcBef>
            <a:spcAft>
              <a:spcPct val="15000"/>
            </a:spcAft>
            <a:buChar char="•"/>
          </a:pPr>
          <a:endParaRPr lang="en-US" sz="1200" kern="1200"/>
        </a:p>
      </dsp:txBody>
      <dsp:txXfrm>
        <a:off x="803156" y="1878420"/>
        <a:ext cx="7680034" cy="1468283"/>
      </dsp:txXfrm>
    </dsp:sp>
    <dsp:sp modelId="{67D5C99B-F018-45DC-A87F-A9A4A147B6FC}">
      <dsp:nvSpPr>
        <dsp:cNvPr id="0" name=""/>
        <dsp:cNvSpPr/>
      </dsp:nvSpPr>
      <dsp:spPr>
        <a:xfrm>
          <a:off x="311063" y="2004238"/>
          <a:ext cx="1232368" cy="1232368"/>
        </a:xfrm>
        <a:prstGeom prst="ellipse">
          <a:avLst/>
        </a:prstGeom>
        <a:solidFill>
          <a:srgbClr val="00884A"/>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B3F107-9FED-44B2-85B1-1AE2F2347BC2}">
      <dsp:nvSpPr>
        <dsp:cNvPr id="0" name=""/>
        <dsp:cNvSpPr/>
      </dsp:nvSpPr>
      <dsp:spPr>
        <a:xfrm>
          <a:off x="747861" y="3524633"/>
          <a:ext cx="7735350" cy="12962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54" tIns="40640" rIns="40640" bIns="40640" numCol="1" spcCol="1270" anchor="t" anchorCtr="0">
          <a:noAutofit/>
        </a:bodyPr>
        <a:lstStyle/>
        <a:p>
          <a:pPr marL="0" lvl="0" indent="0" algn="l" defTabSz="711200">
            <a:lnSpc>
              <a:spcPct val="90000"/>
            </a:lnSpc>
            <a:spcBef>
              <a:spcPct val="0"/>
            </a:spcBef>
            <a:spcAft>
              <a:spcPct val="35000"/>
            </a:spcAft>
            <a:buNone/>
          </a:pPr>
          <a:r>
            <a:rPr lang="en-US" sz="1600" kern="1200"/>
            <a:t>Verify Online Student Test Registrations</a:t>
          </a:r>
        </a:p>
        <a:p>
          <a:pPr marL="171450" lvl="1" indent="-171450" algn="l" defTabSz="711200">
            <a:lnSpc>
              <a:spcPct val="90000"/>
            </a:lnSpc>
            <a:spcBef>
              <a:spcPct val="0"/>
            </a:spcBef>
            <a:spcAft>
              <a:spcPct val="15000"/>
            </a:spcAft>
            <a:buChar char="•"/>
          </a:pPr>
          <a:r>
            <a:rPr lang="en-US" sz="1600" kern="1200"/>
            <a:t>Verify student information (demographics) and test registrations (subject/grade level, PNPs, test language.</a:t>
          </a:r>
        </a:p>
        <a:p>
          <a:pPr marL="171450" lvl="1" indent="-171450" algn="l" defTabSz="711200">
            <a:lnSpc>
              <a:spcPct val="90000"/>
            </a:lnSpc>
            <a:spcBef>
              <a:spcPct val="0"/>
            </a:spcBef>
            <a:spcAft>
              <a:spcPct val="15000"/>
            </a:spcAft>
            <a:buChar char="•"/>
          </a:pPr>
          <a:r>
            <a:rPr lang="en-US" sz="1600" kern="1200"/>
            <a:t>Verify online testing groups (optional).</a:t>
          </a:r>
        </a:p>
        <a:p>
          <a:pPr marL="171450" lvl="1" indent="-171450" algn="l" defTabSz="711200">
            <a:lnSpc>
              <a:spcPct val="90000"/>
            </a:lnSpc>
            <a:spcBef>
              <a:spcPct val="0"/>
            </a:spcBef>
            <a:spcAft>
              <a:spcPct val="15000"/>
            </a:spcAft>
            <a:buChar char="•"/>
          </a:pPr>
          <a:r>
            <a:rPr lang="en-US" sz="1600" kern="1200"/>
            <a:t>Verify online designated supports.</a:t>
          </a:r>
        </a:p>
      </dsp:txBody>
      <dsp:txXfrm>
        <a:off x="747861" y="3524633"/>
        <a:ext cx="7735350" cy="1296274"/>
      </dsp:txXfrm>
    </dsp:sp>
    <dsp:sp modelId="{F6F5C160-55AF-42CD-B751-EB256C8B625B}">
      <dsp:nvSpPr>
        <dsp:cNvPr id="0" name=""/>
        <dsp:cNvSpPr/>
      </dsp:nvSpPr>
      <dsp:spPr>
        <a:xfrm>
          <a:off x="38648" y="3583642"/>
          <a:ext cx="1232368" cy="1232368"/>
        </a:xfrm>
        <a:prstGeom prst="ellipse">
          <a:avLst/>
        </a:prstGeom>
        <a:solidFill>
          <a:srgbClr val="F9ED1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F2733-EC49-4BCA-BC96-77372CB996C8}">
      <dsp:nvSpPr>
        <dsp:cNvPr id="0" name=""/>
        <dsp:cNvSpPr/>
      </dsp:nvSpPr>
      <dsp:spPr>
        <a:xfrm>
          <a:off x="-5643548" y="-853269"/>
          <a:ext cx="6636014" cy="6636014"/>
        </a:xfrm>
        <a:prstGeom prst="blockArc">
          <a:avLst>
            <a:gd name="adj1" fmla="val 18900000"/>
            <a:gd name="adj2" fmla="val 2700000"/>
            <a:gd name="adj3" fmla="val 32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6266C6-C448-4501-8C4A-9C67632ED8E0}">
      <dsp:nvSpPr>
        <dsp:cNvPr id="0" name=""/>
        <dsp:cNvSpPr/>
      </dsp:nvSpPr>
      <dsp:spPr>
        <a:xfrm>
          <a:off x="508000" y="277608"/>
          <a:ext cx="7942407" cy="13439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54" tIns="50800" rIns="50800" bIns="50800" numCol="1" spcCol="1270" anchor="t" anchorCtr="0">
          <a:noAutofit/>
        </a:bodyPr>
        <a:lstStyle/>
        <a:p>
          <a:pPr marL="0" lvl="0" indent="0" algn="l" defTabSz="889000">
            <a:lnSpc>
              <a:spcPct val="90000"/>
            </a:lnSpc>
            <a:spcBef>
              <a:spcPct val="0"/>
            </a:spcBef>
            <a:spcAft>
              <a:spcPct val="35000"/>
            </a:spcAft>
            <a:buNone/>
          </a:pPr>
          <a:r>
            <a:rPr lang="en-US" sz="2000" kern="1200">
              <a:solidFill>
                <a:srgbClr val="FFFFFF"/>
              </a:solidFill>
              <a:latin typeface="Calibri" panose="020F0502020204030204"/>
              <a:ea typeface="+mn-ea"/>
              <a:cs typeface="+mn-cs"/>
            </a:rPr>
            <a:t>Download and Print Student Test Tickets and Rosters</a:t>
          </a:r>
        </a:p>
        <a:p>
          <a:pPr marL="171450" lvl="1" indent="0" algn="l" defTabSz="800100">
            <a:lnSpc>
              <a:spcPct val="90000"/>
            </a:lnSpc>
            <a:spcBef>
              <a:spcPct val="0"/>
            </a:spcBef>
            <a:spcAft>
              <a:spcPts val="1200"/>
            </a:spcAft>
            <a:buChar char="•"/>
          </a:pPr>
          <a:r>
            <a:rPr lang="en-US" sz="1800" kern="1200"/>
            <a:t> Verify Test Language and PNPs.</a:t>
          </a:r>
        </a:p>
        <a:p>
          <a:pPr marL="0" lvl="1" indent="0" algn="l" defTabSz="800100">
            <a:lnSpc>
              <a:spcPct val="90000"/>
            </a:lnSpc>
            <a:spcBef>
              <a:spcPct val="0"/>
            </a:spcBef>
            <a:spcAft>
              <a:spcPct val="15000"/>
            </a:spcAft>
            <a:buNone/>
          </a:pPr>
          <a:r>
            <a:rPr lang="en-US" sz="2000" kern="1200">
              <a:solidFill>
                <a:srgbClr val="FFFFFF"/>
              </a:solidFill>
              <a:latin typeface="Calibri" panose="020F0502020204030204"/>
              <a:ea typeface="+mn-ea"/>
              <a:cs typeface="+mn-cs"/>
            </a:rPr>
            <a:t>Download Proctor Ticket Logins</a:t>
          </a:r>
        </a:p>
      </dsp:txBody>
      <dsp:txXfrm>
        <a:off x="508000" y="277608"/>
        <a:ext cx="7942407" cy="1343991"/>
      </dsp:txXfrm>
    </dsp:sp>
    <dsp:sp modelId="{883515CD-38BB-4E7A-BFA1-AFAC996EF886}">
      <dsp:nvSpPr>
        <dsp:cNvPr id="0" name=""/>
        <dsp:cNvSpPr/>
      </dsp:nvSpPr>
      <dsp:spPr>
        <a:xfrm>
          <a:off x="-2832" y="369710"/>
          <a:ext cx="1232368" cy="1232368"/>
        </a:xfrm>
        <a:prstGeom prst="ellipse">
          <a:avLst/>
        </a:prstGeom>
        <a:solidFill>
          <a:srgbClr val="FDB51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13D9B3-5D55-4086-A743-DF600778FFF6}">
      <dsp:nvSpPr>
        <dsp:cNvPr id="0" name=""/>
        <dsp:cNvSpPr/>
      </dsp:nvSpPr>
      <dsp:spPr>
        <a:xfrm>
          <a:off x="803156" y="1878420"/>
          <a:ext cx="7680034" cy="14682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54" tIns="50800" rIns="50800" bIns="50800" numCol="1" spcCol="1270" anchor="t" anchorCtr="0">
          <a:noAutofit/>
        </a:bodyPr>
        <a:lstStyle/>
        <a:p>
          <a:pPr marL="0" lvl="0" indent="0" algn="l" defTabSz="889000">
            <a:lnSpc>
              <a:spcPct val="90000"/>
            </a:lnSpc>
            <a:spcBef>
              <a:spcPct val="0"/>
            </a:spcBef>
            <a:spcAft>
              <a:spcPct val="35000"/>
            </a:spcAft>
            <a:buNone/>
          </a:pPr>
          <a:r>
            <a:rPr lang="en-US" sz="2000" kern="1200"/>
            <a:t>Final System Checks</a:t>
          </a:r>
        </a:p>
        <a:p>
          <a:pPr marL="171450" lvl="1" indent="-171450" algn="l" defTabSz="711200">
            <a:lnSpc>
              <a:spcPct val="90000"/>
            </a:lnSpc>
            <a:spcBef>
              <a:spcPct val="0"/>
            </a:spcBef>
            <a:spcAft>
              <a:spcPct val="15000"/>
            </a:spcAft>
            <a:buChar char="•"/>
          </a:pPr>
          <a:r>
            <a:rPr lang="en-US" sz="1600" kern="1200"/>
            <a:t>Launch and Verify SOTP is installed and working on ALL testing devices.</a:t>
          </a:r>
        </a:p>
        <a:p>
          <a:pPr marL="171450" lvl="1" indent="-171450" algn="l" defTabSz="711200">
            <a:lnSpc>
              <a:spcPct val="90000"/>
            </a:lnSpc>
            <a:spcBef>
              <a:spcPct val="0"/>
            </a:spcBef>
            <a:spcAft>
              <a:spcPct val="15000"/>
            </a:spcAft>
            <a:buChar char="•"/>
          </a:pPr>
          <a:r>
            <a:rPr lang="en-US" sz="1600" kern="1200"/>
            <a:t>Disable all system auto-updates once the SOTP has been tested and verified to be working.</a:t>
          </a:r>
        </a:p>
        <a:p>
          <a:pPr marL="114300" lvl="1" indent="-114300" algn="l" defTabSz="533400">
            <a:lnSpc>
              <a:spcPct val="90000"/>
            </a:lnSpc>
            <a:spcBef>
              <a:spcPct val="0"/>
            </a:spcBef>
            <a:spcAft>
              <a:spcPct val="15000"/>
            </a:spcAft>
            <a:buChar char="•"/>
          </a:pPr>
          <a:endParaRPr lang="en-US" sz="1200" kern="1200"/>
        </a:p>
      </dsp:txBody>
      <dsp:txXfrm>
        <a:off x="803156" y="1878420"/>
        <a:ext cx="7680034" cy="1468283"/>
      </dsp:txXfrm>
    </dsp:sp>
    <dsp:sp modelId="{67D5C99B-F018-45DC-A87F-A9A4A147B6FC}">
      <dsp:nvSpPr>
        <dsp:cNvPr id="0" name=""/>
        <dsp:cNvSpPr/>
      </dsp:nvSpPr>
      <dsp:spPr>
        <a:xfrm>
          <a:off x="311063" y="2004238"/>
          <a:ext cx="1232368" cy="1232368"/>
        </a:xfrm>
        <a:prstGeom prst="ellipse">
          <a:avLst/>
        </a:prstGeom>
        <a:solidFill>
          <a:srgbClr val="A65C2A"/>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B3F107-9FED-44B2-85B1-1AE2F2347BC2}">
      <dsp:nvSpPr>
        <dsp:cNvPr id="0" name=""/>
        <dsp:cNvSpPr/>
      </dsp:nvSpPr>
      <dsp:spPr>
        <a:xfrm>
          <a:off x="747861" y="3462266"/>
          <a:ext cx="7735350" cy="14210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54" tIns="40640" rIns="40640" bIns="40640" numCol="1" spcCol="1270" anchor="t" anchorCtr="0">
          <a:noAutofit/>
        </a:bodyPr>
        <a:lstStyle/>
        <a:p>
          <a:pPr marL="0" lvl="0" indent="0" algn="l" defTabSz="711200">
            <a:lnSpc>
              <a:spcPct val="90000"/>
            </a:lnSpc>
            <a:spcBef>
              <a:spcPct val="0"/>
            </a:spcBef>
            <a:spcAft>
              <a:spcPct val="35000"/>
            </a:spcAft>
            <a:buNone/>
          </a:pPr>
          <a:r>
            <a:rPr lang="en-US" sz="1600" kern="1200"/>
            <a:t>Verify Online Student Test Registrations</a:t>
          </a:r>
        </a:p>
        <a:p>
          <a:pPr marL="171450" lvl="1" indent="-171450" algn="l" defTabSz="711200">
            <a:lnSpc>
              <a:spcPct val="90000"/>
            </a:lnSpc>
            <a:spcBef>
              <a:spcPct val="0"/>
            </a:spcBef>
            <a:spcAft>
              <a:spcPct val="15000"/>
            </a:spcAft>
            <a:buChar char="•"/>
          </a:pPr>
          <a:r>
            <a:rPr lang="en-US" sz="1600" kern="1200"/>
            <a:t>Verify student information (demographics) and test registrations (subject/grade level, PNPs, test language.</a:t>
          </a:r>
        </a:p>
        <a:p>
          <a:pPr marL="171450" lvl="1" indent="-171450" algn="l" defTabSz="711200">
            <a:lnSpc>
              <a:spcPct val="90000"/>
            </a:lnSpc>
            <a:spcBef>
              <a:spcPct val="0"/>
            </a:spcBef>
            <a:spcAft>
              <a:spcPct val="15000"/>
            </a:spcAft>
            <a:buChar char="•"/>
          </a:pPr>
          <a:r>
            <a:rPr lang="en-US" sz="1600" kern="1200"/>
            <a:t>Verify online testing groups (optional).</a:t>
          </a:r>
        </a:p>
        <a:p>
          <a:pPr marL="171450" lvl="1" indent="-171450" algn="l" defTabSz="711200">
            <a:lnSpc>
              <a:spcPct val="90000"/>
            </a:lnSpc>
            <a:spcBef>
              <a:spcPct val="0"/>
            </a:spcBef>
            <a:spcAft>
              <a:spcPct val="15000"/>
            </a:spcAft>
            <a:buChar char="•"/>
          </a:pPr>
          <a:r>
            <a:rPr lang="en-US" sz="1600" kern="1200"/>
            <a:t>Verify online designated supports.</a:t>
          </a:r>
        </a:p>
      </dsp:txBody>
      <dsp:txXfrm>
        <a:off x="747861" y="3462266"/>
        <a:ext cx="7735350" cy="1421009"/>
      </dsp:txXfrm>
    </dsp:sp>
    <dsp:sp modelId="{F6F5C160-55AF-42CD-B751-EB256C8B625B}">
      <dsp:nvSpPr>
        <dsp:cNvPr id="0" name=""/>
        <dsp:cNvSpPr/>
      </dsp:nvSpPr>
      <dsp:spPr>
        <a:xfrm>
          <a:off x="38648" y="3583642"/>
          <a:ext cx="1232368" cy="1232368"/>
        </a:xfrm>
        <a:prstGeom prst="ellipse">
          <a:avLst/>
        </a:prstGeom>
        <a:solidFill>
          <a:srgbClr val="CD362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F2733-EC49-4BCA-BC96-77372CB996C8}">
      <dsp:nvSpPr>
        <dsp:cNvPr id="0" name=""/>
        <dsp:cNvSpPr/>
      </dsp:nvSpPr>
      <dsp:spPr>
        <a:xfrm>
          <a:off x="-5405151" y="-853269"/>
          <a:ext cx="6636014" cy="6636014"/>
        </a:xfrm>
        <a:prstGeom prst="blockArc">
          <a:avLst>
            <a:gd name="adj1" fmla="val 18900000"/>
            <a:gd name="adj2" fmla="val 2700000"/>
            <a:gd name="adj3" fmla="val 32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6266C6-C448-4501-8C4A-9C67632ED8E0}">
      <dsp:nvSpPr>
        <dsp:cNvPr id="0" name=""/>
        <dsp:cNvSpPr/>
      </dsp:nvSpPr>
      <dsp:spPr>
        <a:xfrm>
          <a:off x="1091876" y="1334624"/>
          <a:ext cx="7211016" cy="20874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6385" tIns="50800" rIns="50800" bIns="50800" numCol="1" spcCol="1270" anchor="t" anchorCtr="0">
          <a:noAutofit/>
        </a:bodyPr>
        <a:lstStyle/>
        <a:p>
          <a:pPr marL="0" lvl="0" indent="0" algn="l" defTabSz="889000">
            <a:lnSpc>
              <a:spcPct val="90000"/>
            </a:lnSpc>
            <a:spcBef>
              <a:spcPct val="0"/>
            </a:spcBef>
            <a:spcAft>
              <a:spcPct val="35000"/>
            </a:spcAft>
            <a:buNone/>
          </a:pPr>
          <a:r>
            <a:rPr lang="en-US" sz="2000" kern="1200">
              <a:solidFill>
                <a:srgbClr val="FFFFFF"/>
              </a:solidFill>
              <a:latin typeface="Calibri" panose="020F0502020204030204"/>
              <a:ea typeface="+mn-ea"/>
              <a:cs typeface="+mn-cs"/>
            </a:rPr>
            <a:t>Verify Student Information and Test Attributes</a:t>
          </a:r>
        </a:p>
        <a:p>
          <a:pPr marL="171450" lvl="1" indent="0" algn="l" defTabSz="800100">
            <a:lnSpc>
              <a:spcPct val="90000"/>
            </a:lnSpc>
            <a:spcBef>
              <a:spcPct val="0"/>
            </a:spcBef>
            <a:spcAft>
              <a:spcPts val="1200"/>
            </a:spcAft>
            <a:buChar char="•"/>
          </a:pPr>
          <a:r>
            <a:rPr lang="en-US" sz="1800" kern="1200"/>
            <a:t> Update Student Demographics (as necessary) prior to the close of the testing window</a:t>
          </a:r>
        </a:p>
        <a:p>
          <a:pPr marL="171450" lvl="1" indent="0" algn="l" defTabSz="800100">
            <a:lnSpc>
              <a:spcPct val="90000"/>
            </a:lnSpc>
            <a:spcBef>
              <a:spcPct val="0"/>
            </a:spcBef>
            <a:spcAft>
              <a:spcPts val="1200"/>
            </a:spcAft>
            <a:buChar char="•"/>
          </a:pPr>
          <a:r>
            <a:rPr lang="en-US" sz="1800" kern="1200"/>
            <a:t>Verify and update Test Attributes (as necessary) prior to the close of the Test Attributes window</a:t>
          </a:r>
        </a:p>
      </dsp:txBody>
      <dsp:txXfrm>
        <a:off x="1091876" y="1334624"/>
        <a:ext cx="7211016" cy="2087498"/>
      </dsp:txXfrm>
    </dsp:sp>
    <dsp:sp modelId="{883515CD-38BB-4E7A-BFA1-AFAC996EF886}">
      <dsp:nvSpPr>
        <dsp:cNvPr id="0" name=""/>
        <dsp:cNvSpPr/>
      </dsp:nvSpPr>
      <dsp:spPr>
        <a:xfrm>
          <a:off x="193753" y="1488502"/>
          <a:ext cx="1987545" cy="1952469"/>
        </a:xfrm>
        <a:prstGeom prst="ellipse">
          <a:avLst/>
        </a:prstGeom>
        <a:solidFill>
          <a:srgbClr val="9F202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0.58375</cdr:x>
      <cdr:y>0.29547</cdr:y>
    </cdr:from>
    <cdr:to>
      <cdr:x>0.96255</cdr:x>
      <cdr:y>0.40479</cdr:y>
    </cdr:to>
    <cdr:sp macro="" textlink="">
      <cdr:nvSpPr>
        <cdr:cNvPr id="2" name="TextBox 1">
          <a:extLst xmlns:a="http://schemas.openxmlformats.org/drawingml/2006/main">
            <a:ext uri="{FF2B5EF4-FFF2-40B4-BE49-F238E27FC236}">
              <a16:creationId xmlns:a16="http://schemas.microsoft.com/office/drawing/2014/main" id="{398E93EC-1217-4EC3-A94A-F3EB6B3D8ECF}"/>
            </a:ext>
          </a:extLst>
        </cdr:cNvPr>
        <cdr:cNvSpPr txBox="1"/>
      </cdr:nvSpPr>
      <cdr:spPr>
        <a:xfrm xmlns:a="http://schemas.openxmlformats.org/drawingml/2006/main">
          <a:off x="6777193" y="1461369"/>
          <a:ext cx="4397829" cy="5406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dirty="0">
              <a:latin typeface="Open Sans (Headings)"/>
            </a:rPr>
            <a:t>Participation Data By Percentage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62D2A7-9DA2-49E3-81A0-D28E90CA93BA}"/>
              </a:ext>
            </a:extLst>
          </p:cNvPr>
          <p:cNvSpPr>
            <a:spLocks noGrp="1"/>
          </p:cNvSpPr>
          <p:nvPr>
            <p:ph type="hdr" sz="quarter"/>
          </p:nvPr>
        </p:nvSpPr>
        <p:spPr>
          <a:xfrm>
            <a:off x="0" y="0"/>
            <a:ext cx="3005139"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4DAF840-44DF-456B-906B-79CF540616AB}"/>
              </a:ext>
            </a:extLst>
          </p:cNvPr>
          <p:cNvSpPr>
            <a:spLocks noGrp="1"/>
          </p:cNvSpPr>
          <p:nvPr>
            <p:ph type="dt" sz="quarter" idx="1"/>
          </p:nvPr>
        </p:nvSpPr>
        <p:spPr>
          <a:xfrm>
            <a:off x="3927475" y="0"/>
            <a:ext cx="3005139" cy="463550"/>
          </a:xfrm>
          <a:prstGeom prst="rect">
            <a:avLst/>
          </a:prstGeom>
        </p:spPr>
        <p:txBody>
          <a:bodyPr vert="horz" lIns="91440" tIns="45720" rIns="91440" bIns="45720" rtlCol="0"/>
          <a:lstStyle>
            <a:lvl1pPr algn="r">
              <a:defRPr sz="1200"/>
            </a:lvl1pPr>
          </a:lstStyle>
          <a:p>
            <a:fld id="{66CE600D-215E-4A31-A9FF-E24123E5564A}" type="datetimeFigureOut">
              <a:rPr lang="en-US" smtClean="0"/>
              <a:t>10/3/19</a:t>
            </a:fld>
            <a:endParaRPr lang="en-US"/>
          </a:p>
        </p:txBody>
      </p:sp>
      <p:sp>
        <p:nvSpPr>
          <p:cNvPr id="4" name="Footer Placeholder 3">
            <a:extLst>
              <a:ext uri="{FF2B5EF4-FFF2-40B4-BE49-F238E27FC236}">
                <a16:creationId xmlns:a16="http://schemas.microsoft.com/office/drawing/2014/main" id="{D4743E22-80CA-4CC1-BCC9-2D756234C22D}"/>
              </a:ext>
            </a:extLst>
          </p:cNvPr>
          <p:cNvSpPr>
            <a:spLocks noGrp="1"/>
          </p:cNvSpPr>
          <p:nvPr>
            <p:ph type="ftr" sz="quarter" idx="2"/>
          </p:nvPr>
        </p:nvSpPr>
        <p:spPr>
          <a:xfrm>
            <a:off x="0" y="8769350"/>
            <a:ext cx="3005139"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550824-8EA9-4517-A6FA-8F6CF3BDE33B}"/>
              </a:ext>
            </a:extLst>
          </p:cNvPr>
          <p:cNvSpPr>
            <a:spLocks noGrp="1"/>
          </p:cNvSpPr>
          <p:nvPr>
            <p:ph type="sldNum" sz="quarter" idx="3"/>
          </p:nvPr>
        </p:nvSpPr>
        <p:spPr>
          <a:xfrm>
            <a:off x="3927475" y="8769350"/>
            <a:ext cx="3005139" cy="463550"/>
          </a:xfrm>
          <a:prstGeom prst="rect">
            <a:avLst/>
          </a:prstGeom>
        </p:spPr>
        <p:txBody>
          <a:bodyPr vert="horz" lIns="91440" tIns="45720" rIns="91440" bIns="45720" rtlCol="0" anchor="b"/>
          <a:lstStyle>
            <a:lvl1pPr algn="r">
              <a:defRPr sz="1200"/>
            </a:lvl1pPr>
          </a:lstStyle>
          <a:p>
            <a:fld id="{4F94B013-4C41-4581-B19B-494DF4AE2480}" type="slidenum">
              <a:rPr lang="en-US" smtClean="0"/>
              <a:t>‹#›</a:t>
            </a:fld>
            <a:endParaRPr lang="en-US"/>
          </a:p>
        </p:txBody>
      </p:sp>
    </p:spTree>
    <p:extLst>
      <p:ext uri="{BB962C8B-B14F-4D97-AF65-F5344CB8AC3E}">
        <p14:creationId xmlns:p14="http://schemas.microsoft.com/office/powerpoint/2010/main" val="3863749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3248"/>
          </a:xfrm>
          <a:prstGeom prst="rect">
            <a:avLst/>
          </a:prstGeom>
        </p:spPr>
        <p:txBody>
          <a:bodyPr vert="horz" lIns="90992" tIns="45496" rIns="90992" bIns="45496" rtlCol="0"/>
          <a:lstStyle>
            <a:lvl1pPr algn="l">
              <a:defRPr sz="1200"/>
            </a:lvl1pPr>
          </a:lstStyle>
          <a:p>
            <a:endParaRPr lang="en-US"/>
          </a:p>
        </p:txBody>
      </p:sp>
      <p:sp>
        <p:nvSpPr>
          <p:cNvPr id="3" name="Date Placeholder 2"/>
          <p:cNvSpPr>
            <a:spLocks noGrp="1"/>
          </p:cNvSpPr>
          <p:nvPr>
            <p:ph type="dt" idx="1"/>
          </p:nvPr>
        </p:nvSpPr>
        <p:spPr>
          <a:xfrm>
            <a:off x="3927776" y="0"/>
            <a:ext cx="3004820" cy="463248"/>
          </a:xfrm>
          <a:prstGeom prst="rect">
            <a:avLst/>
          </a:prstGeom>
        </p:spPr>
        <p:txBody>
          <a:bodyPr vert="horz" lIns="90992" tIns="45496" rIns="90992" bIns="45496" rtlCol="0"/>
          <a:lstStyle>
            <a:lvl1pPr algn="r">
              <a:defRPr sz="1200"/>
            </a:lvl1pPr>
          </a:lstStyle>
          <a:p>
            <a:fld id="{B5D74A9E-34E8-9E44-AF86-6D29CD5A1678}" type="datetimeFigureOut">
              <a:rPr lang="en-US" smtClean="0"/>
              <a:t>10/3/19</a:t>
            </a:fld>
            <a:endParaRPr lang="en-US"/>
          </a:p>
        </p:txBody>
      </p:sp>
      <p:sp>
        <p:nvSpPr>
          <p:cNvPr id="4" name="Slide Image Placeholder 3"/>
          <p:cNvSpPr>
            <a:spLocks noGrp="1" noRot="1" noChangeAspect="1"/>
          </p:cNvSpPr>
          <p:nvPr>
            <p:ph type="sldImg" idx="2"/>
          </p:nvPr>
        </p:nvSpPr>
        <p:spPr>
          <a:xfrm>
            <a:off x="698500" y="1154113"/>
            <a:ext cx="5538788" cy="3114675"/>
          </a:xfrm>
          <a:prstGeom prst="rect">
            <a:avLst/>
          </a:prstGeom>
          <a:noFill/>
          <a:ln w="12700">
            <a:solidFill>
              <a:prstClr val="black"/>
            </a:solidFill>
          </a:ln>
        </p:spPr>
        <p:txBody>
          <a:bodyPr vert="horz" lIns="90992" tIns="45496" rIns="90992" bIns="45496" rtlCol="0" anchor="ctr"/>
          <a:lstStyle/>
          <a:p>
            <a:endParaRPr lang="en-US"/>
          </a:p>
        </p:txBody>
      </p:sp>
      <p:sp>
        <p:nvSpPr>
          <p:cNvPr id="5" name="Notes Placeholder 4"/>
          <p:cNvSpPr>
            <a:spLocks noGrp="1"/>
          </p:cNvSpPr>
          <p:nvPr>
            <p:ph type="body" sz="quarter" idx="3"/>
          </p:nvPr>
        </p:nvSpPr>
        <p:spPr>
          <a:xfrm>
            <a:off x="693420" y="4443334"/>
            <a:ext cx="5547360" cy="3635455"/>
          </a:xfrm>
          <a:prstGeom prst="rect">
            <a:avLst/>
          </a:prstGeom>
        </p:spPr>
        <p:txBody>
          <a:bodyPr vert="horz" lIns="90992" tIns="45496" rIns="90992" bIns="454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69654"/>
            <a:ext cx="3004820" cy="463247"/>
          </a:xfrm>
          <a:prstGeom prst="rect">
            <a:avLst/>
          </a:prstGeom>
        </p:spPr>
        <p:txBody>
          <a:bodyPr vert="horz" lIns="90992" tIns="45496" rIns="90992" bIns="45496" rtlCol="0" anchor="b"/>
          <a:lstStyle>
            <a:lvl1pPr algn="l">
              <a:defRPr sz="1200"/>
            </a:lvl1pPr>
          </a:lstStyle>
          <a:p>
            <a:endParaRPr lang="en-US"/>
          </a:p>
        </p:txBody>
      </p:sp>
      <p:sp>
        <p:nvSpPr>
          <p:cNvPr id="7" name="Slide Number Placeholder 6"/>
          <p:cNvSpPr>
            <a:spLocks noGrp="1"/>
          </p:cNvSpPr>
          <p:nvPr>
            <p:ph type="sldNum" sz="quarter" idx="5"/>
          </p:nvPr>
        </p:nvSpPr>
        <p:spPr>
          <a:xfrm>
            <a:off x="3927776" y="8769654"/>
            <a:ext cx="3004820" cy="463247"/>
          </a:xfrm>
          <a:prstGeom prst="rect">
            <a:avLst/>
          </a:prstGeom>
        </p:spPr>
        <p:txBody>
          <a:bodyPr vert="horz" lIns="90992" tIns="45496" rIns="90992" bIns="45496" rtlCol="0" anchor="b"/>
          <a:lstStyle>
            <a:lvl1pPr algn="r">
              <a:defRPr sz="1200"/>
            </a:lvl1pPr>
          </a:lstStyle>
          <a:p>
            <a:fld id="{CE9FACDD-CF80-0846-A9D4-A013DD70DEFB}" type="slidenum">
              <a:rPr lang="en-US" smtClean="0"/>
              <a:t>‹#›</a:t>
            </a:fld>
            <a:endParaRPr lang="en-US"/>
          </a:p>
        </p:txBody>
      </p:sp>
    </p:spTree>
    <p:extLst>
      <p:ext uri="{BB962C8B-B14F-4D97-AF65-F5344CB8AC3E}">
        <p14:creationId xmlns:p14="http://schemas.microsoft.com/office/powerpoint/2010/main" val="993446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FACDD-CF80-0846-A9D4-A013DD70DEFB}" type="slidenum">
              <a:rPr lang="en-US" smtClean="0"/>
              <a:t>1</a:t>
            </a:fld>
            <a:endParaRPr lang="en-US"/>
          </a:p>
        </p:txBody>
      </p:sp>
    </p:spTree>
    <p:extLst>
      <p:ext uri="{BB962C8B-B14F-4D97-AF65-F5344CB8AC3E}">
        <p14:creationId xmlns:p14="http://schemas.microsoft.com/office/powerpoint/2010/main" val="171230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1687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1079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9498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8219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2463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Ray - Know online</a:t>
            </a:r>
            <a:r>
              <a:rPr lang="en-US" baseline="0"/>
              <a:t> testing functionality and tools and train all campus staff overseeing testing or directly administering. Provide anecdotal stories from past admins – TTS not working when actually just not a supported/allowable feature on particular section of test – as noted by TTS icon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0020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337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7960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5707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5325"/>
            <a:ext cx="6197600" cy="34877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0652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96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68107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84424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5891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42084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48131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44090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6533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2772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94353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19004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283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361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6992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43828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1113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37835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46580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4407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01680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7932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87825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079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FACDD-CF80-0846-A9D4-A013DD70DEFB}" type="slidenum">
              <a:rPr lang="en-US" smtClean="0"/>
              <a:t>56</a:t>
            </a:fld>
            <a:endParaRPr lang="en-US"/>
          </a:p>
        </p:txBody>
      </p:sp>
    </p:spTree>
    <p:extLst>
      <p:ext uri="{BB962C8B-B14F-4D97-AF65-F5344CB8AC3E}">
        <p14:creationId xmlns:p14="http://schemas.microsoft.com/office/powerpoint/2010/main" val="355260293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93336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3446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968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116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133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894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143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172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753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FACDD-CF80-0846-A9D4-A013DD70DEFB}" type="slidenum">
              <a:rPr lang="en-US" smtClean="0"/>
              <a:t>2</a:t>
            </a:fld>
            <a:endParaRPr lang="en-US"/>
          </a:p>
        </p:txBody>
      </p:sp>
    </p:spTree>
    <p:extLst>
      <p:ext uri="{BB962C8B-B14F-4D97-AF65-F5344CB8AC3E}">
        <p14:creationId xmlns:p14="http://schemas.microsoft.com/office/powerpoint/2010/main" val="1627667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541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541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675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209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030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234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5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211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806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290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FACDD-CF80-0846-A9D4-A013DD70DEFB}" type="slidenum">
              <a:rPr lang="en-US" smtClean="0"/>
              <a:t>3</a:t>
            </a:fld>
            <a:endParaRPr lang="en-US"/>
          </a:p>
        </p:txBody>
      </p:sp>
    </p:spTree>
    <p:extLst>
      <p:ext uri="{BB962C8B-B14F-4D97-AF65-F5344CB8AC3E}">
        <p14:creationId xmlns:p14="http://schemas.microsoft.com/office/powerpoint/2010/main" val="2694977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957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711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970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445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9428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706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238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749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2593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03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FACDD-CF80-0846-A9D4-A013DD70DEFB}" type="slidenum">
              <a:rPr lang="en-US" smtClean="0"/>
              <a:t>4</a:t>
            </a:fld>
            <a:endParaRPr lang="en-US"/>
          </a:p>
        </p:txBody>
      </p:sp>
    </p:spTree>
    <p:extLst>
      <p:ext uri="{BB962C8B-B14F-4D97-AF65-F5344CB8AC3E}">
        <p14:creationId xmlns:p14="http://schemas.microsoft.com/office/powerpoint/2010/main" val="34913770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258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9514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207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603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670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348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5006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3516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904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701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FACDD-CF80-0846-A9D4-A013DD70DEFB}" type="slidenum">
              <a:rPr lang="en-US" smtClean="0"/>
              <a:t>7</a:t>
            </a:fld>
            <a:endParaRPr lang="en-US"/>
          </a:p>
        </p:txBody>
      </p:sp>
    </p:spTree>
    <p:extLst>
      <p:ext uri="{BB962C8B-B14F-4D97-AF65-F5344CB8AC3E}">
        <p14:creationId xmlns:p14="http://schemas.microsoft.com/office/powerpoint/2010/main" val="3742851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4915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6093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9575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3120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9660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5024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5894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6424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FACDD-CF80-0846-A9D4-A013DD70DEFB}" type="slidenum">
              <a:rPr lang="en-US" smtClean="0"/>
              <a:t>104</a:t>
            </a:fld>
            <a:endParaRPr lang="en-US"/>
          </a:p>
        </p:txBody>
      </p:sp>
    </p:spTree>
    <p:extLst>
      <p:ext uri="{BB962C8B-B14F-4D97-AF65-F5344CB8AC3E}">
        <p14:creationId xmlns:p14="http://schemas.microsoft.com/office/powerpoint/2010/main" val="34099440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FACDD-CF80-0846-A9D4-A013DD70DEFB}" type="slidenum">
              <a:rPr lang="en-US" smtClean="0"/>
              <a:t>138</a:t>
            </a:fld>
            <a:endParaRPr lang="en-US"/>
          </a:p>
        </p:txBody>
      </p:sp>
    </p:spTree>
    <p:extLst>
      <p:ext uri="{BB962C8B-B14F-4D97-AF65-F5344CB8AC3E}">
        <p14:creationId xmlns:p14="http://schemas.microsoft.com/office/powerpoint/2010/main" val="86841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FACDD-CF80-0846-A9D4-A013DD70DEFB}" type="slidenum">
              <a:rPr lang="en-US" smtClean="0"/>
              <a:t>14</a:t>
            </a:fld>
            <a:endParaRPr lang="en-US"/>
          </a:p>
        </p:txBody>
      </p:sp>
    </p:spTree>
    <p:extLst>
      <p:ext uri="{BB962C8B-B14F-4D97-AF65-F5344CB8AC3E}">
        <p14:creationId xmlns:p14="http://schemas.microsoft.com/office/powerpoint/2010/main" val="16742086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002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6739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3153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18048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48548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5:notes"/>
          <p:cNvSpPr txBox="1">
            <a:spLocks noGrp="1"/>
          </p:cNvSpPr>
          <p:nvPr>
            <p:ph type="body" idx="1"/>
          </p:nvPr>
        </p:nvSpPr>
        <p:spPr>
          <a:xfrm>
            <a:off x="702310" y="4480004"/>
            <a:ext cx="5618480" cy="3665458"/>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09" name="Google Shape;709;p2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61544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19760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719312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7505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403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6439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1454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9523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7788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5919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9864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3027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5710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4484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933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789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4625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2042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7006B-675D-413B-B833-D269D80DAAC0}"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7599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9783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9538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6127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5627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a:xfrm>
            <a:off x="930275" y="3373438"/>
            <a:ext cx="7435850" cy="2760662"/>
          </a:xfrm>
          <a:prstGeom prst="rect">
            <a:avLst/>
          </a:prstGeom>
        </p:spPr>
        <p:txBody>
          <a:bodyPr/>
          <a:lstStyle/>
          <a:p>
            <a:endParaRPr lang="en-US"/>
          </a:p>
        </p:txBody>
      </p:sp>
    </p:spTree>
    <p:extLst>
      <p:ext uri="{BB962C8B-B14F-4D97-AF65-F5344CB8AC3E}">
        <p14:creationId xmlns:p14="http://schemas.microsoft.com/office/powerpoint/2010/main" val="35390700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5325"/>
            <a:ext cx="6197600" cy="3487738"/>
          </a:xfrm>
          <a:prstGeom prst="rect">
            <a:avLst/>
          </a:prstGeom>
        </p:spPr>
      </p:sp>
      <p:sp>
        <p:nvSpPr>
          <p:cNvPr id="3" name="Notes Placeholder 2"/>
          <p:cNvSpPr>
            <a:spLocks noGrp="1"/>
          </p:cNvSpPr>
          <p:nvPr>
            <p:ph type="body" idx="1"/>
          </p:nvPr>
        </p:nvSpPr>
        <p:spPr>
          <a:xfrm>
            <a:off x="700406" y="4416741"/>
            <a:ext cx="5609588" cy="4185283"/>
          </a:xfrm>
          <a:prstGeom prst="rect">
            <a:avLst/>
          </a:prstGeom>
        </p:spPr>
        <p:txBody>
          <a:bodyPr/>
          <a:lstStyle/>
          <a:p>
            <a:endParaRPr lang="en-US" baseline="0"/>
          </a:p>
        </p:txBody>
      </p:sp>
      <p:sp>
        <p:nvSpPr>
          <p:cNvPr id="4" name="Slide Number Placeholder 3"/>
          <p:cNvSpPr>
            <a:spLocks noGrp="1"/>
          </p:cNvSpPr>
          <p:nvPr>
            <p:ph type="sldNum" sz="quarter" idx="10"/>
          </p:nvPr>
        </p:nvSpPr>
        <p:spPr>
          <a:xfrm>
            <a:off x="3971082" y="8828727"/>
            <a:ext cx="3037735" cy="46608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2566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5325"/>
            <a:ext cx="6197600" cy="3487738"/>
          </a:xfrm>
          <a:prstGeom prst="rect">
            <a:avLst/>
          </a:prstGeom>
        </p:spPr>
      </p:sp>
      <p:sp>
        <p:nvSpPr>
          <p:cNvPr id="3" name="Notes Placeholder 2"/>
          <p:cNvSpPr>
            <a:spLocks noGrp="1"/>
          </p:cNvSpPr>
          <p:nvPr>
            <p:ph type="body" idx="1"/>
          </p:nvPr>
        </p:nvSpPr>
        <p:spPr>
          <a:xfrm>
            <a:off x="700406" y="4416741"/>
            <a:ext cx="5609588" cy="4185283"/>
          </a:xfrm>
          <a:prstGeom prst="rect">
            <a:avLst/>
          </a:prstGeom>
        </p:spPr>
        <p:txBody>
          <a:bodyPr/>
          <a:lstStyle/>
          <a:p>
            <a:endParaRPr lang="en-US" baseline="0"/>
          </a:p>
        </p:txBody>
      </p:sp>
      <p:sp>
        <p:nvSpPr>
          <p:cNvPr id="4" name="Slide Number Placeholder 3"/>
          <p:cNvSpPr>
            <a:spLocks noGrp="1"/>
          </p:cNvSpPr>
          <p:nvPr>
            <p:ph type="sldNum" sz="quarter" idx="10"/>
          </p:nvPr>
        </p:nvSpPr>
        <p:spPr>
          <a:xfrm>
            <a:off x="3971082" y="8828727"/>
            <a:ext cx="3037735" cy="46608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3543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a:xfrm>
            <a:off x="930275" y="3373438"/>
            <a:ext cx="7435850" cy="2760662"/>
          </a:xfrm>
          <a:prstGeom prst="rect">
            <a:avLst/>
          </a:prstGeom>
        </p:spPr>
        <p:txBody>
          <a:bodyPr/>
          <a:lstStyle/>
          <a:p>
            <a:endParaRPr lang="en-US"/>
          </a:p>
        </p:txBody>
      </p:sp>
    </p:spTree>
    <p:extLst>
      <p:ext uri="{BB962C8B-B14F-4D97-AF65-F5344CB8AC3E}">
        <p14:creationId xmlns:p14="http://schemas.microsoft.com/office/powerpoint/2010/main" val="3055939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3904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a:xfrm>
            <a:off x="930275" y="3373438"/>
            <a:ext cx="7435850" cy="2760662"/>
          </a:xfrm>
          <a:prstGeom prst="rect">
            <a:avLst/>
          </a:prstGeom>
        </p:spPr>
        <p:txBody>
          <a:bodyPr/>
          <a:lstStyle/>
          <a:p>
            <a:endParaRPr lang="en-US"/>
          </a:p>
        </p:txBody>
      </p:sp>
    </p:spTree>
    <p:extLst>
      <p:ext uri="{BB962C8B-B14F-4D97-AF65-F5344CB8AC3E}">
        <p14:creationId xmlns:p14="http://schemas.microsoft.com/office/powerpoint/2010/main" val="38314422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a:xfrm>
            <a:off x="930275" y="3373438"/>
            <a:ext cx="7435850" cy="2760662"/>
          </a:xfrm>
          <a:prstGeom prst="rect">
            <a:avLst/>
          </a:prstGeom>
        </p:spPr>
        <p:txBody>
          <a:bodyPr/>
          <a:lstStyle/>
          <a:p>
            <a:endParaRPr lang="en-US"/>
          </a:p>
        </p:txBody>
      </p:sp>
    </p:spTree>
    <p:extLst>
      <p:ext uri="{BB962C8B-B14F-4D97-AF65-F5344CB8AC3E}">
        <p14:creationId xmlns:p14="http://schemas.microsoft.com/office/powerpoint/2010/main" val="35069249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a:xfrm>
            <a:off x="930275" y="3373438"/>
            <a:ext cx="7435850" cy="2760662"/>
          </a:xfrm>
          <a:prstGeom prst="rect">
            <a:avLst/>
          </a:prstGeom>
        </p:spPr>
        <p:txBody>
          <a:bodyPr/>
          <a:lstStyle/>
          <a:p>
            <a:endParaRPr lang="en-US"/>
          </a:p>
        </p:txBody>
      </p:sp>
    </p:spTree>
    <p:extLst>
      <p:ext uri="{BB962C8B-B14F-4D97-AF65-F5344CB8AC3E}">
        <p14:creationId xmlns:p14="http://schemas.microsoft.com/office/powerpoint/2010/main" val="35405260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377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2631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182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6488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6957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86956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334E9-2787-4DE8-8A9E-69AD80828A3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255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FFBC2919-9ADF-1A41-984F-938C27DA1AF4}"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13"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0" name="Title 1"/>
          <p:cNvSpPr>
            <a:spLocks noGrp="1"/>
          </p:cNvSpPr>
          <p:nvPr>
            <p:ph type="ctrTitle"/>
          </p:nvPr>
        </p:nvSpPr>
        <p:spPr>
          <a:xfrm>
            <a:off x="1524000" y="1122363"/>
            <a:ext cx="9144000" cy="2387600"/>
          </a:xfrm>
          <a:prstGeom prst="rect">
            <a:avLst/>
          </a:prstGeom>
        </p:spPr>
        <p:txBody>
          <a:bodyPr anchor="b"/>
          <a:lstStyle>
            <a:lvl1pPr algn="ctr">
              <a:defRPr sz="5000" b="0" i="0">
                <a:latin typeface="Open Sans" charset="0"/>
                <a:ea typeface="Open Sans" charset="0"/>
                <a:cs typeface="Open Sans" charset="0"/>
              </a:defRPr>
            </a:lvl1pPr>
          </a:lstStyle>
          <a:p>
            <a:r>
              <a:rPr lang="en-US"/>
              <a:t>Click to edit Master title style</a:t>
            </a:r>
          </a:p>
        </p:txBody>
      </p:sp>
      <p:sp>
        <p:nvSpPr>
          <p:cNvPr id="11"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b="0" i="0">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25704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Rectangle 13"/>
          <p:cNvSpPr/>
          <p:nvPr userDrawn="1"/>
        </p:nvSpPr>
        <p:spPr>
          <a:xfrm>
            <a:off x="0" y="1224366"/>
            <a:ext cx="12192000" cy="5067946"/>
          </a:xfrm>
          <a:prstGeom prst="rect">
            <a:avLst/>
          </a:prstGeom>
          <a:gradFill>
            <a:gsLst>
              <a:gs pos="0">
                <a:schemeClr val="accent5">
                  <a:alpha val="71000"/>
                  <a:lumMod val="80000"/>
                </a:schemeClr>
              </a:gs>
              <a:gs pos="100000">
                <a:schemeClr val="accent1">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073B30B2-2D40-074B-829D-FEC9BDFA0526}"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3" name="Title 1"/>
          <p:cNvSpPr txBox="1">
            <a:spLocks/>
          </p:cNvSpPr>
          <p:nvPr userDrawn="1"/>
        </p:nvSpPr>
        <p:spPr>
          <a:xfrm>
            <a:off x="1066799"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chemeClr val="bg1"/>
                </a:solidFill>
                <a:latin typeface="Open Sans Semibold" charset="0"/>
                <a:ea typeface="Open Sans Semibold" charset="0"/>
                <a:cs typeface="Open Sans Semibold" charset="0"/>
              </a:rPr>
              <a:t>Section Break Slide</a:t>
            </a:r>
          </a:p>
        </p:txBody>
      </p:sp>
    </p:spTree>
    <p:extLst>
      <p:ext uri="{BB962C8B-B14F-4D97-AF65-F5344CB8AC3E}">
        <p14:creationId xmlns:p14="http://schemas.microsoft.com/office/powerpoint/2010/main" val="13122909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87EF9E-E73D-9445-8072-684397072B05}"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35087278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598338-A4CE-644C-B0D5-B095AF093AD8}"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30680523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E57A5404-F89E-4D45-97C7-E904DC9C303C}"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a:p>
        </p:txBody>
      </p:sp>
    </p:spTree>
    <p:extLst>
      <p:ext uri="{BB962C8B-B14F-4D97-AF65-F5344CB8AC3E}">
        <p14:creationId xmlns:p14="http://schemas.microsoft.com/office/powerpoint/2010/main" val="20486596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581F3D52-A8D2-3D45-A731-FA3FA9526730}"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6415000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36DDBB4-44FD-EE40-9A8D-9081FE5CD11A}"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21766431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734835-2082-B248-B229-D852BF807B27}" type="datetime1">
              <a:rPr lang="en-US" smtClean="0"/>
              <a:t>10/6/19</a:t>
            </a:fld>
            <a:endParaRPr lang="en-US"/>
          </a:p>
        </p:txBody>
      </p:sp>
      <p:sp>
        <p:nvSpPr>
          <p:cNvPr id="3" name="Footer Placeholder 2"/>
          <p:cNvSpPr>
            <a:spLocks noGrp="1"/>
          </p:cNvSpPr>
          <p:nvPr>
            <p:ph type="ftr" sz="quarter" idx="11"/>
          </p:nvPr>
        </p:nvSpPr>
        <p:spPr/>
        <p:txBody>
          <a:bodyPr/>
          <a:lstStyle/>
          <a:p>
            <a:r>
              <a:rPr lang="en-US"/>
              <a:t>TEA - 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6933081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2A46EF8-29B2-2448-B5B4-E0CAD23E1111}"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40094438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ullet List">
  <p:cSld name="1_Bullet Lis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1755912" y="243951"/>
            <a:ext cx="9597887" cy="71020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C6EBE"/>
              </a:buClr>
              <a:buSzPts val="3600"/>
              <a:buFont typeface="Open Sans SemiBold"/>
              <a:buNone/>
              <a:defRPr sz="3600" b="1" i="0" u="none" strike="noStrike" cap="none">
                <a:solidFill>
                  <a:srgbClr val="3C6EBE"/>
                </a:solidFill>
                <a:latin typeface="Open Sans SemiBold"/>
                <a:ea typeface="Open Sans SemiBold"/>
                <a:cs typeface="Open Sans SemiBold"/>
                <a:sym typeface="Open Sans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dt" idx="10"/>
          </p:nvPr>
        </p:nvSpPr>
        <p:spPr>
          <a:xfrm>
            <a:off x="838200" y="6529137"/>
            <a:ext cx="2743200" cy="192338"/>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124C1036-F446-F444-95AD-7F47F45B9ED2}" type="datetime1">
              <a:rPr lang="en-US" smtClean="0"/>
              <a:t>10/6/19</a:t>
            </a:fld>
            <a:endParaRPr/>
          </a:p>
        </p:txBody>
      </p:sp>
      <p:sp>
        <p:nvSpPr>
          <p:cNvPr id="24" name="Google Shape;24;p3"/>
          <p:cNvSpPr txBox="1">
            <a:spLocks noGrp="1"/>
          </p:cNvSpPr>
          <p:nvPr>
            <p:ph type="ftr" idx="11"/>
          </p:nvPr>
        </p:nvSpPr>
        <p:spPr>
          <a:xfrm>
            <a:off x="4038600" y="6529137"/>
            <a:ext cx="4114800" cy="192338"/>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TEA - Student Assessment Division</a:t>
            </a:r>
            <a:endParaRPr/>
          </a:p>
        </p:txBody>
      </p:sp>
      <p:sp>
        <p:nvSpPr>
          <p:cNvPr id="25" name="Google Shape;25;p3"/>
          <p:cNvSpPr txBox="1">
            <a:spLocks noGrp="1"/>
          </p:cNvSpPr>
          <p:nvPr>
            <p:ph type="sldNum" idx="12"/>
          </p:nvPr>
        </p:nvSpPr>
        <p:spPr>
          <a:xfrm>
            <a:off x="8610600" y="6529137"/>
            <a:ext cx="2743200" cy="19233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3"/>
          <p:cNvSpPr txBox="1">
            <a:spLocks noGrp="1"/>
          </p:cNvSpPr>
          <p:nvPr>
            <p:ph type="body" idx="1"/>
          </p:nvPr>
        </p:nvSpPr>
        <p:spPr>
          <a:xfrm>
            <a:off x="838199" y="1825625"/>
            <a:ext cx="10515599" cy="430245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Open Sans SemiBold"/>
                <a:ea typeface="Open Sans SemiBold"/>
                <a:cs typeface="Open Sans SemiBold"/>
                <a:sym typeface="Open Sans SemiBold"/>
              </a:defRPr>
            </a:lvl1pPr>
            <a:lvl2pPr marL="914400" marR="0" lvl="1" indent="-381000" algn="l" rtl="0">
              <a:lnSpc>
                <a:spcPct val="90000"/>
              </a:lnSpc>
              <a:spcBef>
                <a:spcPts val="500"/>
              </a:spcBef>
              <a:spcAft>
                <a:spcPts val="0"/>
              </a:spcAft>
              <a:buClr>
                <a:srgbClr val="DA3E26"/>
              </a:buClr>
              <a:buSzPts val="2400"/>
              <a:buFont typeface="Noto Sans Symbols"/>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rgbClr val="4472C4"/>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rgbClr val="4472C4"/>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rgbClr val="DA3E26"/>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184644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72"/>
        <p:cNvGrpSpPr/>
        <p:nvPr/>
      </p:nvGrpSpPr>
      <p:grpSpPr>
        <a:xfrm>
          <a:off x="0" y="0"/>
          <a:ext cx="0" cy="0"/>
          <a:chOff x="0" y="0"/>
          <a:chExt cx="0" cy="0"/>
        </a:xfrm>
      </p:grpSpPr>
      <p:sp>
        <p:nvSpPr>
          <p:cNvPr id="73" name="Google Shape;73;p8"/>
          <p:cNvSpPr txBox="1">
            <a:spLocks noGrp="1"/>
          </p:cNvSpPr>
          <p:nvPr>
            <p:ph type="title"/>
          </p:nvPr>
        </p:nvSpPr>
        <p:spPr>
          <a:xfrm>
            <a:off x="1755912" y="243951"/>
            <a:ext cx="10009367" cy="71020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C6EBE"/>
              </a:buClr>
              <a:buSzPts val="3600"/>
              <a:buFont typeface="Open Sans SemiBold"/>
              <a:buNone/>
              <a:defRPr sz="3600" b="1" i="0" u="none" strike="noStrike" cap="none">
                <a:solidFill>
                  <a:srgbClr val="3C6EBE"/>
                </a:solidFill>
                <a:latin typeface="Open Sans SemiBold"/>
                <a:ea typeface="Open Sans SemiBold"/>
                <a:cs typeface="Open Sans SemiBold"/>
                <a:sym typeface="Open Sans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8"/>
          <p:cNvSpPr txBox="1">
            <a:spLocks noGrp="1"/>
          </p:cNvSpPr>
          <p:nvPr>
            <p:ph type="dt" idx="10"/>
          </p:nvPr>
        </p:nvSpPr>
        <p:spPr>
          <a:xfrm>
            <a:off x="838200" y="6529137"/>
            <a:ext cx="2743200" cy="192338"/>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03DFE22C-B6E4-534B-9694-F9BEF20291B7}" type="datetime1">
              <a:rPr lang="en-US" smtClean="0"/>
              <a:t>10/6/19</a:t>
            </a:fld>
            <a:endParaRPr/>
          </a:p>
        </p:txBody>
      </p:sp>
      <p:sp>
        <p:nvSpPr>
          <p:cNvPr id="75" name="Google Shape;75;p8"/>
          <p:cNvSpPr txBox="1">
            <a:spLocks noGrp="1"/>
          </p:cNvSpPr>
          <p:nvPr>
            <p:ph type="ftr" idx="11"/>
          </p:nvPr>
        </p:nvSpPr>
        <p:spPr>
          <a:xfrm>
            <a:off x="4038600" y="6529137"/>
            <a:ext cx="4114800" cy="192338"/>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TEA - Student Assessment Division</a:t>
            </a:r>
            <a:endParaRPr/>
          </a:p>
        </p:txBody>
      </p:sp>
      <p:sp>
        <p:nvSpPr>
          <p:cNvPr id="76" name="Google Shape;76;p8"/>
          <p:cNvSpPr txBox="1">
            <a:spLocks noGrp="1"/>
          </p:cNvSpPr>
          <p:nvPr>
            <p:ph type="sldNum" idx="12"/>
          </p:nvPr>
        </p:nvSpPr>
        <p:spPr>
          <a:xfrm>
            <a:off x="8610600" y="6529137"/>
            <a:ext cx="2743200" cy="19233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7" name="Google Shape;77;p8"/>
          <p:cNvSpPr txBox="1">
            <a:spLocks noGrp="1"/>
          </p:cNvSpPr>
          <p:nvPr>
            <p:ph type="body" idx="1"/>
          </p:nvPr>
        </p:nvSpPr>
        <p:spPr>
          <a:xfrm>
            <a:off x="1037902" y="1881359"/>
            <a:ext cx="4937761" cy="402335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DA3E26"/>
              </a:buClr>
              <a:buSzPts val="2800"/>
              <a:buFont typeface="Arial"/>
              <a:buChar char="•"/>
              <a:defRPr sz="2800" b="1" i="1" u="none" strike="noStrike" cap="none">
                <a:solidFill>
                  <a:srgbClr val="DA3E26"/>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8"/>
          <p:cNvSpPr txBox="1">
            <a:spLocks noGrp="1"/>
          </p:cNvSpPr>
          <p:nvPr>
            <p:ph type="body" idx="2"/>
          </p:nvPr>
        </p:nvSpPr>
        <p:spPr>
          <a:xfrm>
            <a:off x="6216337" y="1881359"/>
            <a:ext cx="4937760" cy="402335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DA3E26"/>
              </a:buClr>
              <a:buSzPts val="2800"/>
              <a:buFont typeface="Arial"/>
              <a:buChar char="•"/>
              <a:defRPr sz="2800" b="1" i="1" u="none" strike="noStrike" cap="none">
                <a:solidFill>
                  <a:srgbClr val="DA3E26"/>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425014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254125"/>
            <a:ext cx="12192000" cy="5070475"/>
          </a:xfrm>
          <a:prstGeom prst="rect">
            <a:avLst/>
          </a:prstGeom>
        </p:spPr>
        <p:txBody>
          <a:bodyPr/>
          <a:lstStyle/>
          <a:p>
            <a:endParaRPr lang="en-US"/>
          </a:p>
        </p:txBody>
      </p:sp>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a:t>Edit Section Title</a:t>
            </a:r>
          </a:p>
        </p:txBody>
      </p:sp>
      <p:sp>
        <p:nvSpPr>
          <p:cNvPr id="4" name="Date Placeholder 3"/>
          <p:cNvSpPr>
            <a:spLocks noGrp="1"/>
          </p:cNvSpPr>
          <p:nvPr>
            <p:ph type="dt" sz="half" idx="10"/>
          </p:nvPr>
        </p:nvSpPr>
        <p:spPr/>
        <p:txBody>
          <a:bodyPr/>
          <a:lstStyle/>
          <a:p>
            <a:fld id="{0AF57E84-1104-FE4E-822E-BF33BC94E728}"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4119636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4" name="Rectangle 13"/>
          <p:cNvSpPr/>
          <p:nvPr userDrawn="1"/>
        </p:nvSpPr>
        <p:spPr>
          <a:xfrm>
            <a:off x="0" y="1224366"/>
            <a:ext cx="12192000" cy="5067946"/>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2B5B3AE5-9388-3A4A-8D1B-4CD13D9F1455}"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3" name="Title 1"/>
          <p:cNvSpPr txBox="1">
            <a:spLocks/>
          </p:cNvSpPr>
          <p:nvPr userDrawn="1"/>
        </p:nvSpPr>
        <p:spPr>
          <a:xfrm>
            <a:off x="1066799"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chemeClr val="bg1"/>
                </a:solidFill>
                <a:latin typeface="Open Sans Semibold" charset="0"/>
                <a:ea typeface="Open Sans Semibold" charset="0"/>
                <a:cs typeface="Open Sans Semibold" charset="0"/>
              </a:rPr>
              <a:t>Section Break Slide</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DE51928-C13A-674B-A7DB-13EF5EFDCC13}"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02038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DADF3A-36F3-7942-B60F-786BAC3D2F60}"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25505852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479088C-116C-4143-BE73-95183E2DFA5B}"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
        <p:nvSpPr>
          <p:cNvPr id="5" name="Rectangle 4"/>
          <p:cNvSpPr/>
          <p:nvPr userDrawn="1"/>
        </p:nvSpPr>
        <p:spPr>
          <a:xfrm>
            <a:off x="1152525" y="1577057"/>
            <a:ext cx="8438776" cy="2918748"/>
          </a:xfrm>
          <a:prstGeom prst="rect">
            <a:avLst/>
          </a:prstGeom>
        </p:spPr>
        <p:txBody>
          <a:bodyPr wrap="square">
            <a:spAutoFit/>
          </a:bodyPr>
          <a:lstStyle/>
          <a:p>
            <a:pPr>
              <a:spcAft>
                <a:spcPts val="200"/>
              </a:spcAft>
            </a:pPr>
            <a:r>
              <a:rPr lang="en-US" b="1" i="1">
                <a:solidFill>
                  <a:srgbClr val="F06039"/>
                </a:solidFill>
                <a:latin typeface="Open Sans Semibold" charset="0"/>
                <a:ea typeface="Open Sans Semibold" charset="0"/>
                <a:cs typeface="Open Sans Semibold" charset="0"/>
              </a:rPr>
              <a:t>Heading</a:t>
            </a:r>
            <a:endParaRPr lang="en-US">
              <a:solidFill>
                <a:srgbClr val="F06039"/>
              </a:solidFill>
              <a:latin typeface="Calibri" panose="020F0502020204030204" pitchFamily="34" charset="0"/>
              <a:ea typeface="Calibri" panose="020F0502020204030204" pitchFamily="34" charset="0"/>
            </a:endParaRPr>
          </a:p>
          <a:p>
            <a:pPr marL="342900" marR="0" lvl="0" indent="-342900" fontAlgn="ctr">
              <a:lnSpc>
                <a:spcPts val="2400"/>
              </a:lnSpc>
              <a:spcBef>
                <a:spcPts val="0"/>
              </a:spcBef>
              <a:spcAft>
                <a:spcPts val="200"/>
              </a:spcAft>
              <a:buFont typeface="+mj-lt"/>
              <a:buAutoNum type="arabicPeriod"/>
              <a:tabLst>
                <a:tab pos="457200" algn="l"/>
              </a:tabLst>
            </a:pPr>
            <a:r>
              <a:rPr lang="en-US" b="0" i="0">
                <a:latin typeface="Open Sans" charset="0"/>
                <a:ea typeface="Open Sans" charset="0"/>
                <a:cs typeface="Open Sans" charset="0"/>
              </a:rPr>
              <a:t>Content</a:t>
            </a:r>
          </a:p>
          <a:p>
            <a:pPr marL="342900" marR="0" lvl="0" indent="-342900" fontAlgn="ctr">
              <a:lnSpc>
                <a:spcPts val="2400"/>
              </a:lnSpc>
              <a:spcBef>
                <a:spcPts val="0"/>
              </a:spcBef>
              <a:spcAft>
                <a:spcPts val="200"/>
              </a:spcAft>
              <a:buFont typeface="+mj-lt"/>
              <a:buAutoNum type="arabicPeriod"/>
              <a:tabLst>
                <a:tab pos="457200" algn="l"/>
              </a:tabLst>
            </a:pPr>
            <a:r>
              <a:rPr lang="en-US" b="0" i="0">
                <a:latin typeface="Open Sans" charset="0"/>
                <a:ea typeface="Open Sans" charset="0"/>
                <a:cs typeface="Open Sans" charset="0"/>
              </a:rPr>
              <a:t>Content</a:t>
            </a:r>
          </a:p>
          <a:p>
            <a:pPr marL="342900" marR="0" lvl="0" indent="-342900" fontAlgn="ctr">
              <a:lnSpc>
                <a:spcPts val="2400"/>
              </a:lnSpc>
              <a:spcBef>
                <a:spcPts val="0"/>
              </a:spcBef>
              <a:spcAft>
                <a:spcPts val="200"/>
              </a:spcAft>
              <a:buFont typeface="+mj-lt"/>
              <a:buAutoNum type="arabicPeriod"/>
              <a:tabLst>
                <a:tab pos="457200" algn="l"/>
              </a:tabLst>
            </a:pPr>
            <a:r>
              <a:rPr lang="en-US" b="0" i="0">
                <a:latin typeface="Open Sans" charset="0"/>
                <a:ea typeface="Open Sans" charset="0"/>
                <a:cs typeface="Open Sans" charset="0"/>
              </a:rPr>
              <a:t>Content</a:t>
            </a:r>
          </a:p>
          <a:p>
            <a:pPr marL="342900" marR="0" lvl="0" indent="-342900" fontAlgn="ctr">
              <a:lnSpc>
                <a:spcPts val="2400"/>
              </a:lnSpc>
              <a:spcBef>
                <a:spcPts val="0"/>
              </a:spcBef>
              <a:spcAft>
                <a:spcPts val="200"/>
              </a:spcAft>
              <a:buFont typeface="+mj-lt"/>
              <a:buAutoNum type="arabicPeriod"/>
              <a:tabLst>
                <a:tab pos="457200" algn="l"/>
              </a:tabLst>
            </a:pPr>
            <a:r>
              <a:rPr lang="en-US" b="0" i="0">
                <a:latin typeface="Open Sans" charset="0"/>
                <a:ea typeface="Open Sans" charset="0"/>
                <a:cs typeface="Open Sans" charset="0"/>
              </a:rPr>
              <a:t>Content</a:t>
            </a:r>
          </a:p>
          <a:p>
            <a:pPr marR="0" lvl="0" fontAlgn="ctr">
              <a:spcBef>
                <a:spcPts val="0"/>
              </a:spcBef>
              <a:spcAft>
                <a:spcPts val="0"/>
              </a:spcAft>
              <a:tabLst>
                <a:tab pos="457200" algn="l"/>
              </a:tabLst>
            </a:pPr>
            <a:endParaRPr lang="en-US">
              <a:latin typeface="Calibri" panose="020F0502020204030204" pitchFamily="34" charset="0"/>
              <a:ea typeface="Calibri" panose="020F0502020204030204" pitchFamily="34" charset="0"/>
            </a:endParaRPr>
          </a:p>
          <a:p>
            <a:pPr marR="0" lvl="0" fontAlgn="ctr">
              <a:spcBef>
                <a:spcPts val="0"/>
              </a:spcBef>
              <a:spcAft>
                <a:spcPts val="200"/>
              </a:spcAft>
              <a:tabLst>
                <a:tab pos="457200" algn="l"/>
              </a:tabLst>
            </a:pPr>
            <a:r>
              <a:rPr lang="en-US" b="1" i="1">
                <a:solidFill>
                  <a:srgbClr val="F06039"/>
                </a:solidFill>
                <a:latin typeface="Open Sans Semibold" charset="0"/>
                <a:ea typeface="Open Sans Semibold" charset="0"/>
                <a:cs typeface="Open Sans Semibold" charset="0"/>
              </a:rPr>
              <a:t>Heading</a:t>
            </a:r>
            <a:endParaRPr lang="en-US" i="1">
              <a:solidFill>
                <a:srgbClr val="F06039"/>
              </a:solidFill>
              <a:latin typeface="Calibri" panose="020F0502020204030204" pitchFamily="34" charset="0"/>
              <a:ea typeface="Calibri" panose="020F0502020204030204" pitchFamily="34" charset="0"/>
            </a:endParaRPr>
          </a:p>
          <a:p>
            <a:pPr marL="342900" marR="0" lvl="0" indent="-342900" fontAlgn="ctr">
              <a:lnSpc>
                <a:spcPts val="2400"/>
              </a:lnSpc>
              <a:spcBef>
                <a:spcPts val="0"/>
              </a:spcBef>
              <a:spcAft>
                <a:spcPts val="200"/>
              </a:spcAft>
              <a:buFont typeface="+mj-lt"/>
              <a:buAutoNum type="arabicPeriod"/>
              <a:tabLst>
                <a:tab pos="457200" algn="l"/>
              </a:tabLst>
            </a:pPr>
            <a:r>
              <a:rPr lang="en-US" b="0" i="0">
                <a:latin typeface="Open Sans" charset="0"/>
                <a:ea typeface="Open Sans" charset="0"/>
                <a:cs typeface="Open Sans" charset="0"/>
              </a:rPr>
              <a:t>Content</a:t>
            </a:r>
          </a:p>
          <a:p>
            <a:pPr marR="0" lvl="0" fontAlgn="ctr">
              <a:spcBef>
                <a:spcPts val="0"/>
              </a:spcBef>
              <a:spcAft>
                <a:spcPts val="0"/>
              </a:spcAft>
              <a:tabLst>
                <a:tab pos="457200" algn="l"/>
              </a:tabLst>
            </a:pPr>
            <a:endParaRPr lang="en-US">
              <a:latin typeface="Calibri" panose="020F0502020204030204" pitchFamily="34" charset="0"/>
              <a:ea typeface="Calibri" panose="020F0502020204030204" pitchFamily="34" charset="0"/>
            </a:endParaRP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TOC Slide</a:t>
            </a:r>
          </a:p>
        </p:txBody>
      </p:sp>
    </p:spTree>
    <p:extLst>
      <p:ext uri="{BB962C8B-B14F-4D97-AF65-F5344CB8AC3E}">
        <p14:creationId xmlns:p14="http://schemas.microsoft.com/office/powerpoint/2010/main" val="28797226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F7CBCAFB-6A75-F54A-BFA8-0CA406CD6D2B}"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8"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9" name="Content Placeholder 2"/>
          <p:cNvSpPr txBox="1">
            <a:spLocks/>
          </p:cNvSpPr>
          <p:nvPr userDrawn="1"/>
        </p:nvSpPr>
        <p:spPr>
          <a:xfrm>
            <a:off x="1097280" y="2038864"/>
            <a:ext cx="10058400" cy="38302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a:latin typeface="Open Sans" charset="0"/>
                <a:ea typeface="Open Sans" charset="0"/>
                <a:cs typeface="Open Sans" charset="0"/>
              </a:rPr>
              <a:t>Click to edit Master text style</a:t>
            </a:r>
            <a:r>
              <a:rPr lang="en-US"/>
              <a:t>s</a:t>
            </a:r>
          </a:p>
          <a:p>
            <a:pPr marL="800100" lvl="1" indent="-342900" algn="l">
              <a:buClr>
                <a:srgbClr val="F06039"/>
              </a:buClr>
              <a:buFont typeface="Wingdings" charset="2"/>
              <a:buChar char="§"/>
              <a:tabLst/>
            </a:pPr>
            <a:r>
              <a:rPr lang="en-US">
                <a:latin typeface="Open Sans" charset="0"/>
                <a:ea typeface="Open Sans" charset="0"/>
                <a:cs typeface="Open Sans" charset="0"/>
              </a:rPr>
              <a:t>Second level</a:t>
            </a:r>
          </a:p>
          <a:p>
            <a:pPr marL="1090613" lvl="2" indent="-176213" algn="l">
              <a:buClr>
                <a:srgbClr val="1482C5"/>
              </a:buClr>
              <a:buSzPct val="95000"/>
              <a:buFont typeface="Arial" charset="0"/>
              <a:buChar char="•"/>
              <a:tabLst/>
            </a:pPr>
            <a:r>
              <a:rPr lang="en-US">
                <a:latin typeface="Open Sans" charset="0"/>
                <a:ea typeface="Open Sans" charset="0"/>
                <a:cs typeface="Open Sans" charset="0"/>
              </a:rPr>
              <a:t>Third level</a:t>
            </a:r>
          </a:p>
          <a:p>
            <a:pPr marL="1492250" lvl="3" indent="-215900" algn="l">
              <a:buClr>
                <a:srgbClr val="1482C5"/>
              </a:buClr>
              <a:buSzPct val="80000"/>
              <a:buFont typeface="Courier New" charset="0"/>
              <a:buChar char="o"/>
              <a:tabLst/>
            </a:pPr>
            <a:r>
              <a:rPr lang="en-US">
                <a:latin typeface="Open Sans" charset="0"/>
                <a:ea typeface="Open Sans" charset="0"/>
                <a:cs typeface="Open Sans" charset="0"/>
              </a:rPr>
              <a:t>Fourth level</a:t>
            </a:r>
          </a:p>
          <a:p>
            <a:pPr marL="2005013" lvl="4" indent="-176213" algn="l">
              <a:buClr>
                <a:srgbClr val="F06039"/>
              </a:buClr>
              <a:buFont typeface="Arial" charset="0"/>
              <a:buChar char="•"/>
              <a:tabLst/>
            </a:pPr>
            <a:r>
              <a:rPr lang="en-US">
                <a:latin typeface="Open Sans" charset="0"/>
                <a:ea typeface="Open Sans" charset="0"/>
                <a:cs typeface="Open Sans" charset="0"/>
              </a:rPr>
              <a:t>Fifth level</a:t>
            </a:r>
          </a:p>
        </p:txBody>
      </p:sp>
      <p:sp>
        <p:nvSpPr>
          <p:cNvPr id="10"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Bullet List Slide</a:t>
            </a:r>
          </a:p>
        </p:txBody>
      </p:sp>
    </p:spTree>
    <p:extLst>
      <p:ext uri="{BB962C8B-B14F-4D97-AF65-F5344CB8AC3E}">
        <p14:creationId xmlns:p14="http://schemas.microsoft.com/office/powerpoint/2010/main" val="2140501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89C49ABD-38EF-1745-AF6F-DAEC7F6AB858}"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8"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1" name="Content Placeholder 2"/>
          <p:cNvSpPr txBox="1">
            <a:spLocks/>
          </p:cNvSpPr>
          <p:nvPr userDrawn="1"/>
        </p:nvSpPr>
        <p:spPr>
          <a:xfrm>
            <a:off x="1097280" y="2038864"/>
            <a:ext cx="10058400" cy="3830229"/>
          </a:xfrm>
          <a:prstGeom prst="rect">
            <a:avLst/>
          </a:prstGeom>
        </p:spPr>
        <p:txBody>
          <a:bodyPr vert="horz" lIns="91440" tIns="45720" rIns="91440" bIns="45720" numCol="2"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a:latin typeface="Open Sans" charset="0"/>
                <a:ea typeface="Open Sans" charset="0"/>
                <a:cs typeface="Open Sans" charset="0"/>
              </a:rPr>
              <a:t>Click to edit Master text style</a:t>
            </a:r>
            <a:r>
              <a:rPr lang="en-US"/>
              <a:t>s</a:t>
            </a:r>
          </a:p>
          <a:p>
            <a:pPr marL="800100" lvl="1" indent="-342900" algn="l">
              <a:buClr>
                <a:srgbClr val="F06039"/>
              </a:buClr>
              <a:buFont typeface="Wingdings" charset="2"/>
              <a:buChar char="§"/>
              <a:tabLst/>
            </a:pPr>
            <a:r>
              <a:rPr lang="en-US">
                <a:latin typeface="Open Sans" charset="0"/>
                <a:ea typeface="Open Sans" charset="0"/>
                <a:cs typeface="Open Sans" charset="0"/>
              </a:rPr>
              <a:t>Second level</a:t>
            </a:r>
          </a:p>
          <a:p>
            <a:pPr marL="1090613" lvl="2" indent="-176213" algn="l">
              <a:buClr>
                <a:srgbClr val="1482C5"/>
              </a:buClr>
              <a:buSzPct val="95000"/>
              <a:buFont typeface="Arial" charset="0"/>
              <a:buChar char="•"/>
              <a:tabLst/>
            </a:pPr>
            <a:r>
              <a:rPr lang="en-US">
                <a:latin typeface="Open Sans" charset="0"/>
                <a:ea typeface="Open Sans" charset="0"/>
                <a:cs typeface="Open Sans" charset="0"/>
              </a:rPr>
              <a:t>Third level</a:t>
            </a:r>
          </a:p>
          <a:p>
            <a:pPr marL="1492250" lvl="3" indent="-215900" algn="l">
              <a:buClr>
                <a:srgbClr val="1482C5"/>
              </a:buClr>
              <a:buSzPct val="80000"/>
              <a:buFont typeface="Courier New" charset="0"/>
              <a:buChar char="o"/>
              <a:tabLst/>
            </a:pPr>
            <a:r>
              <a:rPr lang="en-US">
                <a:latin typeface="Open Sans" charset="0"/>
                <a:ea typeface="Open Sans" charset="0"/>
                <a:cs typeface="Open Sans" charset="0"/>
              </a:rPr>
              <a:t>Fourth level</a:t>
            </a:r>
          </a:p>
          <a:p>
            <a:pPr marL="2005013" lvl="4" indent="-176213" algn="l">
              <a:buClr>
                <a:srgbClr val="F06039"/>
              </a:buClr>
              <a:buFont typeface="Arial" charset="0"/>
              <a:buChar char="•"/>
              <a:tabLst/>
            </a:pPr>
            <a:r>
              <a:rPr lang="en-US">
                <a:latin typeface="Open Sans" charset="0"/>
                <a:ea typeface="Open Sans" charset="0"/>
                <a:cs typeface="Open Sans" charset="0"/>
              </a:rPr>
              <a:t>Fifth level</a:t>
            </a:r>
          </a:p>
          <a:p>
            <a:pPr algn="l"/>
            <a:endParaRPr lang="en-US">
              <a:latin typeface="Open Sans" charset="0"/>
              <a:ea typeface="Open Sans" charset="0"/>
              <a:cs typeface="Open Sans" charset="0"/>
            </a:endParaRPr>
          </a:p>
          <a:p>
            <a:pPr algn="l"/>
            <a:endParaRPr lang="en-US">
              <a:latin typeface="Open Sans" charset="0"/>
              <a:ea typeface="Open Sans" charset="0"/>
              <a:cs typeface="Open Sans" charset="0"/>
            </a:endParaRPr>
          </a:p>
          <a:p>
            <a:pPr algn="l"/>
            <a:endParaRPr lang="en-US">
              <a:latin typeface="Open Sans" charset="0"/>
              <a:ea typeface="Open Sans" charset="0"/>
              <a:cs typeface="Open Sans" charset="0"/>
            </a:endParaRPr>
          </a:p>
          <a:p>
            <a:pPr algn="l"/>
            <a:endParaRPr lang="en-US">
              <a:latin typeface="Open Sans" charset="0"/>
              <a:ea typeface="Open Sans" charset="0"/>
              <a:cs typeface="Open Sans" charset="0"/>
            </a:endParaRPr>
          </a:p>
          <a:p>
            <a:pPr algn="l"/>
            <a:r>
              <a:rPr lang="en-US">
                <a:latin typeface="Open Sans" charset="0"/>
                <a:ea typeface="Open Sans" charset="0"/>
                <a:cs typeface="Open Sans" charset="0"/>
              </a:rPr>
              <a:t>Click to edit Master text style</a:t>
            </a:r>
            <a:r>
              <a:rPr lang="en-US"/>
              <a:t>s</a:t>
            </a:r>
          </a:p>
          <a:p>
            <a:pPr marL="800100" lvl="1" indent="-342900" algn="l">
              <a:buClr>
                <a:srgbClr val="F06039"/>
              </a:buClr>
              <a:buFont typeface="Wingdings" charset="2"/>
              <a:buChar char="§"/>
              <a:tabLst/>
            </a:pPr>
            <a:r>
              <a:rPr lang="en-US">
                <a:latin typeface="Open Sans" charset="0"/>
                <a:ea typeface="Open Sans" charset="0"/>
                <a:cs typeface="Open Sans" charset="0"/>
              </a:rPr>
              <a:t>Second level</a:t>
            </a:r>
          </a:p>
          <a:p>
            <a:pPr marL="1090613" lvl="2" indent="-176213" algn="l">
              <a:buClr>
                <a:srgbClr val="1482C5"/>
              </a:buClr>
              <a:buSzPct val="95000"/>
              <a:buFont typeface="Arial" charset="0"/>
              <a:buChar char="•"/>
              <a:tabLst/>
            </a:pPr>
            <a:r>
              <a:rPr lang="en-US">
                <a:latin typeface="Open Sans" charset="0"/>
                <a:ea typeface="Open Sans" charset="0"/>
                <a:cs typeface="Open Sans" charset="0"/>
              </a:rPr>
              <a:t>Third level</a:t>
            </a:r>
          </a:p>
          <a:p>
            <a:pPr marL="1492250" lvl="3" indent="-215900" algn="l">
              <a:buClr>
                <a:srgbClr val="1482C5"/>
              </a:buClr>
              <a:buSzPct val="80000"/>
              <a:buFont typeface="Courier New" charset="0"/>
              <a:buChar char="o"/>
              <a:tabLst/>
            </a:pPr>
            <a:r>
              <a:rPr lang="en-US">
                <a:latin typeface="Open Sans" charset="0"/>
                <a:ea typeface="Open Sans" charset="0"/>
                <a:cs typeface="Open Sans" charset="0"/>
              </a:rPr>
              <a:t>Fourth level</a:t>
            </a:r>
          </a:p>
          <a:p>
            <a:pPr marL="2005013" lvl="4" indent="-176213" algn="l">
              <a:buClr>
                <a:srgbClr val="F06039"/>
              </a:buClr>
              <a:buFont typeface="Arial" charset="0"/>
              <a:buChar char="•"/>
              <a:tabLst/>
            </a:pPr>
            <a:r>
              <a:rPr lang="en-US">
                <a:latin typeface="Open Sans" charset="0"/>
                <a:ea typeface="Open Sans" charset="0"/>
                <a:cs typeface="Open Sans" charset="0"/>
              </a:rPr>
              <a:t>Fifth level</a:t>
            </a:r>
          </a:p>
        </p:txBody>
      </p:sp>
      <p:sp>
        <p:nvSpPr>
          <p:cNvPr id="12"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2-column</a:t>
            </a:r>
            <a:r>
              <a:rPr lang="en-US" sz="3600" b="0" i="0" baseline="0">
                <a:latin typeface="Open Sans" charset="0"/>
                <a:ea typeface="Open Sans" charset="0"/>
                <a:cs typeface="Open Sans" charset="0"/>
              </a:rPr>
              <a:t> </a:t>
            </a:r>
            <a:r>
              <a:rPr lang="en-US" sz="3600" b="0" i="0">
                <a:latin typeface="Open Sans" charset="0"/>
                <a:ea typeface="Open Sans" charset="0"/>
                <a:cs typeface="Open Sans" charset="0"/>
              </a:rPr>
              <a:t>Bullet List Slide</a:t>
            </a:r>
          </a:p>
        </p:txBody>
      </p:sp>
    </p:spTree>
    <p:extLst>
      <p:ext uri="{BB962C8B-B14F-4D97-AF65-F5344CB8AC3E}">
        <p14:creationId xmlns:p14="http://schemas.microsoft.com/office/powerpoint/2010/main" val="1667870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D14EC1BA-B834-AC4E-AFEC-3496465571E6}"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0"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Image with Text Slide</a:t>
            </a:r>
          </a:p>
        </p:txBody>
      </p:sp>
      <p:sp>
        <p:nvSpPr>
          <p:cNvPr id="12" name="Content Placeholder 11"/>
          <p:cNvSpPr>
            <a:spLocks noGrp="1"/>
          </p:cNvSpPr>
          <p:nvPr>
            <p:ph sz="quarter" idx="11"/>
          </p:nvPr>
        </p:nvSpPr>
        <p:spPr>
          <a:xfrm>
            <a:off x="401638" y="1593850"/>
            <a:ext cx="11463337" cy="460692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sp>
        <p:nvSpPr>
          <p:cNvPr id="13" name="Rectangle 12"/>
          <p:cNvSpPr/>
          <p:nvPr userDrawn="1"/>
        </p:nvSpPr>
        <p:spPr>
          <a:xfrm>
            <a:off x="7459935" y="2618319"/>
            <a:ext cx="3802858" cy="2346908"/>
          </a:xfrm>
          <a:prstGeom prst="rect">
            <a:avLst/>
          </a:prstGeom>
          <a:gradFill flip="none" rotWithShape="1">
            <a:gsLst>
              <a:gs pos="0">
                <a:schemeClr val="accent5">
                  <a:alpha val="71000"/>
                  <a:lumMod val="80000"/>
                </a:schemeClr>
              </a:gs>
              <a:gs pos="100000">
                <a:schemeClr val="accent1">
                  <a:lumMod val="75000"/>
                </a:schemeClr>
              </a:gs>
            </a:gsLst>
            <a:lin ang="12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0" i="0">
                <a:solidFill>
                  <a:schemeClr val="bg1"/>
                </a:solidFill>
                <a:latin typeface="Open Sans" charset="0"/>
                <a:ea typeface="Open Sans" charset="0"/>
                <a:cs typeface="Open Sans" charset="0"/>
              </a:rPr>
              <a:t>Text about the</a:t>
            </a:r>
            <a:r>
              <a:rPr lang="en-US" sz="2400" b="0" i="0" baseline="0">
                <a:solidFill>
                  <a:schemeClr val="bg1"/>
                </a:solidFill>
                <a:latin typeface="Open Sans" charset="0"/>
                <a:ea typeface="Open Sans" charset="0"/>
                <a:cs typeface="Open Sans" charset="0"/>
              </a:rPr>
              <a:t> image </a:t>
            </a:r>
            <a:r>
              <a:rPr lang="en-US" sz="2400" b="0" i="0">
                <a:solidFill>
                  <a:schemeClr val="bg1"/>
                </a:solidFill>
                <a:latin typeface="Open Sans" charset="0"/>
                <a:ea typeface="Open Sans" charset="0"/>
                <a:cs typeface="Open Sans" charset="0"/>
              </a:rPr>
              <a:t>goes</a:t>
            </a:r>
            <a:r>
              <a:rPr lang="en-US" sz="2400" b="0" i="0" baseline="0">
                <a:solidFill>
                  <a:schemeClr val="bg1"/>
                </a:solidFill>
                <a:latin typeface="Open Sans" charset="0"/>
                <a:ea typeface="Open Sans" charset="0"/>
                <a:cs typeface="Open Sans" charset="0"/>
              </a:rPr>
              <a:t> in this box</a:t>
            </a:r>
            <a:endParaRPr lang="en-US" sz="2400" b="0" i="0">
              <a:solidFill>
                <a:schemeClr val="bg1"/>
              </a:solidFill>
              <a:latin typeface="Open Sans" charset="0"/>
              <a:ea typeface="Open Sans" charset="0"/>
              <a:cs typeface="Open Sans" charset="0"/>
            </a:endParaRPr>
          </a:p>
        </p:txBody>
      </p:sp>
    </p:spTree>
    <p:extLst>
      <p:ext uri="{BB962C8B-B14F-4D97-AF65-F5344CB8AC3E}">
        <p14:creationId xmlns:p14="http://schemas.microsoft.com/office/powerpoint/2010/main" val="26037204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41" name="Straight Connector 40"/>
          <p:cNvCxnSpPr/>
          <p:nvPr userDrawn="1"/>
        </p:nvCxnSpPr>
        <p:spPr>
          <a:xfrm>
            <a:off x="27412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37"/>
          <p:cNvSpPr/>
          <p:nvPr userDrawn="1"/>
        </p:nvSpPr>
        <p:spPr>
          <a:xfrm>
            <a:off x="1703700" y="3527606"/>
            <a:ext cx="1054934" cy="357513"/>
          </a:xfrm>
          <a:prstGeom prst="rect">
            <a:avLst/>
          </a:prstGeom>
          <a:gradFill flip="none" rotWithShape="1">
            <a:gsLst>
              <a:gs pos="0">
                <a:schemeClr val="bg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entagon 36"/>
          <p:cNvSpPr/>
          <p:nvPr userDrawn="1"/>
        </p:nvSpPr>
        <p:spPr>
          <a:xfrm>
            <a:off x="9373795" y="3530516"/>
            <a:ext cx="1109907" cy="355683"/>
          </a:xfrm>
          <a:prstGeom prst="homePlate">
            <a:avLst/>
          </a:prstGeom>
          <a:gradFill flip="none" rotWithShape="1">
            <a:gsLst>
              <a:gs pos="0">
                <a:schemeClr val="accent1">
                  <a:lumMod val="5000"/>
                  <a:lumOff val="95000"/>
                </a:schemeClr>
              </a:gs>
              <a:gs pos="69000">
                <a:schemeClr val="accent5"/>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671572" y="3528463"/>
            <a:ext cx="2250898" cy="357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4905100" y="3527606"/>
            <a:ext cx="2185777" cy="3575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7080606" y="3529572"/>
            <a:ext cx="2293190" cy="35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78F33D15-84EB-6F42-A3F8-52E952CBA380}"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6"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Timeline Slide</a:t>
            </a:r>
          </a:p>
        </p:txBody>
      </p:sp>
      <p:cxnSp>
        <p:nvCxnSpPr>
          <p:cNvPr id="10" name="Straight Connector 9"/>
          <p:cNvCxnSpPr/>
          <p:nvPr userDrawn="1"/>
        </p:nvCxnSpPr>
        <p:spPr>
          <a:xfrm>
            <a:off x="4926565" y="3081071"/>
            <a:ext cx="0" cy="50777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3281097" y="2411719"/>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cxnSp>
        <p:nvCxnSpPr>
          <p:cNvPr id="16" name="Straight Connector 15"/>
          <p:cNvCxnSpPr/>
          <p:nvPr userDrawn="1"/>
        </p:nvCxnSpPr>
        <p:spPr>
          <a:xfrm>
            <a:off x="71034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9373796" y="3030429"/>
            <a:ext cx="0" cy="558412"/>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userDrawn="1"/>
        </p:nvSpPr>
        <p:spPr>
          <a:xfrm>
            <a:off x="1086559" y="4302473"/>
            <a:ext cx="3309414"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sp>
        <p:nvSpPr>
          <p:cNvPr id="22" name="Title 1"/>
          <p:cNvSpPr txBox="1">
            <a:spLocks/>
          </p:cNvSpPr>
          <p:nvPr userDrawn="1"/>
        </p:nvSpPr>
        <p:spPr>
          <a:xfrm>
            <a:off x="5081601" y="4291840"/>
            <a:ext cx="4055909"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sp>
        <p:nvSpPr>
          <p:cNvPr id="26" name="Title 1"/>
          <p:cNvSpPr txBox="1">
            <a:spLocks/>
          </p:cNvSpPr>
          <p:nvPr userDrawn="1"/>
        </p:nvSpPr>
        <p:spPr>
          <a:xfrm>
            <a:off x="7363040" y="2392007"/>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pic>
        <p:nvPicPr>
          <p:cNvPr id="3" name="Picture 2"/>
          <p:cNvPicPr>
            <a:picLocks noChangeAspect="1"/>
          </p:cNvPicPr>
          <p:nvPr userDrawn="1"/>
        </p:nvPicPr>
        <p:blipFill>
          <a:blip r:embed="rId2"/>
          <a:stretch>
            <a:fillRect/>
          </a:stretch>
        </p:blipFill>
        <p:spPr>
          <a:xfrm>
            <a:off x="2558742" y="3508751"/>
            <a:ext cx="377394" cy="393803"/>
          </a:xfrm>
          <a:prstGeom prst="rect">
            <a:avLst/>
          </a:prstGeom>
        </p:spPr>
      </p:pic>
      <p:pic>
        <p:nvPicPr>
          <p:cNvPr id="33" name="Picture 32"/>
          <p:cNvPicPr>
            <a:picLocks noChangeAspect="1"/>
          </p:cNvPicPr>
          <p:nvPr userDrawn="1"/>
        </p:nvPicPr>
        <p:blipFill>
          <a:blip r:embed="rId2"/>
          <a:stretch>
            <a:fillRect/>
          </a:stretch>
        </p:blipFill>
        <p:spPr>
          <a:xfrm>
            <a:off x="4739375" y="3508751"/>
            <a:ext cx="377394" cy="393803"/>
          </a:xfrm>
          <a:prstGeom prst="rect">
            <a:avLst/>
          </a:prstGeom>
        </p:spPr>
      </p:pic>
      <p:pic>
        <p:nvPicPr>
          <p:cNvPr id="34" name="Picture 33"/>
          <p:cNvPicPr>
            <a:picLocks noChangeAspect="1"/>
          </p:cNvPicPr>
          <p:nvPr userDrawn="1"/>
        </p:nvPicPr>
        <p:blipFill>
          <a:blip r:embed="rId2"/>
          <a:stretch>
            <a:fillRect/>
          </a:stretch>
        </p:blipFill>
        <p:spPr>
          <a:xfrm>
            <a:off x="6914769" y="3508751"/>
            <a:ext cx="377394" cy="393803"/>
          </a:xfrm>
          <a:prstGeom prst="rect">
            <a:avLst/>
          </a:prstGeom>
        </p:spPr>
      </p:pic>
      <p:pic>
        <p:nvPicPr>
          <p:cNvPr id="35" name="Picture 34"/>
          <p:cNvPicPr>
            <a:picLocks noChangeAspect="1"/>
          </p:cNvPicPr>
          <p:nvPr userDrawn="1"/>
        </p:nvPicPr>
        <p:blipFill>
          <a:blip r:embed="rId2"/>
          <a:stretch>
            <a:fillRect/>
          </a:stretch>
        </p:blipFill>
        <p:spPr>
          <a:xfrm>
            <a:off x="9185961" y="3508751"/>
            <a:ext cx="377394" cy="393803"/>
          </a:xfrm>
          <a:prstGeom prst="rect">
            <a:avLst/>
          </a:prstGeom>
        </p:spPr>
      </p:pic>
    </p:spTree>
    <p:extLst>
      <p:ext uri="{BB962C8B-B14F-4D97-AF65-F5344CB8AC3E}">
        <p14:creationId xmlns:p14="http://schemas.microsoft.com/office/powerpoint/2010/main" val="20670147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cxnSp>
        <p:nvCxnSpPr>
          <p:cNvPr id="41" name="Straight Connector 40"/>
          <p:cNvCxnSpPr/>
          <p:nvPr userDrawn="1"/>
        </p:nvCxnSpPr>
        <p:spPr>
          <a:xfrm>
            <a:off x="27412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37"/>
          <p:cNvSpPr/>
          <p:nvPr userDrawn="1"/>
        </p:nvSpPr>
        <p:spPr>
          <a:xfrm>
            <a:off x="1703700" y="3527606"/>
            <a:ext cx="1054934" cy="357513"/>
          </a:xfrm>
          <a:prstGeom prst="rect">
            <a:avLst/>
          </a:prstGeom>
          <a:gradFill flip="none" rotWithShape="1">
            <a:gsLst>
              <a:gs pos="0">
                <a:schemeClr val="bg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entagon 36"/>
          <p:cNvSpPr/>
          <p:nvPr userDrawn="1"/>
        </p:nvSpPr>
        <p:spPr>
          <a:xfrm>
            <a:off x="9350645" y="3530516"/>
            <a:ext cx="1109907" cy="355683"/>
          </a:xfrm>
          <a:prstGeom prst="homePlate">
            <a:avLst/>
          </a:prstGeom>
          <a:gradFill flip="none" rotWithShape="1">
            <a:gsLst>
              <a:gs pos="0">
                <a:schemeClr val="accent1">
                  <a:lumMod val="5000"/>
                  <a:lumOff val="95000"/>
                </a:schemeClr>
              </a:gs>
              <a:gs pos="69000">
                <a:schemeClr val="accent5"/>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671572" y="3528463"/>
            <a:ext cx="2250898" cy="35751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4905100" y="3527606"/>
            <a:ext cx="2185777" cy="357513"/>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7080606" y="3529572"/>
            <a:ext cx="2293190" cy="357513"/>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F217B842-C8FB-AE4C-85AF-639ED516AFCB}"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6"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Timeline Slide</a:t>
            </a:r>
          </a:p>
        </p:txBody>
      </p:sp>
      <p:cxnSp>
        <p:nvCxnSpPr>
          <p:cNvPr id="10" name="Straight Connector 9"/>
          <p:cNvCxnSpPr/>
          <p:nvPr userDrawn="1"/>
        </p:nvCxnSpPr>
        <p:spPr>
          <a:xfrm>
            <a:off x="4926565" y="3081071"/>
            <a:ext cx="0" cy="50777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3281097" y="2411719"/>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cxnSp>
        <p:nvCxnSpPr>
          <p:cNvPr id="16" name="Straight Connector 15"/>
          <p:cNvCxnSpPr/>
          <p:nvPr userDrawn="1"/>
        </p:nvCxnSpPr>
        <p:spPr>
          <a:xfrm>
            <a:off x="71034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9373796" y="3030429"/>
            <a:ext cx="0" cy="558412"/>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userDrawn="1"/>
        </p:nvSpPr>
        <p:spPr>
          <a:xfrm>
            <a:off x="1086559" y="4302473"/>
            <a:ext cx="3309414"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sp>
        <p:nvSpPr>
          <p:cNvPr id="22" name="Title 1"/>
          <p:cNvSpPr txBox="1">
            <a:spLocks/>
          </p:cNvSpPr>
          <p:nvPr userDrawn="1"/>
        </p:nvSpPr>
        <p:spPr>
          <a:xfrm>
            <a:off x="5081601" y="4291840"/>
            <a:ext cx="4055909"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sp>
        <p:nvSpPr>
          <p:cNvPr id="26" name="Title 1"/>
          <p:cNvSpPr txBox="1">
            <a:spLocks/>
          </p:cNvSpPr>
          <p:nvPr userDrawn="1"/>
        </p:nvSpPr>
        <p:spPr>
          <a:xfrm>
            <a:off x="7363040" y="2392007"/>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pic>
        <p:nvPicPr>
          <p:cNvPr id="3" name="Picture 2"/>
          <p:cNvPicPr>
            <a:picLocks noChangeAspect="1"/>
          </p:cNvPicPr>
          <p:nvPr userDrawn="1"/>
        </p:nvPicPr>
        <p:blipFill>
          <a:blip r:embed="rId2"/>
          <a:stretch>
            <a:fillRect/>
          </a:stretch>
        </p:blipFill>
        <p:spPr>
          <a:xfrm>
            <a:off x="2558742" y="3508751"/>
            <a:ext cx="377394" cy="393803"/>
          </a:xfrm>
          <a:prstGeom prst="rect">
            <a:avLst/>
          </a:prstGeom>
        </p:spPr>
      </p:pic>
      <p:pic>
        <p:nvPicPr>
          <p:cNvPr id="33" name="Picture 32"/>
          <p:cNvPicPr>
            <a:picLocks noChangeAspect="1"/>
          </p:cNvPicPr>
          <p:nvPr userDrawn="1"/>
        </p:nvPicPr>
        <p:blipFill>
          <a:blip r:embed="rId2"/>
          <a:stretch>
            <a:fillRect/>
          </a:stretch>
        </p:blipFill>
        <p:spPr>
          <a:xfrm>
            <a:off x="4739375" y="3508751"/>
            <a:ext cx="377394" cy="393803"/>
          </a:xfrm>
          <a:prstGeom prst="rect">
            <a:avLst/>
          </a:prstGeom>
        </p:spPr>
      </p:pic>
      <p:pic>
        <p:nvPicPr>
          <p:cNvPr id="34" name="Picture 33"/>
          <p:cNvPicPr>
            <a:picLocks noChangeAspect="1"/>
          </p:cNvPicPr>
          <p:nvPr userDrawn="1"/>
        </p:nvPicPr>
        <p:blipFill>
          <a:blip r:embed="rId2"/>
          <a:stretch>
            <a:fillRect/>
          </a:stretch>
        </p:blipFill>
        <p:spPr>
          <a:xfrm>
            <a:off x="6914769" y="3508751"/>
            <a:ext cx="377394" cy="393803"/>
          </a:xfrm>
          <a:prstGeom prst="rect">
            <a:avLst/>
          </a:prstGeom>
        </p:spPr>
      </p:pic>
      <p:pic>
        <p:nvPicPr>
          <p:cNvPr id="35" name="Picture 34"/>
          <p:cNvPicPr>
            <a:picLocks noChangeAspect="1"/>
          </p:cNvPicPr>
          <p:nvPr userDrawn="1"/>
        </p:nvPicPr>
        <p:blipFill>
          <a:blip r:embed="rId2"/>
          <a:stretch>
            <a:fillRect/>
          </a:stretch>
        </p:blipFill>
        <p:spPr>
          <a:xfrm>
            <a:off x="9185961" y="3508751"/>
            <a:ext cx="377394" cy="393803"/>
          </a:xfrm>
          <a:prstGeom prst="rect">
            <a:avLst/>
          </a:prstGeom>
        </p:spPr>
      </p:pic>
    </p:spTree>
    <p:extLst>
      <p:ext uri="{BB962C8B-B14F-4D97-AF65-F5344CB8AC3E}">
        <p14:creationId xmlns:p14="http://schemas.microsoft.com/office/powerpoint/2010/main" val="27715423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53" name="Straight Connector 52"/>
          <p:cNvCxnSpPr/>
          <p:nvPr userDrawn="1"/>
        </p:nvCxnSpPr>
        <p:spPr>
          <a:xfrm>
            <a:off x="7725145" y="3152818"/>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4495912" y="3161056"/>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5"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93953E2E-D585-014F-AD15-119CFB046297}"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6"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Timeline Slide</a:t>
            </a:r>
          </a:p>
        </p:txBody>
      </p:sp>
      <p:cxnSp>
        <p:nvCxnSpPr>
          <p:cNvPr id="13" name="Straight Connector 12"/>
          <p:cNvCxnSpPr>
            <a:endCxn id="3" idx="4"/>
          </p:cNvCxnSpPr>
          <p:nvPr userDrawn="1"/>
        </p:nvCxnSpPr>
        <p:spPr>
          <a:xfrm>
            <a:off x="6110254" y="2777722"/>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1231814" y="2060627"/>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2"/>
                </a:solidFill>
                <a:latin typeface="Open Sans" charset="0"/>
                <a:ea typeface="Open Sans" charset="0"/>
                <a:cs typeface="Open Sans" charset="0"/>
              </a:rPr>
              <a:t>(Timeline Date)</a:t>
            </a:r>
          </a:p>
        </p:txBody>
      </p:sp>
      <p:sp>
        <p:nvSpPr>
          <p:cNvPr id="21" name="Title 1"/>
          <p:cNvSpPr txBox="1">
            <a:spLocks/>
          </p:cNvSpPr>
          <p:nvPr userDrawn="1"/>
        </p:nvSpPr>
        <p:spPr>
          <a:xfrm>
            <a:off x="2869455" y="3723456"/>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sp>
        <p:nvSpPr>
          <p:cNvPr id="22" name="Title 1"/>
          <p:cNvSpPr txBox="1">
            <a:spLocks/>
          </p:cNvSpPr>
          <p:nvPr userDrawn="1"/>
        </p:nvSpPr>
        <p:spPr>
          <a:xfrm>
            <a:off x="5735024" y="3703136"/>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5"/>
                </a:solidFill>
                <a:latin typeface="Open Sans" charset="0"/>
                <a:ea typeface="Open Sans" charset="0"/>
                <a:cs typeface="Open Sans" charset="0"/>
              </a:rPr>
              <a:t>(Timeline Date)</a:t>
            </a:r>
          </a:p>
        </p:txBody>
      </p:sp>
      <p:sp>
        <p:nvSpPr>
          <p:cNvPr id="23" name="Title 1"/>
          <p:cNvSpPr txBox="1">
            <a:spLocks/>
          </p:cNvSpPr>
          <p:nvPr userDrawn="1"/>
        </p:nvSpPr>
        <p:spPr>
          <a:xfrm>
            <a:off x="4434101" y="2060626"/>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6"/>
                </a:solidFill>
                <a:latin typeface="Open Sans" charset="0"/>
                <a:ea typeface="Open Sans" charset="0"/>
                <a:cs typeface="Open Sans" charset="0"/>
              </a:rPr>
              <a:t>(Timeline Date)</a:t>
            </a:r>
          </a:p>
        </p:txBody>
      </p:sp>
      <p:sp>
        <p:nvSpPr>
          <p:cNvPr id="26" name="Title 1"/>
          <p:cNvSpPr txBox="1">
            <a:spLocks/>
          </p:cNvSpPr>
          <p:nvPr userDrawn="1"/>
        </p:nvSpPr>
        <p:spPr>
          <a:xfrm>
            <a:off x="7290439" y="2050576"/>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1"/>
                </a:solidFill>
                <a:latin typeface="Open Sans" charset="0"/>
                <a:ea typeface="Open Sans" charset="0"/>
                <a:cs typeface="Open Sans" charset="0"/>
              </a:rPr>
              <a:t>(Timeline Date)</a:t>
            </a:r>
          </a:p>
        </p:txBody>
      </p:sp>
      <p:sp>
        <p:nvSpPr>
          <p:cNvPr id="2" name="Rectangle 1"/>
          <p:cNvSpPr/>
          <p:nvPr userDrawn="1"/>
        </p:nvSpPr>
        <p:spPr>
          <a:xfrm>
            <a:off x="3738697" y="3074943"/>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5352764" y="3074943"/>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6967303" y="3074943"/>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8573098" y="3074943"/>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2124157" y="3074943"/>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userDrawn="1"/>
        </p:nvSpPr>
        <p:spPr>
          <a:xfrm>
            <a:off x="6049541" y="314479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a:endCxn id="42" idx="4"/>
          </p:cNvCxnSpPr>
          <p:nvPr userDrawn="1"/>
        </p:nvCxnSpPr>
        <p:spPr>
          <a:xfrm>
            <a:off x="9332363" y="2781291"/>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2" name="Oval 41"/>
          <p:cNvSpPr/>
          <p:nvPr userDrawn="1"/>
        </p:nvSpPr>
        <p:spPr>
          <a:xfrm>
            <a:off x="9271650" y="3148362"/>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a:endCxn id="44" idx="4"/>
          </p:cNvCxnSpPr>
          <p:nvPr userDrawn="1"/>
        </p:nvCxnSpPr>
        <p:spPr>
          <a:xfrm>
            <a:off x="2889534" y="2787882"/>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44" name="Oval 43"/>
          <p:cNvSpPr/>
          <p:nvPr userDrawn="1"/>
        </p:nvSpPr>
        <p:spPr>
          <a:xfrm>
            <a:off x="2828821" y="315495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423941" y="316511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userDrawn="1"/>
        </p:nvSpPr>
        <p:spPr>
          <a:xfrm>
            <a:off x="7664981" y="313463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1063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Rectangle 13"/>
          <p:cNvSpPr/>
          <p:nvPr userDrawn="1"/>
        </p:nvSpPr>
        <p:spPr>
          <a:xfrm>
            <a:off x="0" y="1224366"/>
            <a:ext cx="12192000" cy="5067946"/>
          </a:xfrm>
          <a:prstGeom prst="rect">
            <a:avLst/>
          </a:prstGeom>
          <a:gradFill>
            <a:gsLst>
              <a:gs pos="0">
                <a:schemeClr val="accent5">
                  <a:alpha val="71000"/>
                  <a:lumMod val="80000"/>
                </a:schemeClr>
              </a:gs>
              <a:gs pos="100000">
                <a:schemeClr val="accent1">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520B4252-D46F-5041-B224-27C4592B25ED}"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3" name="Title 1"/>
          <p:cNvSpPr txBox="1">
            <a:spLocks/>
          </p:cNvSpPr>
          <p:nvPr userDrawn="1"/>
        </p:nvSpPr>
        <p:spPr>
          <a:xfrm>
            <a:off x="1066799"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chemeClr val="bg1"/>
                </a:solidFill>
                <a:latin typeface="Open Sans Semibold" charset="0"/>
                <a:ea typeface="Open Sans Semibold" charset="0"/>
                <a:cs typeface="Open Sans Semibold" charset="0"/>
              </a:rPr>
              <a:t>Section Break Slide</a:t>
            </a:r>
          </a:p>
        </p:txBody>
      </p:sp>
    </p:spTree>
    <p:extLst>
      <p:ext uri="{BB962C8B-B14F-4D97-AF65-F5344CB8AC3E}">
        <p14:creationId xmlns:p14="http://schemas.microsoft.com/office/powerpoint/2010/main" val="2443062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4" name="Rectangle 13"/>
          <p:cNvSpPr/>
          <p:nvPr userDrawn="1"/>
        </p:nvSpPr>
        <p:spPr>
          <a:xfrm>
            <a:off x="0" y="2433234"/>
            <a:ext cx="12192000" cy="3099662"/>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DBF8335F-BE2A-FF4F-B221-9E9DD8DFD19E}"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3" name="Title 1"/>
          <p:cNvSpPr txBox="1">
            <a:spLocks/>
          </p:cNvSpPr>
          <p:nvPr userDrawn="1"/>
        </p:nvSpPr>
        <p:spPr>
          <a:xfrm>
            <a:off x="1066800" y="3131199"/>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chemeClr val="bg1"/>
                </a:solidFill>
                <a:latin typeface="Open Sans Semibold" charset="0"/>
                <a:ea typeface="Open Sans Semibold" charset="0"/>
                <a:cs typeface="Open Sans Semibold" charset="0"/>
              </a:rPr>
              <a:t>Section Break Slide</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4" name="Rectangle 13"/>
          <p:cNvSpPr/>
          <p:nvPr userDrawn="1"/>
        </p:nvSpPr>
        <p:spPr>
          <a:xfrm>
            <a:off x="0" y="1224366"/>
            <a:ext cx="12192000" cy="5067946"/>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8220E171-4997-8148-BEE3-B0DAF76DA5E5}"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3" name="Title 1"/>
          <p:cNvSpPr txBox="1">
            <a:spLocks/>
          </p:cNvSpPr>
          <p:nvPr userDrawn="1"/>
        </p:nvSpPr>
        <p:spPr>
          <a:xfrm>
            <a:off x="1066799"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chemeClr val="bg1"/>
                </a:solidFill>
                <a:latin typeface="Open Sans Semibold" charset="0"/>
                <a:ea typeface="Open Sans Semibold" charset="0"/>
                <a:cs typeface="Open Sans Semibold" charset="0"/>
              </a:rPr>
              <a:t>Section Break Slide</a:t>
            </a:r>
          </a:p>
        </p:txBody>
      </p:sp>
    </p:spTree>
    <p:extLst>
      <p:ext uri="{BB962C8B-B14F-4D97-AF65-F5344CB8AC3E}">
        <p14:creationId xmlns:p14="http://schemas.microsoft.com/office/powerpoint/2010/main" val="38032253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4" name="Rectangle 13"/>
          <p:cNvSpPr/>
          <p:nvPr userDrawn="1"/>
        </p:nvSpPr>
        <p:spPr>
          <a:xfrm>
            <a:off x="0" y="2433234"/>
            <a:ext cx="12192000" cy="3099662"/>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FA98B93D-9BFE-EE4B-A260-3540826CA2BE}"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3" name="Title 1"/>
          <p:cNvSpPr txBox="1">
            <a:spLocks/>
          </p:cNvSpPr>
          <p:nvPr userDrawn="1"/>
        </p:nvSpPr>
        <p:spPr>
          <a:xfrm>
            <a:off x="1066800" y="3131199"/>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chemeClr val="bg1"/>
                </a:solidFill>
                <a:latin typeface="Open Sans Semibold" charset="0"/>
                <a:ea typeface="Open Sans Semibold" charset="0"/>
                <a:cs typeface="Open Sans Semibold" charset="0"/>
              </a:rPr>
              <a:t>Section Break Slide</a:t>
            </a:r>
          </a:p>
        </p:txBody>
      </p:sp>
    </p:spTree>
    <p:extLst>
      <p:ext uri="{BB962C8B-B14F-4D97-AF65-F5344CB8AC3E}">
        <p14:creationId xmlns:p14="http://schemas.microsoft.com/office/powerpoint/2010/main" val="13676048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4" name="Rectangle 13"/>
          <p:cNvSpPr/>
          <p:nvPr userDrawn="1"/>
        </p:nvSpPr>
        <p:spPr>
          <a:xfrm>
            <a:off x="0" y="1224366"/>
            <a:ext cx="12192000" cy="5067946"/>
          </a:xfrm>
          <a:prstGeom prst="rect">
            <a:avLst/>
          </a:prstGeom>
          <a:gradFill>
            <a:gsLst>
              <a:gs pos="0">
                <a:srgbClr val="FF8135">
                  <a:lumMod val="96000"/>
                  <a:lumOff val="4000"/>
                </a:srgbClr>
              </a:gs>
              <a:gs pos="48000">
                <a:srgbClr val="2E75B6"/>
              </a:gs>
              <a:gs pos="16000">
                <a:schemeClr val="accent5">
                  <a:lumMod val="75000"/>
                </a:schemeClr>
              </a:gs>
              <a:gs pos="100000">
                <a:srgbClr val="005786">
                  <a:lumMod val="96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9A3479FE-8E3C-0945-A3EC-236C05BF3187}"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3" name="Title 1"/>
          <p:cNvSpPr txBox="1">
            <a:spLocks/>
          </p:cNvSpPr>
          <p:nvPr userDrawn="1"/>
        </p:nvSpPr>
        <p:spPr>
          <a:xfrm>
            <a:off x="1066799"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chemeClr val="bg1"/>
                </a:solidFill>
                <a:latin typeface="Open Sans Semibold" charset="0"/>
                <a:ea typeface="Open Sans Semibold" charset="0"/>
                <a:cs typeface="Open Sans Semibold" charset="0"/>
              </a:rPr>
              <a:t>Section Break Slide</a:t>
            </a:r>
          </a:p>
        </p:txBody>
      </p:sp>
    </p:spTree>
    <p:extLst>
      <p:ext uri="{BB962C8B-B14F-4D97-AF65-F5344CB8AC3E}">
        <p14:creationId xmlns:p14="http://schemas.microsoft.com/office/powerpoint/2010/main" val="8498415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14" name="Rectangle 13"/>
          <p:cNvSpPr/>
          <p:nvPr userDrawn="1"/>
        </p:nvSpPr>
        <p:spPr>
          <a:xfrm>
            <a:off x="92467" y="2576945"/>
            <a:ext cx="12192000" cy="2707574"/>
          </a:xfrm>
          <a:prstGeom prst="rect">
            <a:avLst/>
          </a:prstGeom>
          <a:gradFill>
            <a:gsLst>
              <a:gs pos="0">
                <a:srgbClr val="FF8135">
                  <a:lumMod val="96000"/>
                  <a:lumOff val="4000"/>
                </a:srgbClr>
              </a:gs>
              <a:gs pos="48000">
                <a:srgbClr val="2E75B6"/>
              </a:gs>
              <a:gs pos="16000">
                <a:schemeClr val="accent5">
                  <a:lumMod val="75000"/>
                </a:schemeClr>
              </a:gs>
              <a:gs pos="100000">
                <a:srgbClr val="005786">
                  <a:lumMod val="96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07548C61-4939-8248-AA03-9375F4C71A09}"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3" name="Title 1"/>
          <p:cNvSpPr txBox="1">
            <a:spLocks/>
          </p:cNvSpPr>
          <p:nvPr userDrawn="1"/>
        </p:nvSpPr>
        <p:spPr>
          <a:xfrm>
            <a:off x="1068389" y="3054714"/>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chemeClr val="bg1"/>
                </a:solidFill>
                <a:latin typeface="Open Sans Semibold" charset="0"/>
                <a:ea typeface="Open Sans Semibold" charset="0"/>
                <a:cs typeface="Open Sans Semibold" charset="0"/>
              </a:rPr>
              <a:t>Section Break Slide</a:t>
            </a:r>
          </a:p>
        </p:txBody>
      </p:sp>
    </p:spTree>
    <p:extLst>
      <p:ext uri="{BB962C8B-B14F-4D97-AF65-F5344CB8AC3E}">
        <p14:creationId xmlns:p14="http://schemas.microsoft.com/office/powerpoint/2010/main" val="27873626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208D6FB2-7A77-7A43-85C8-110AE6B08288}"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1" name="Title 1"/>
          <p:cNvSpPr txBox="1">
            <a:spLocks/>
          </p:cNvSpPr>
          <p:nvPr userDrawn="1"/>
        </p:nvSpPr>
        <p:spPr>
          <a:xfrm>
            <a:off x="0" y="3044798"/>
            <a:ext cx="12192000" cy="852644"/>
          </a:xfrm>
          <a:prstGeom prst="rect">
            <a:avLst/>
          </a:prstGeom>
          <a:gradFill>
            <a:gsLst>
              <a:gs pos="48000">
                <a:srgbClr val="2E75B6"/>
              </a:gs>
              <a:gs pos="0">
                <a:schemeClr val="accent5">
                  <a:lumMod val="75000"/>
                </a:schemeClr>
              </a:gs>
              <a:gs pos="100000">
                <a:srgbClr val="005786">
                  <a:lumMod val="96000"/>
                </a:srgbClr>
              </a:gs>
            </a:gsLst>
            <a:lin ang="1800000" scaled="0"/>
          </a:gradFill>
        </p:spPr>
        <p:txBody>
          <a:bodyPr anchor="ct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400" b="0" i="0">
                <a:solidFill>
                  <a:schemeClr val="bg1"/>
                </a:solidFill>
                <a:latin typeface="Open Sans" charset="0"/>
                <a:ea typeface="Open Sans" charset="0"/>
                <a:cs typeface="Open Sans" charset="0"/>
              </a:rPr>
              <a:t>Notes/Appendix Slide</a:t>
            </a:r>
          </a:p>
        </p:txBody>
      </p:sp>
    </p:spTree>
    <p:extLst>
      <p:ext uri="{BB962C8B-B14F-4D97-AF65-F5344CB8AC3E}">
        <p14:creationId xmlns:p14="http://schemas.microsoft.com/office/powerpoint/2010/main" val="13323982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179388"/>
            <a:ext cx="10515600" cy="10223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1" y="1309159"/>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309159"/>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11741154" y="6570667"/>
            <a:ext cx="450849" cy="287337"/>
          </a:xfrm>
          <a:prstGeom prst="rect">
            <a:avLst/>
          </a:prstGeom>
        </p:spPr>
        <p:txBody>
          <a:bodyPr/>
          <a:lstStyle>
            <a:lvl1pPr>
              <a:defRPr/>
            </a:lvl1pPr>
          </a:lstStyle>
          <a:p>
            <a:fld id="{3EC165CB-BA85-4E60-BA71-319F52509B30}" type="slidenum">
              <a:rPr lang="en-GB" altLang="en-US" smtClean="0">
                <a:solidFill>
                  <a:srgbClr val="FFFFFF"/>
                </a:solidFill>
              </a:rPr>
              <a:pPr/>
              <a:t>‹#›</a:t>
            </a:fld>
            <a:r>
              <a:rPr lang="en-GB" altLang="en-US">
                <a:solidFill>
                  <a:srgbClr val="000000"/>
                </a:solidFill>
              </a:rPr>
              <a:t> </a:t>
            </a:r>
          </a:p>
        </p:txBody>
      </p:sp>
    </p:spTree>
    <p:extLst>
      <p:ext uri="{BB962C8B-B14F-4D97-AF65-F5344CB8AC3E}">
        <p14:creationId xmlns:p14="http://schemas.microsoft.com/office/powerpoint/2010/main" val="29816501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179388"/>
            <a:ext cx="10515600" cy="10223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2" y="1363663"/>
            <a:ext cx="10515600" cy="4368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11741154" y="6570667"/>
            <a:ext cx="450849" cy="287337"/>
          </a:xfrm>
          <a:prstGeom prst="rect">
            <a:avLst/>
          </a:prstGeom>
        </p:spPr>
        <p:txBody>
          <a:bodyPr/>
          <a:lstStyle>
            <a:lvl1pPr>
              <a:defRPr/>
            </a:lvl1pPr>
          </a:lstStyle>
          <a:p>
            <a:fld id="{3EC165CB-BA85-4E60-BA71-319F52509B30}" type="slidenum">
              <a:rPr lang="en-GB" altLang="en-US" smtClean="0">
                <a:solidFill>
                  <a:srgbClr val="FFFFFF"/>
                </a:solidFill>
              </a:rPr>
              <a:pPr/>
              <a:t>‹#›</a:t>
            </a:fld>
            <a:r>
              <a:rPr lang="en-GB" altLang="en-US">
                <a:solidFill>
                  <a:srgbClr val="000000"/>
                </a:solidFill>
              </a:rPr>
              <a:t> </a:t>
            </a:r>
          </a:p>
        </p:txBody>
      </p:sp>
    </p:spTree>
    <p:extLst>
      <p:ext uri="{BB962C8B-B14F-4D97-AF65-F5344CB8AC3E}">
        <p14:creationId xmlns:p14="http://schemas.microsoft.com/office/powerpoint/2010/main" val="3687809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2F5E4AFF-7A21-CE47-9431-286B976AEDD1}" type="datetime1">
              <a:rPr lang="en-US" smtClean="0">
                <a:solidFill>
                  <a:srgbClr val="4472C4">
                    <a:lumMod val="60000"/>
                    <a:lumOff val="40000"/>
                  </a:srgbClr>
                </a:solidFill>
              </a:rPr>
              <a:t>10/6/19</a:t>
            </a:fld>
            <a:endParaRPr lang="en-US">
              <a:solidFill>
                <a:srgbClr val="4472C4">
                  <a:lumMod val="60000"/>
                  <a:lumOff val="40000"/>
                </a:srgbClr>
              </a:solidFill>
            </a:endParaRPr>
          </a:p>
        </p:txBody>
      </p:sp>
      <p:sp>
        <p:nvSpPr>
          <p:cNvPr id="13"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rgbClr val="4472C4">
                    <a:lumMod val="60000"/>
                    <a:lumOff val="40000"/>
                  </a:srgbClr>
                </a:solidFill>
              </a:rPr>
              <a:t>TEA - Student Assessment Division</a:t>
            </a:r>
          </a:p>
        </p:txBody>
      </p:sp>
      <p:sp>
        <p:nvSpPr>
          <p:cNvPr id="10" name="Title 1"/>
          <p:cNvSpPr>
            <a:spLocks noGrp="1"/>
          </p:cNvSpPr>
          <p:nvPr>
            <p:ph type="ctrTitle"/>
          </p:nvPr>
        </p:nvSpPr>
        <p:spPr>
          <a:xfrm>
            <a:off x="1524000" y="1122363"/>
            <a:ext cx="9144000" cy="2387600"/>
          </a:xfrm>
          <a:prstGeom prst="rect">
            <a:avLst/>
          </a:prstGeom>
        </p:spPr>
        <p:txBody>
          <a:bodyPr anchor="b"/>
          <a:lstStyle>
            <a:lvl1pPr algn="ctr">
              <a:defRPr sz="5000" b="0" i="0">
                <a:latin typeface="Open Sans" charset="0"/>
                <a:ea typeface="Open Sans" charset="0"/>
                <a:cs typeface="Open Sans" charset="0"/>
              </a:defRPr>
            </a:lvl1pPr>
          </a:lstStyle>
          <a:p>
            <a:r>
              <a:rPr lang="en-US"/>
              <a:t>Click to edit Master title style</a:t>
            </a:r>
          </a:p>
        </p:txBody>
      </p:sp>
      <p:sp>
        <p:nvSpPr>
          <p:cNvPr id="11"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b="0" i="0">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43691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C888C48-7980-C443-9C7D-5E54E5F5EE51}" type="datetime1">
              <a:rPr lang="en-US" smtClean="0">
                <a:solidFill>
                  <a:srgbClr val="1682C5">
                    <a:lumMod val="60000"/>
                    <a:lumOff val="40000"/>
                  </a:srgbClr>
                </a:solidFill>
              </a:rPr>
              <a:t>10/6/19</a:t>
            </a:fld>
            <a:endParaRPr lang="en-US">
              <a:solidFill>
                <a:srgbClr val="1682C5">
                  <a:lumMod val="60000"/>
                  <a:lumOff val="40000"/>
                </a:srgbClr>
              </a:solidFill>
            </a:endParaRPr>
          </a:p>
        </p:txBody>
      </p:sp>
      <p:sp>
        <p:nvSpPr>
          <p:cNvPr id="4" name="Footer Placeholder 3"/>
          <p:cNvSpPr>
            <a:spLocks noGrp="1"/>
          </p:cNvSpPr>
          <p:nvPr>
            <p:ph type="ftr" sz="quarter" idx="11"/>
          </p:nvPr>
        </p:nvSpPr>
        <p:spPr/>
        <p:txBody>
          <a:bodyPr/>
          <a:lstStyle/>
          <a:p>
            <a:r>
              <a:rPr lang="en-US">
                <a:solidFill>
                  <a:srgbClr val="1682C5">
                    <a:lumMod val="60000"/>
                    <a:lumOff val="40000"/>
                  </a:srgbClr>
                </a:solidFill>
              </a:rPr>
              <a:t>TEA - Student Assessment Division</a:t>
            </a:r>
          </a:p>
        </p:txBody>
      </p:sp>
    </p:spTree>
    <p:extLst>
      <p:ext uri="{BB962C8B-B14F-4D97-AF65-F5344CB8AC3E}">
        <p14:creationId xmlns:p14="http://schemas.microsoft.com/office/powerpoint/2010/main" val="26307390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6CA7FBD-8ECE-2C42-96FD-516BFBDA98C1}" type="datetime1">
              <a:rPr lang="en-US" smtClean="0">
                <a:solidFill>
                  <a:srgbClr val="1682C5">
                    <a:lumMod val="60000"/>
                    <a:lumOff val="40000"/>
                  </a:srgbClr>
                </a:solidFill>
              </a:rPr>
              <a:t>10/6/19</a:t>
            </a:fld>
            <a:endParaRPr lang="en-US">
              <a:solidFill>
                <a:srgbClr val="1682C5">
                  <a:lumMod val="60000"/>
                  <a:lumOff val="40000"/>
                </a:srgbClr>
              </a:solidFill>
            </a:endParaRPr>
          </a:p>
        </p:txBody>
      </p:sp>
      <p:sp>
        <p:nvSpPr>
          <p:cNvPr id="4" name="Footer Placeholder 3"/>
          <p:cNvSpPr>
            <a:spLocks noGrp="1"/>
          </p:cNvSpPr>
          <p:nvPr>
            <p:ph type="ftr" sz="quarter" idx="11"/>
          </p:nvPr>
        </p:nvSpPr>
        <p:spPr/>
        <p:txBody>
          <a:bodyPr/>
          <a:lstStyle/>
          <a:p>
            <a:r>
              <a:rPr lang="en-US">
                <a:solidFill>
                  <a:srgbClr val="1682C5">
                    <a:lumMod val="60000"/>
                    <a:lumOff val="40000"/>
                  </a:srgbClr>
                </a:solidFill>
              </a:rPr>
              <a:t>TEA - Student Assessment Division</a:t>
            </a:r>
          </a:p>
        </p:txBody>
      </p:sp>
      <p:sp>
        <p:nvSpPr>
          <p:cNvPr id="5" name="Rectangle 4"/>
          <p:cNvSpPr/>
          <p:nvPr userDrawn="1"/>
        </p:nvSpPr>
        <p:spPr>
          <a:xfrm>
            <a:off x="1152525" y="1577057"/>
            <a:ext cx="8438776" cy="2918748"/>
          </a:xfrm>
          <a:prstGeom prst="rect">
            <a:avLst/>
          </a:prstGeom>
        </p:spPr>
        <p:txBody>
          <a:bodyPr wrap="square">
            <a:spAutoFit/>
          </a:bodyPr>
          <a:lstStyle/>
          <a:p>
            <a:pPr>
              <a:spcAft>
                <a:spcPts val="200"/>
              </a:spcAft>
            </a:pPr>
            <a:r>
              <a:rPr lang="en-US" b="1" i="1">
                <a:solidFill>
                  <a:srgbClr val="F06039"/>
                </a:solidFill>
                <a:latin typeface="Open Sans Semibold" charset="0"/>
                <a:ea typeface="Open Sans Semibold" charset="0"/>
                <a:cs typeface="Open Sans Semibold" charset="0"/>
              </a:rPr>
              <a:t>Heading</a:t>
            </a:r>
            <a:endParaRPr lang="en-US">
              <a:solidFill>
                <a:srgbClr val="F06039"/>
              </a:solidFill>
              <a:ea typeface="Calibri" panose="020F0502020204030204" pitchFamily="34" charset="0"/>
            </a:endParaRPr>
          </a:p>
          <a:p>
            <a:pPr marL="342900" indent="-342900" fontAlgn="ctr">
              <a:lnSpc>
                <a:spcPts val="2400"/>
              </a:lnSpc>
              <a:spcAft>
                <a:spcPts val="200"/>
              </a:spcAft>
              <a:buFont typeface="+mj-lt"/>
              <a:buAutoNum type="arabicPeriod"/>
              <a:tabLst>
                <a:tab pos="457200" algn="l"/>
              </a:tabLst>
            </a:pPr>
            <a:r>
              <a:rPr lang="en-US">
                <a:solidFill>
                  <a:srgbClr val="000000"/>
                </a:solidFill>
                <a:latin typeface="Open Sans" charset="0"/>
                <a:ea typeface="Open Sans" charset="0"/>
                <a:cs typeface="Open Sans" charset="0"/>
              </a:rPr>
              <a:t>Content</a:t>
            </a:r>
          </a:p>
          <a:p>
            <a:pPr marL="342900" indent="-342900" fontAlgn="ctr">
              <a:lnSpc>
                <a:spcPts val="2400"/>
              </a:lnSpc>
              <a:spcAft>
                <a:spcPts val="200"/>
              </a:spcAft>
              <a:buFont typeface="+mj-lt"/>
              <a:buAutoNum type="arabicPeriod"/>
              <a:tabLst>
                <a:tab pos="457200" algn="l"/>
              </a:tabLst>
            </a:pPr>
            <a:r>
              <a:rPr lang="en-US">
                <a:solidFill>
                  <a:srgbClr val="000000"/>
                </a:solidFill>
                <a:latin typeface="Open Sans" charset="0"/>
                <a:ea typeface="Open Sans" charset="0"/>
                <a:cs typeface="Open Sans" charset="0"/>
              </a:rPr>
              <a:t>Content</a:t>
            </a:r>
          </a:p>
          <a:p>
            <a:pPr marL="342900" indent="-342900" fontAlgn="ctr">
              <a:lnSpc>
                <a:spcPts val="2400"/>
              </a:lnSpc>
              <a:spcAft>
                <a:spcPts val="200"/>
              </a:spcAft>
              <a:buFont typeface="+mj-lt"/>
              <a:buAutoNum type="arabicPeriod"/>
              <a:tabLst>
                <a:tab pos="457200" algn="l"/>
              </a:tabLst>
            </a:pPr>
            <a:r>
              <a:rPr lang="en-US">
                <a:solidFill>
                  <a:srgbClr val="000000"/>
                </a:solidFill>
                <a:latin typeface="Open Sans" charset="0"/>
                <a:ea typeface="Open Sans" charset="0"/>
                <a:cs typeface="Open Sans" charset="0"/>
              </a:rPr>
              <a:t>Content</a:t>
            </a:r>
          </a:p>
          <a:p>
            <a:pPr marL="342900" indent="-342900" fontAlgn="ctr">
              <a:lnSpc>
                <a:spcPts val="2400"/>
              </a:lnSpc>
              <a:spcAft>
                <a:spcPts val="200"/>
              </a:spcAft>
              <a:buFont typeface="+mj-lt"/>
              <a:buAutoNum type="arabicPeriod"/>
              <a:tabLst>
                <a:tab pos="457200" algn="l"/>
              </a:tabLst>
            </a:pPr>
            <a:r>
              <a:rPr lang="en-US">
                <a:solidFill>
                  <a:srgbClr val="000000"/>
                </a:solidFill>
                <a:latin typeface="Open Sans" charset="0"/>
                <a:ea typeface="Open Sans" charset="0"/>
                <a:cs typeface="Open Sans" charset="0"/>
              </a:rPr>
              <a:t>Content</a:t>
            </a:r>
          </a:p>
          <a:p>
            <a:pPr fontAlgn="ctr">
              <a:tabLst>
                <a:tab pos="457200" algn="l"/>
              </a:tabLst>
            </a:pPr>
            <a:endParaRPr lang="en-US">
              <a:solidFill>
                <a:srgbClr val="000000"/>
              </a:solidFill>
              <a:ea typeface="Calibri" panose="020F0502020204030204" pitchFamily="34" charset="0"/>
            </a:endParaRPr>
          </a:p>
          <a:p>
            <a:pPr fontAlgn="ctr">
              <a:spcAft>
                <a:spcPts val="200"/>
              </a:spcAft>
              <a:tabLst>
                <a:tab pos="457200" algn="l"/>
              </a:tabLst>
            </a:pPr>
            <a:r>
              <a:rPr lang="en-US" b="1" i="1">
                <a:solidFill>
                  <a:srgbClr val="F06039"/>
                </a:solidFill>
                <a:latin typeface="Open Sans Semibold" charset="0"/>
                <a:ea typeface="Open Sans Semibold" charset="0"/>
                <a:cs typeface="Open Sans Semibold" charset="0"/>
              </a:rPr>
              <a:t>Heading</a:t>
            </a:r>
            <a:endParaRPr lang="en-US" i="1">
              <a:solidFill>
                <a:srgbClr val="F06039"/>
              </a:solidFill>
              <a:ea typeface="Calibri" panose="020F0502020204030204" pitchFamily="34" charset="0"/>
            </a:endParaRPr>
          </a:p>
          <a:p>
            <a:pPr marL="342900" indent="-342900" fontAlgn="ctr">
              <a:lnSpc>
                <a:spcPts val="2400"/>
              </a:lnSpc>
              <a:spcAft>
                <a:spcPts val="200"/>
              </a:spcAft>
              <a:buFont typeface="+mj-lt"/>
              <a:buAutoNum type="arabicPeriod"/>
              <a:tabLst>
                <a:tab pos="457200" algn="l"/>
              </a:tabLst>
            </a:pPr>
            <a:r>
              <a:rPr lang="en-US">
                <a:solidFill>
                  <a:srgbClr val="000000"/>
                </a:solidFill>
                <a:latin typeface="Open Sans" charset="0"/>
                <a:ea typeface="Open Sans" charset="0"/>
                <a:cs typeface="Open Sans" charset="0"/>
              </a:rPr>
              <a:t>Content</a:t>
            </a:r>
          </a:p>
          <a:p>
            <a:pPr fontAlgn="ctr">
              <a:tabLst>
                <a:tab pos="457200" algn="l"/>
              </a:tabLst>
            </a:pPr>
            <a:endParaRPr lang="en-US">
              <a:solidFill>
                <a:srgbClr val="000000"/>
              </a:solidFill>
              <a:ea typeface="Calibri" panose="020F0502020204030204" pitchFamily="34" charset="0"/>
            </a:endParaRP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solidFill>
                  <a:srgbClr val="000000"/>
                </a:solidFill>
                <a:latin typeface="Open Sans" charset="0"/>
                <a:ea typeface="Open Sans" charset="0"/>
                <a:cs typeface="Open Sans" charset="0"/>
              </a:rPr>
              <a:t>TOC Slide</a:t>
            </a:r>
          </a:p>
        </p:txBody>
      </p:sp>
    </p:spTree>
    <p:extLst>
      <p:ext uri="{BB962C8B-B14F-4D97-AF65-F5344CB8AC3E}">
        <p14:creationId xmlns:p14="http://schemas.microsoft.com/office/powerpoint/2010/main" val="1575184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4" name="Rectangle 13"/>
          <p:cNvSpPr/>
          <p:nvPr userDrawn="1"/>
        </p:nvSpPr>
        <p:spPr>
          <a:xfrm>
            <a:off x="0" y="1224366"/>
            <a:ext cx="12192000" cy="5067946"/>
          </a:xfrm>
          <a:prstGeom prst="rect">
            <a:avLst/>
          </a:prstGeom>
          <a:gradFill>
            <a:gsLst>
              <a:gs pos="0">
                <a:srgbClr val="FF8135">
                  <a:lumMod val="96000"/>
                  <a:lumOff val="4000"/>
                </a:srgbClr>
              </a:gs>
              <a:gs pos="48000">
                <a:srgbClr val="2E75B6"/>
              </a:gs>
              <a:gs pos="16000">
                <a:schemeClr val="accent5">
                  <a:lumMod val="75000"/>
                </a:schemeClr>
              </a:gs>
              <a:gs pos="100000">
                <a:srgbClr val="005786">
                  <a:lumMod val="96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2BEE1C4F-9E21-AC44-AFC6-FD4C8B47E8DF}"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3" name="Title 1"/>
          <p:cNvSpPr txBox="1">
            <a:spLocks/>
          </p:cNvSpPr>
          <p:nvPr userDrawn="1"/>
        </p:nvSpPr>
        <p:spPr>
          <a:xfrm>
            <a:off x="1066799"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chemeClr val="bg1"/>
                </a:solidFill>
                <a:latin typeface="Open Sans Semibold" charset="0"/>
                <a:ea typeface="Open Sans Semibold" charset="0"/>
                <a:cs typeface="Open Sans Semibold" charset="0"/>
              </a:rPr>
              <a:t>Section Break Slide</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0CE5B8A0-2AAE-0747-BFFB-CD16B2FEEBDD}" type="datetime1">
              <a:rPr lang="en-US" smtClean="0">
                <a:solidFill>
                  <a:srgbClr val="1682C5">
                    <a:lumMod val="60000"/>
                    <a:lumOff val="40000"/>
                  </a:srgbClr>
                </a:solidFill>
              </a:rPr>
              <a:t>10/6/19</a:t>
            </a:fld>
            <a:endParaRPr lang="en-US">
              <a:solidFill>
                <a:srgbClr val="1682C5">
                  <a:lumMod val="60000"/>
                  <a:lumOff val="40000"/>
                </a:srgbClr>
              </a:solidFill>
            </a:endParaRPr>
          </a:p>
        </p:txBody>
      </p:sp>
      <p:sp>
        <p:nvSpPr>
          <p:cNvPr id="8"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rgbClr val="1682C5">
                    <a:lumMod val="60000"/>
                    <a:lumOff val="40000"/>
                  </a:srgbClr>
                </a:solidFill>
              </a:rPr>
              <a:t>TEA - Student Assessment Division</a:t>
            </a:r>
          </a:p>
        </p:txBody>
      </p:sp>
      <p:sp>
        <p:nvSpPr>
          <p:cNvPr id="9" name="Content Placeholder 2"/>
          <p:cNvSpPr txBox="1">
            <a:spLocks/>
          </p:cNvSpPr>
          <p:nvPr userDrawn="1"/>
        </p:nvSpPr>
        <p:spPr>
          <a:xfrm>
            <a:off x="1097280" y="2038864"/>
            <a:ext cx="10058400" cy="38302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a:solidFill>
                  <a:srgbClr val="000000"/>
                </a:solidFill>
                <a:latin typeface="Open Sans" charset="0"/>
                <a:ea typeface="Open Sans" charset="0"/>
                <a:cs typeface="Open Sans" charset="0"/>
              </a:rPr>
              <a:t>Click to edit Master text style</a:t>
            </a:r>
            <a:r>
              <a:rPr lang="en-US">
                <a:solidFill>
                  <a:srgbClr val="000000"/>
                </a:solidFill>
              </a:rPr>
              <a:t>s</a:t>
            </a:r>
          </a:p>
          <a:p>
            <a:pPr marL="800100" lvl="1" indent="-342900" algn="l">
              <a:buClr>
                <a:srgbClr val="F06039"/>
              </a:buClr>
              <a:buFont typeface="Wingdings" charset="2"/>
              <a:buChar char="§"/>
            </a:pPr>
            <a:r>
              <a:rPr lang="en-US">
                <a:solidFill>
                  <a:srgbClr val="000000"/>
                </a:solidFill>
                <a:latin typeface="Open Sans" charset="0"/>
                <a:ea typeface="Open Sans" charset="0"/>
                <a:cs typeface="Open Sans" charset="0"/>
              </a:rPr>
              <a:t>Second level</a:t>
            </a:r>
          </a:p>
          <a:p>
            <a:pPr marL="1090613" lvl="2" indent="-176213" algn="l">
              <a:buClr>
                <a:srgbClr val="1482C5"/>
              </a:buClr>
              <a:buSzPct val="95000"/>
              <a:buFont typeface="Arial" charset="0"/>
              <a:buChar char="•"/>
            </a:pPr>
            <a:r>
              <a:rPr lang="en-US">
                <a:solidFill>
                  <a:srgbClr val="000000"/>
                </a:solidFill>
                <a:latin typeface="Open Sans" charset="0"/>
                <a:ea typeface="Open Sans" charset="0"/>
                <a:cs typeface="Open Sans" charset="0"/>
              </a:rPr>
              <a:t>Third level</a:t>
            </a:r>
          </a:p>
          <a:p>
            <a:pPr marL="1492250" lvl="3" indent="-215900" algn="l">
              <a:buClr>
                <a:srgbClr val="1482C5"/>
              </a:buClr>
              <a:buSzPct val="80000"/>
              <a:buFont typeface="Courier New" charset="0"/>
              <a:buChar char="o"/>
            </a:pPr>
            <a:r>
              <a:rPr lang="en-US">
                <a:solidFill>
                  <a:srgbClr val="000000"/>
                </a:solidFill>
                <a:latin typeface="Open Sans" charset="0"/>
                <a:ea typeface="Open Sans" charset="0"/>
                <a:cs typeface="Open Sans" charset="0"/>
              </a:rPr>
              <a:t>Fourth level</a:t>
            </a:r>
          </a:p>
          <a:p>
            <a:pPr marL="2005013" lvl="4" indent="-176213" algn="l">
              <a:buClr>
                <a:srgbClr val="F06039"/>
              </a:buClr>
              <a:buFont typeface="Arial" charset="0"/>
              <a:buChar char="•"/>
            </a:pPr>
            <a:r>
              <a:rPr lang="en-US">
                <a:solidFill>
                  <a:srgbClr val="000000"/>
                </a:solidFill>
                <a:latin typeface="Open Sans" charset="0"/>
                <a:ea typeface="Open Sans" charset="0"/>
                <a:cs typeface="Open Sans" charset="0"/>
              </a:rPr>
              <a:t>Fifth level</a:t>
            </a:r>
          </a:p>
        </p:txBody>
      </p:sp>
      <p:sp>
        <p:nvSpPr>
          <p:cNvPr id="10"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solidFill>
                  <a:srgbClr val="000000"/>
                </a:solidFill>
                <a:latin typeface="Open Sans" charset="0"/>
                <a:ea typeface="Open Sans" charset="0"/>
                <a:cs typeface="Open Sans" charset="0"/>
              </a:rPr>
              <a:t>Bullet List Slide</a:t>
            </a:r>
          </a:p>
        </p:txBody>
      </p:sp>
    </p:spTree>
    <p:extLst>
      <p:ext uri="{BB962C8B-B14F-4D97-AF65-F5344CB8AC3E}">
        <p14:creationId xmlns:p14="http://schemas.microsoft.com/office/powerpoint/2010/main" val="35072109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3222A673-0AC2-AD4B-880E-A1C6DA66529F}" type="datetime1">
              <a:rPr lang="en-US" smtClean="0">
                <a:solidFill>
                  <a:srgbClr val="1682C5">
                    <a:lumMod val="60000"/>
                    <a:lumOff val="40000"/>
                  </a:srgbClr>
                </a:solidFill>
              </a:rPr>
              <a:t>10/6/19</a:t>
            </a:fld>
            <a:endParaRPr lang="en-US">
              <a:solidFill>
                <a:srgbClr val="1682C5">
                  <a:lumMod val="60000"/>
                  <a:lumOff val="40000"/>
                </a:srgbClr>
              </a:solidFill>
            </a:endParaRPr>
          </a:p>
        </p:txBody>
      </p:sp>
      <p:sp>
        <p:nvSpPr>
          <p:cNvPr id="8"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rgbClr val="1682C5">
                    <a:lumMod val="60000"/>
                    <a:lumOff val="40000"/>
                  </a:srgbClr>
                </a:solidFill>
              </a:rPr>
              <a:t>TEA - Student Assessment Division</a:t>
            </a:r>
          </a:p>
        </p:txBody>
      </p:sp>
      <p:sp>
        <p:nvSpPr>
          <p:cNvPr id="11" name="Content Placeholder 2"/>
          <p:cNvSpPr txBox="1">
            <a:spLocks/>
          </p:cNvSpPr>
          <p:nvPr userDrawn="1"/>
        </p:nvSpPr>
        <p:spPr>
          <a:xfrm>
            <a:off x="1097280" y="2038864"/>
            <a:ext cx="10058400" cy="3830229"/>
          </a:xfrm>
          <a:prstGeom prst="rect">
            <a:avLst/>
          </a:prstGeom>
        </p:spPr>
        <p:txBody>
          <a:bodyPr vert="horz" lIns="91440" tIns="45720" rIns="91440" bIns="45720" numCol="2"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a:solidFill>
                  <a:srgbClr val="000000"/>
                </a:solidFill>
                <a:latin typeface="Open Sans" charset="0"/>
                <a:ea typeface="Open Sans" charset="0"/>
                <a:cs typeface="Open Sans" charset="0"/>
              </a:rPr>
              <a:t>Click to edit Master text style</a:t>
            </a:r>
            <a:r>
              <a:rPr lang="en-US">
                <a:solidFill>
                  <a:srgbClr val="000000"/>
                </a:solidFill>
              </a:rPr>
              <a:t>s</a:t>
            </a:r>
          </a:p>
          <a:p>
            <a:pPr marL="800100" lvl="1" indent="-342900" algn="l">
              <a:buClr>
                <a:srgbClr val="F06039"/>
              </a:buClr>
              <a:buFont typeface="Wingdings" charset="2"/>
              <a:buChar char="§"/>
            </a:pPr>
            <a:r>
              <a:rPr lang="en-US">
                <a:solidFill>
                  <a:srgbClr val="000000"/>
                </a:solidFill>
                <a:latin typeface="Open Sans" charset="0"/>
                <a:ea typeface="Open Sans" charset="0"/>
                <a:cs typeface="Open Sans" charset="0"/>
              </a:rPr>
              <a:t>Second level</a:t>
            </a:r>
          </a:p>
          <a:p>
            <a:pPr marL="1090613" lvl="2" indent="-176213" algn="l">
              <a:buClr>
                <a:srgbClr val="1482C5"/>
              </a:buClr>
              <a:buSzPct val="95000"/>
              <a:buFont typeface="Arial" charset="0"/>
              <a:buChar char="•"/>
            </a:pPr>
            <a:r>
              <a:rPr lang="en-US">
                <a:solidFill>
                  <a:srgbClr val="000000"/>
                </a:solidFill>
                <a:latin typeface="Open Sans" charset="0"/>
                <a:ea typeface="Open Sans" charset="0"/>
                <a:cs typeface="Open Sans" charset="0"/>
              </a:rPr>
              <a:t>Third level</a:t>
            </a:r>
          </a:p>
          <a:p>
            <a:pPr marL="1492250" lvl="3" indent="-215900" algn="l">
              <a:buClr>
                <a:srgbClr val="1482C5"/>
              </a:buClr>
              <a:buSzPct val="80000"/>
              <a:buFont typeface="Courier New" charset="0"/>
              <a:buChar char="o"/>
            </a:pPr>
            <a:r>
              <a:rPr lang="en-US">
                <a:solidFill>
                  <a:srgbClr val="000000"/>
                </a:solidFill>
                <a:latin typeface="Open Sans" charset="0"/>
                <a:ea typeface="Open Sans" charset="0"/>
                <a:cs typeface="Open Sans" charset="0"/>
              </a:rPr>
              <a:t>Fourth level</a:t>
            </a:r>
          </a:p>
          <a:p>
            <a:pPr marL="2005013" lvl="4" indent="-176213" algn="l">
              <a:buClr>
                <a:srgbClr val="F06039"/>
              </a:buClr>
              <a:buFont typeface="Arial" charset="0"/>
              <a:buChar char="•"/>
            </a:pPr>
            <a:r>
              <a:rPr lang="en-US">
                <a:solidFill>
                  <a:srgbClr val="000000"/>
                </a:solidFill>
                <a:latin typeface="Open Sans" charset="0"/>
                <a:ea typeface="Open Sans" charset="0"/>
                <a:cs typeface="Open Sans" charset="0"/>
              </a:rPr>
              <a:t>Fifth level</a:t>
            </a:r>
          </a:p>
          <a:p>
            <a:pPr algn="l"/>
            <a:endParaRPr lang="en-US">
              <a:solidFill>
                <a:srgbClr val="000000"/>
              </a:solidFill>
              <a:latin typeface="Open Sans" charset="0"/>
              <a:ea typeface="Open Sans" charset="0"/>
              <a:cs typeface="Open Sans" charset="0"/>
            </a:endParaRPr>
          </a:p>
          <a:p>
            <a:pPr algn="l"/>
            <a:endParaRPr lang="en-US">
              <a:solidFill>
                <a:srgbClr val="000000"/>
              </a:solidFill>
              <a:latin typeface="Open Sans" charset="0"/>
              <a:ea typeface="Open Sans" charset="0"/>
              <a:cs typeface="Open Sans" charset="0"/>
            </a:endParaRPr>
          </a:p>
          <a:p>
            <a:pPr algn="l"/>
            <a:endParaRPr lang="en-US">
              <a:solidFill>
                <a:srgbClr val="000000"/>
              </a:solidFill>
              <a:latin typeface="Open Sans" charset="0"/>
              <a:ea typeface="Open Sans" charset="0"/>
              <a:cs typeface="Open Sans" charset="0"/>
            </a:endParaRPr>
          </a:p>
          <a:p>
            <a:pPr algn="l"/>
            <a:endParaRPr lang="en-US">
              <a:solidFill>
                <a:srgbClr val="000000"/>
              </a:solidFill>
              <a:latin typeface="Open Sans" charset="0"/>
              <a:ea typeface="Open Sans" charset="0"/>
              <a:cs typeface="Open Sans" charset="0"/>
            </a:endParaRPr>
          </a:p>
          <a:p>
            <a:pPr algn="l"/>
            <a:r>
              <a:rPr lang="en-US">
                <a:solidFill>
                  <a:srgbClr val="000000"/>
                </a:solidFill>
                <a:latin typeface="Open Sans" charset="0"/>
                <a:ea typeface="Open Sans" charset="0"/>
                <a:cs typeface="Open Sans" charset="0"/>
              </a:rPr>
              <a:t>Click to edit Master text style</a:t>
            </a:r>
            <a:r>
              <a:rPr lang="en-US">
                <a:solidFill>
                  <a:srgbClr val="000000"/>
                </a:solidFill>
              </a:rPr>
              <a:t>s</a:t>
            </a:r>
          </a:p>
          <a:p>
            <a:pPr marL="800100" lvl="1" indent="-342900" algn="l">
              <a:buClr>
                <a:srgbClr val="F06039"/>
              </a:buClr>
              <a:buFont typeface="Wingdings" charset="2"/>
              <a:buChar char="§"/>
            </a:pPr>
            <a:r>
              <a:rPr lang="en-US">
                <a:solidFill>
                  <a:srgbClr val="000000"/>
                </a:solidFill>
                <a:latin typeface="Open Sans" charset="0"/>
                <a:ea typeface="Open Sans" charset="0"/>
                <a:cs typeface="Open Sans" charset="0"/>
              </a:rPr>
              <a:t>Second level</a:t>
            </a:r>
          </a:p>
          <a:p>
            <a:pPr marL="1090613" lvl="2" indent="-176213" algn="l">
              <a:buClr>
                <a:srgbClr val="1482C5"/>
              </a:buClr>
              <a:buSzPct val="95000"/>
              <a:buFont typeface="Arial" charset="0"/>
              <a:buChar char="•"/>
            </a:pPr>
            <a:r>
              <a:rPr lang="en-US">
                <a:solidFill>
                  <a:srgbClr val="000000"/>
                </a:solidFill>
                <a:latin typeface="Open Sans" charset="0"/>
                <a:ea typeface="Open Sans" charset="0"/>
                <a:cs typeface="Open Sans" charset="0"/>
              </a:rPr>
              <a:t>Third level</a:t>
            </a:r>
          </a:p>
          <a:p>
            <a:pPr marL="1492250" lvl="3" indent="-215900" algn="l">
              <a:buClr>
                <a:srgbClr val="1482C5"/>
              </a:buClr>
              <a:buSzPct val="80000"/>
              <a:buFont typeface="Courier New" charset="0"/>
              <a:buChar char="o"/>
            </a:pPr>
            <a:r>
              <a:rPr lang="en-US">
                <a:solidFill>
                  <a:srgbClr val="000000"/>
                </a:solidFill>
                <a:latin typeface="Open Sans" charset="0"/>
                <a:ea typeface="Open Sans" charset="0"/>
                <a:cs typeface="Open Sans" charset="0"/>
              </a:rPr>
              <a:t>Fourth level</a:t>
            </a:r>
          </a:p>
          <a:p>
            <a:pPr marL="2005013" lvl="4" indent="-176213" algn="l">
              <a:buClr>
                <a:srgbClr val="F06039"/>
              </a:buClr>
              <a:buFont typeface="Arial" charset="0"/>
              <a:buChar char="•"/>
            </a:pPr>
            <a:r>
              <a:rPr lang="en-US">
                <a:solidFill>
                  <a:srgbClr val="000000"/>
                </a:solidFill>
                <a:latin typeface="Open Sans" charset="0"/>
                <a:ea typeface="Open Sans" charset="0"/>
                <a:cs typeface="Open Sans" charset="0"/>
              </a:rPr>
              <a:t>Fifth level</a:t>
            </a:r>
          </a:p>
        </p:txBody>
      </p:sp>
      <p:sp>
        <p:nvSpPr>
          <p:cNvPr id="12"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solidFill>
                  <a:srgbClr val="000000"/>
                </a:solidFill>
                <a:latin typeface="Open Sans" charset="0"/>
                <a:ea typeface="Open Sans" charset="0"/>
                <a:cs typeface="Open Sans" charset="0"/>
              </a:rPr>
              <a:t>2-column Bullet List Slide</a:t>
            </a:r>
          </a:p>
        </p:txBody>
      </p:sp>
    </p:spTree>
    <p:extLst>
      <p:ext uri="{BB962C8B-B14F-4D97-AF65-F5344CB8AC3E}">
        <p14:creationId xmlns:p14="http://schemas.microsoft.com/office/powerpoint/2010/main" val="4752007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AB8B561A-835D-F14A-973E-90D919C945EE}" type="datetime1">
              <a:rPr lang="en-US" smtClean="0">
                <a:solidFill>
                  <a:srgbClr val="1682C5">
                    <a:lumMod val="60000"/>
                    <a:lumOff val="40000"/>
                  </a:srgbClr>
                </a:solidFill>
              </a:rPr>
              <a:t>10/6/19</a:t>
            </a:fld>
            <a:endParaRPr lang="en-US">
              <a:solidFill>
                <a:srgbClr val="1682C5">
                  <a:lumMod val="60000"/>
                  <a:lumOff val="40000"/>
                </a:srgb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rgbClr val="1682C5">
                    <a:lumMod val="60000"/>
                    <a:lumOff val="40000"/>
                  </a:srgbClr>
                </a:solidFill>
              </a:rPr>
              <a:t>TEA - Student Assessment Division</a:t>
            </a:r>
          </a:p>
        </p:txBody>
      </p:sp>
      <p:sp>
        <p:nvSpPr>
          <p:cNvPr id="10"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solidFill>
                  <a:srgbClr val="000000"/>
                </a:solidFill>
                <a:latin typeface="Open Sans" charset="0"/>
                <a:ea typeface="Open Sans" charset="0"/>
                <a:cs typeface="Open Sans" charset="0"/>
              </a:rPr>
              <a:t>Image with Text Slide</a:t>
            </a:r>
          </a:p>
        </p:txBody>
      </p:sp>
      <p:sp>
        <p:nvSpPr>
          <p:cNvPr id="12" name="Content Placeholder 11"/>
          <p:cNvSpPr>
            <a:spLocks noGrp="1"/>
          </p:cNvSpPr>
          <p:nvPr>
            <p:ph sz="quarter" idx="11"/>
          </p:nvPr>
        </p:nvSpPr>
        <p:spPr>
          <a:xfrm>
            <a:off x="401638" y="1593850"/>
            <a:ext cx="11463337" cy="460692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sp>
        <p:nvSpPr>
          <p:cNvPr id="13" name="Rectangle 12"/>
          <p:cNvSpPr/>
          <p:nvPr userDrawn="1"/>
        </p:nvSpPr>
        <p:spPr>
          <a:xfrm>
            <a:off x="7459935" y="2618319"/>
            <a:ext cx="3802858" cy="2346908"/>
          </a:xfrm>
          <a:prstGeom prst="rect">
            <a:avLst/>
          </a:prstGeom>
          <a:gradFill flip="none" rotWithShape="1">
            <a:gsLst>
              <a:gs pos="0">
                <a:schemeClr val="accent5">
                  <a:alpha val="71000"/>
                  <a:lumMod val="80000"/>
                </a:schemeClr>
              </a:gs>
              <a:gs pos="100000">
                <a:schemeClr val="accent1">
                  <a:lumMod val="75000"/>
                </a:schemeClr>
              </a:gs>
            </a:gsLst>
            <a:lin ang="12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a:solidFill>
                  <a:srgbClr val="FFFFFF"/>
                </a:solidFill>
                <a:latin typeface="Open Sans" charset="0"/>
                <a:ea typeface="Open Sans" charset="0"/>
                <a:cs typeface="Open Sans" charset="0"/>
              </a:rPr>
              <a:t>Text about the image goes in this box</a:t>
            </a:r>
          </a:p>
        </p:txBody>
      </p:sp>
    </p:spTree>
    <p:extLst>
      <p:ext uri="{BB962C8B-B14F-4D97-AF65-F5344CB8AC3E}">
        <p14:creationId xmlns:p14="http://schemas.microsoft.com/office/powerpoint/2010/main" val="12241272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41" name="Straight Connector 40"/>
          <p:cNvCxnSpPr/>
          <p:nvPr userDrawn="1"/>
        </p:nvCxnSpPr>
        <p:spPr>
          <a:xfrm>
            <a:off x="27412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37"/>
          <p:cNvSpPr/>
          <p:nvPr userDrawn="1"/>
        </p:nvSpPr>
        <p:spPr>
          <a:xfrm>
            <a:off x="1703700" y="3527606"/>
            <a:ext cx="1054934" cy="357513"/>
          </a:xfrm>
          <a:prstGeom prst="rect">
            <a:avLst/>
          </a:prstGeom>
          <a:gradFill flip="none" rotWithShape="1">
            <a:gsLst>
              <a:gs pos="0">
                <a:schemeClr val="bg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Pentagon 36"/>
          <p:cNvSpPr/>
          <p:nvPr userDrawn="1"/>
        </p:nvSpPr>
        <p:spPr>
          <a:xfrm>
            <a:off x="9373795" y="3530516"/>
            <a:ext cx="1109907" cy="355683"/>
          </a:xfrm>
          <a:prstGeom prst="homePlate">
            <a:avLst/>
          </a:prstGeom>
          <a:gradFill flip="none" rotWithShape="1">
            <a:gsLst>
              <a:gs pos="0">
                <a:schemeClr val="accent1">
                  <a:lumMod val="5000"/>
                  <a:lumOff val="95000"/>
                </a:schemeClr>
              </a:gs>
              <a:gs pos="69000">
                <a:schemeClr val="accent5"/>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Rectangle 30"/>
          <p:cNvSpPr/>
          <p:nvPr userDrawn="1"/>
        </p:nvSpPr>
        <p:spPr>
          <a:xfrm>
            <a:off x="2671572" y="3528463"/>
            <a:ext cx="2250898" cy="357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Rectangle 29"/>
          <p:cNvSpPr/>
          <p:nvPr userDrawn="1"/>
        </p:nvSpPr>
        <p:spPr>
          <a:xfrm>
            <a:off x="4905100" y="3527606"/>
            <a:ext cx="2185777" cy="3575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userDrawn="1"/>
        </p:nvSpPr>
        <p:spPr>
          <a:xfrm>
            <a:off x="7080606" y="3529572"/>
            <a:ext cx="2293190" cy="35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D394DE5B-15CD-D348-B40A-EF6A0150A2F4}" type="datetime1">
              <a:rPr lang="en-US" smtClean="0">
                <a:solidFill>
                  <a:srgbClr val="1682C5">
                    <a:lumMod val="60000"/>
                    <a:lumOff val="40000"/>
                  </a:srgbClr>
                </a:solidFill>
              </a:rPr>
              <a:t>10/6/19</a:t>
            </a:fld>
            <a:endParaRPr lang="en-US">
              <a:solidFill>
                <a:srgbClr val="1682C5">
                  <a:lumMod val="60000"/>
                  <a:lumOff val="40000"/>
                </a:srgbClr>
              </a:solidFill>
            </a:endParaRPr>
          </a:p>
        </p:txBody>
      </p:sp>
      <p:sp>
        <p:nvSpPr>
          <p:cNvPr id="6"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rgbClr val="1682C5">
                    <a:lumMod val="60000"/>
                    <a:lumOff val="40000"/>
                  </a:srgbClr>
                </a:solidFill>
              </a:rPr>
              <a:t>TEA - Student Assessment Division</a:t>
            </a: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solidFill>
                  <a:srgbClr val="000000"/>
                </a:solidFill>
                <a:latin typeface="Open Sans" charset="0"/>
                <a:ea typeface="Open Sans" charset="0"/>
                <a:cs typeface="Open Sans" charset="0"/>
              </a:rPr>
              <a:t>Timeline Slide</a:t>
            </a:r>
          </a:p>
        </p:txBody>
      </p:sp>
      <p:cxnSp>
        <p:nvCxnSpPr>
          <p:cNvPr id="10" name="Straight Connector 9"/>
          <p:cNvCxnSpPr/>
          <p:nvPr userDrawn="1"/>
        </p:nvCxnSpPr>
        <p:spPr>
          <a:xfrm>
            <a:off x="4926565" y="3081071"/>
            <a:ext cx="0" cy="50777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3281097" y="2411719"/>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a:solidFill>
                  <a:srgbClr val="000000"/>
                </a:solidFill>
                <a:latin typeface="Open Sans" charset="0"/>
                <a:ea typeface="Open Sans" charset="0"/>
                <a:cs typeface="Open Sans" charset="0"/>
              </a:rPr>
              <a:t>Event Text </a:t>
            </a:r>
          </a:p>
          <a:p>
            <a:pPr algn="ctr">
              <a:lnSpc>
                <a:spcPct val="100000"/>
              </a:lnSpc>
            </a:pPr>
            <a:r>
              <a:rPr lang="en-US" sz="1800" b="1">
                <a:solidFill>
                  <a:srgbClr val="FFC000"/>
                </a:solidFill>
                <a:latin typeface="Open Sans" charset="0"/>
                <a:ea typeface="Open Sans" charset="0"/>
                <a:cs typeface="Open Sans" charset="0"/>
              </a:rPr>
              <a:t>(Timeline Date)</a:t>
            </a:r>
          </a:p>
        </p:txBody>
      </p:sp>
      <p:cxnSp>
        <p:nvCxnSpPr>
          <p:cNvPr id="16" name="Straight Connector 15"/>
          <p:cNvCxnSpPr/>
          <p:nvPr userDrawn="1"/>
        </p:nvCxnSpPr>
        <p:spPr>
          <a:xfrm>
            <a:off x="71034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9373796" y="3030429"/>
            <a:ext cx="0" cy="558412"/>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userDrawn="1"/>
        </p:nvSpPr>
        <p:spPr>
          <a:xfrm>
            <a:off x="1086559" y="4302473"/>
            <a:ext cx="3309414"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a:solidFill>
                  <a:srgbClr val="000000"/>
                </a:solidFill>
                <a:latin typeface="Open Sans" charset="0"/>
                <a:ea typeface="Open Sans" charset="0"/>
                <a:cs typeface="Open Sans" charset="0"/>
              </a:rPr>
              <a:t>Event Text </a:t>
            </a:r>
          </a:p>
          <a:p>
            <a:pPr algn="ctr">
              <a:lnSpc>
                <a:spcPct val="100000"/>
              </a:lnSpc>
            </a:pPr>
            <a:r>
              <a:rPr lang="en-US" sz="1800" b="1">
                <a:solidFill>
                  <a:srgbClr val="FFC000"/>
                </a:solidFill>
                <a:latin typeface="Open Sans" charset="0"/>
                <a:ea typeface="Open Sans" charset="0"/>
                <a:cs typeface="Open Sans" charset="0"/>
              </a:rPr>
              <a:t>(Timeline Date)</a:t>
            </a:r>
          </a:p>
        </p:txBody>
      </p:sp>
      <p:sp>
        <p:nvSpPr>
          <p:cNvPr id="22" name="Title 1"/>
          <p:cNvSpPr txBox="1">
            <a:spLocks/>
          </p:cNvSpPr>
          <p:nvPr userDrawn="1"/>
        </p:nvSpPr>
        <p:spPr>
          <a:xfrm>
            <a:off x="5081601" y="4291840"/>
            <a:ext cx="4055909"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a:solidFill>
                  <a:srgbClr val="000000"/>
                </a:solidFill>
                <a:latin typeface="Open Sans" charset="0"/>
                <a:ea typeface="Open Sans" charset="0"/>
                <a:cs typeface="Open Sans" charset="0"/>
              </a:rPr>
              <a:t>Event Text </a:t>
            </a:r>
          </a:p>
          <a:p>
            <a:pPr algn="ctr">
              <a:lnSpc>
                <a:spcPct val="100000"/>
              </a:lnSpc>
            </a:pPr>
            <a:r>
              <a:rPr lang="en-US" sz="1800" b="1">
                <a:solidFill>
                  <a:srgbClr val="FFC000"/>
                </a:solidFill>
                <a:latin typeface="Open Sans" charset="0"/>
                <a:ea typeface="Open Sans" charset="0"/>
                <a:cs typeface="Open Sans" charset="0"/>
              </a:rPr>
              <a:t>(Timeline Date)</a:t>
            </a:r>
          </a:p>
        </p:txBody>
      </p:sp>
      <p:sp>
        <p:nvSpPr>
          <p:cNvPr id="26" name="Title 1"/>
          <p:cNvSpPr txBox="1">
            <a:spLocks/>
          </p:cNvSpPr>
          <p:nvPr userDrawn="1"/>
        </p:nvSpPr>
        <p:spPr>
          <a:xfrm>
            <a:off x="7363040" y="2392007"/>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a:solidFill>
                  <a:srgbClr val="000000"/>
                </a:solidFill>
                <a:latin typeface="Open Sans" charset="0"/>
                <a:ea typeface="Open Sans" charset="0"/>
                <a:cs typeface="Open Sans" charset="0"/>
              </a:rPr>
              <a:t>Event Text </a:t>
            </a:r>
          </a:p>
          <a:p>
            <a:pPr algn="ctr">
              <a:lnSpc>
                <a:spcPct val="100000"/>
              </a:lnSpc>
            </a:pPr>
            <a:r>
              <a:rPr lang="en-US" sz="1800" b="1">
                <a:solidFill>
                  <a:srgbClr val="FFC000"/>
                </a:solidFill>
                <a:latin typeface="Open Sans" charset="0"/>
                <a:ea typeface="Open Sans" charset="0"/>
                <a:cs typeface="Open Sans" charset="0"/>
              </a:rPr>
              <a:t>(Timeline Date)</a:t>
            </a:r>
          </a:p>
        </p:txBody>
      </p:sp>
      <p:pic>
        <p:nvPicPr>
          <p:cNvPr id="3" name="Picture 2"/>
          <p:cNvPicPr>
            <a:picLocks noChangeAspect="1"/>
          </p:cNvPicPr>
          <p:nvPr userDrawn="1"/>
        </p:nvPicPr>
        <p:blipFill>
          <a:blip r:embed="rId2"/>
          <a:stretch>
            <a:fillRect/>
          </a:stretch>
        </p:blipFill>
        <p:spPr>
          <a:xfrm>
            <a:off x="2558742" y="3508751"/>
            <a:ext cx="377394" cy="393803"/>
          </a:xfrm>
          <a:prstGeom prst="rect">
            <a:avLst/>
          </a:prstGeom>
        </p:spPr>
      </p:pic>
      <p:pic>
        <p:nvPicPr>
          <p:cNvPr id="33" name="Picture 32"/>
          <p:cNvPicPr>
            <a:picLocks noChangeAspect="1"/>
          </p:cNvPicPr>
          <p:nvPr userDrawn="1"/>
        </p:nvPicPr>
        <p:blipFill>
          <a:blip r:embed="rId2"/>
          <a:stretch>
            <a:fillRect/>
          </a:stretch>
        </p:blipFill>
        <p:spPr>
          <a:xfrm>
            <a:off x="4739375" y="3508751"/>
            <a:ext cx="377394" cy="393803"/>
          </a:xfrm>
          <a:prstGeom prst="rect">
            <a:avLst/>
          </a:prstGeom>
        </p:spPr>
      </p:pic>
      <p:pic>
        <p:nvPicPr>
          <p:cNvPr id="34" name="Picture 33"/>
          <p:cNvPicPr>
            <a:picLocks noChangeAspect="1"/>
          </p:cNvPicPr>
          <p:nvPr userDrawn="1"/>
        </p:nvPicPr>
        <p:blipFill>
          <a:blip r:embed="rId2"/>
          <a:stretch>
            <a:fillRect/>
          </a:stretch>
        </p:blipFill>
        <p:spPr>
          <a:xfrm>
            <a:off x="6914769" y="3508751"/>
            <a:ext cx="377394" cy="393803"/>
          </a:xfrm>
          <a:prstGeom prst="rect">
            <a:avLst/>
          </a:prstGeom>
        </p:spPr>
      </p:pic>
      <p:pic>
        <p:nvPicPr>
          <p:cNvPr id="35" name="Picture 34"/>
          <p:cNvPicPr>
            <a:picLocks noChangeAspect="1"/>
          </p:cNvPicPr>
          <p:nvPr userDrawn="1"/>
        </p:nvPicPr>
        <p:blipFill>
          <a:blip r:embed="rId2"/>
          <a:stretch>
            <a:fillRect/>
          </a:stretch>
        </p:blipFill>
        <p:spPr>
          <a:xfrm>
            <a:off x="9185961" y="3508751"/>
            <a:ext cx="377394" cy="393803"/>
          </a:xfrm>
          <a:prstGeom prst="rect">
            <a:avLst/>
          </a:prstGeom>
        </p:spPr>
      </p:pic>
    </p:spTree>
    <p:extLst>
      <p:ext uri="{BB962C8B-B14F-4D97-AF65-F5344CB8AC3E}">
        <p14:creationId xmlns:p14="http://schemas.microsoft.com/office/powerpoint/2010/main" val="28390282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cxnSp>
        <p:nvCxnSpPr>
          <p:cNvPr id="41" name="Straight Connector 40"/>
          <p:cNvCxnSpPr/>
          <p:nvPr userDrawn="1"/>
        </p:nvCxnSpPr>
        <p:spPr>
          <a:xfrm>
            <a:off x="27412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37"/>
          <p:cNvSpPr/>
          <p:nvPr userDrawn="1"/>
        </p:nvSpPr>
        <p:spPr>
          <a:xfrm>
            <a:off x="1703700" y="3527606"/>
            <a:ext cx="1054934" cy="357513"/>
          </a:xfrm>
          <a:prstGeom prst="rect">
            <a:avLst/>
          </a:prstGeom>
          <a:gradFill flip="none" rotWithShape="1">
            <a:gsLst>
              <a:gs pos="0">
                <a:schemeClr val="bg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Pentagon 36"/>
          <p:cNvSpPr/>
          <p:nvPr userDrawn="1"/>
        </p:nvSpPr>
        <p:spPr>
          <a:xfrm>
            <a:off x="9350645" y="3530516"/>
            <a:ext cx="1109907" cy="355683"/>
          </a:xfrm>
          <a:prstGeom prst="homePlate">
            <a:avLst/>
          </a:prstGeom>
          <a:gradFill flip="none" rotWithShape="1">
            <a:gsLst>
              <a:gs pos="0">
                <a:schemeClr val="accent1">
                  <a:lumMod val="5000"/>
                  <a:lumOff val="95000"/>
                </a:schemeClr>
              </a:gs>
              <a:gs pos="69000">
                <a:schemeClr val="accent5"/>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Rectangle 30"/>
          <p:cNvSpPr/>
          <p:nvPr userDrawn="1"/>
        </p:nvSpPr>
        <p:spPr>
          <a:xfrm>
            <a:off x="2671572" y="3528463"/>
            <a:ext cx="2250898" cy="35751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Rectangle 29"/>
          <p:cNvSpPr/>
          <p:nvPr userDrawn="1"/>
        </p:nvSpPr>
        <p:spPr>
          <a:xfrm>
            <a:off x="4905100" y="3527606"/>
            <a:ext cx="2185777" cy="357513"/>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userDrawn="1"/>
        </p:nvSpPr>
        <p:spPr>
          <a:xfrm>
            <a:off x="7080606" y="3529572"/>
            <a:ext cx="2293190" cy="357513"/>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21CA3DA0-1F65-AE4B-91AA-1D863CD125AC}" type="datetime1">
              <a:rPr lang="en-US" smtClean="0">
                <a:solidFill>
                  <a:srgbClr val="1682C5">
                    <a:lumMod val="60000"/>
                    <a:lumOff val="40000"/>
                  </a:srgbClr>
                </a:solidFill>
              </a:rPr>
              <a:t>10/6/19</a:t>
            </a:fld>
            <a:endParaRPr lang="en-US">
              <a:solidFill>
                <a:srgbClr val="1682C5">
                  <a:lumMod val="60000"/>
                  <a:lumOff val="40000"/>
                </a:srgbClr>
              </a:solidFill>
            </a:endParaRPr>
          </a:p>
        </p:txBody>
      </p:sp>
      <p:sp>
        <p:nvSpPr>
          <p:cNvPr id="6"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rgbClr val="1682C5">
                    <a:lumMod val="60000"/>
                    <a:lumOff val="40000"/>
                  </a:srgbClr>
                </a:solidFill>
              </a:rPr>
              <a:t>TEA - Student Assessment Division</a:t>
            </a: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solidFill>
                  <a:srgbClr val="000000"/>
                </a:solidFill>
                <a:latin typeface="Open Sans" charset="0"/>
                <a:ea typeface="Open Sans" charset="0"/>
                <a:cs typeface="Open Sans" charset="0"/>
              </a:rPr>
              <a:t>Timeline Slide</a:t>
            </a:r>
          </a:p>
        </p:txBody>
      </p:sp>
      <p:cxnSp>
        <p:nvCxnSpPr>
          <p:cNvPr id="10" name="Straight Connector 9"/>
          <p:cNvCxnSpPr/>
          <p:nvPr userDrawn="1"/>
        </p:nvCxnSpPr>
        <p:spPr>
          <a:xfrm>
            <a:off x="4926565" y="3081071"/>
            <a:ext cx="0" cy="50777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3281097" y="2411719"/>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a:solidFill>
                  <a:srgbClr val="000000"/>
                </a:solidFill>
                <a:latin typeface="Open Sans" charset="0"/>
                <a:ea typeface="Open Sans" charset="0"/>
                <a:cs typeface="Open Sans" charset="0"/>
              </a:rPr>
              <a:t>Event Text </a:t>
            </a:r>
          </a:p>
          <a:p>
            <a:pPr algn="ctr">
              <a:lnSpc>
                <a:spcPct val="100000"/>
              </a:lnSpc>
            </a:pPr>
            <a:r>
              <a:rPr lang="en-US" sz="1800" b="1">
                <a:solidFill>
                  <a:srgbClr val="FFC000"/>
                </a:solidFill>
                <a:latin typeface="Open Sans" charset="0"/>
                <a:ea typeface="Open Sans" charset="0"/>
                <a:cs typeface="Open Sans" charset="0"/>
              </a:rPr>
              <a:t>(Timeline Date)</a:t>
            </a:r>
          </a:p>
        </p:txBody>
      </p:sp>
      <p:cxnSp>
        <p:nvCxnSpPr>
          <p:cNvPr id="16" name="Straight Connector 15"/>
          <p:cNvCxnSpPr/>
          <p:nvPr userDrawn="1"/>
        </p:nvCxnSpPr>
        <p:spPr>
          <a:xfrm>
            <a:off x="71034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9373796" y="3030429"/>
            <a:ext cx="0" cy="558412"/>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userDrawn="1"/>
        </p:nvSpPr>
        <p:spPr>
          <a:xfrm>
            <a:off x="1086559" y="4302473"/>
            <a:ext cx="3309414"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a:solidFill>
                  <a:srgbClr val="000000"/>
                </a:solidFill>
                <a:latin typeface="Open Sans" charset="0"/>
                <a:ea typeface="Open Sans" charset="0"/>
                <a:cs typeface="Open Sans" charset="0"/>
              </a:rPr>
              <a:t>Event Text </a:t>
            </a:r>
          </a:p>
          <a:p>
            <a:pPr algn="ctr">
              <a:lnSpc>
                <a:spcPct val="100000"/>
              </a:lnSpc>
            </a:pPr>
            <a:r>
              <a:rPr lang="en-US" sz="1800" b="1">
                <a:solidFill>
                  <a:srgbClr val="FFC000"/>
                </a:solidFill>
                <a:latin typeface="Open Sans" charset="0"/>
                <a:ea typeface="Open Sans" charset="0"/>
                <a:cs typeface="Open Sans" charset="0"/>
              </a:rPr>
              <a:t>(Timeline Date)</a:t>
            </a:r>
          </a:p>
        </p:txBody>
      </p:sp>
      <p:sp>
        <p:nvSpPr>
          <p:cNvPr id="22" name="Title 1"/>
          <p:cNvSpPr txBox="1">
            <a:spLocks/>
          </p:cNvSpPr>
          <p:nvPr userDrawn="1"/>
        </p:nvSpPr>
        <p:spPr>
          <a:xfrm>
            <a:off x="5081601" y="4291840"/>
            <a:ext cx="4055909"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a:solidFill>
                  <a:srgbClr val="000000"/>
                </a:solidFill>
                <a:latin typeface="Open Sans" charset="0"/>
                <a:ea typeface="Open Sans" charset="0"/>
                <a:cs typeface="Open Sans" charset="0"/>
              </a:rPr>
              <a:t>Event Text </a:t>
            </a:r>
          </a:p>
          <a:p>
            <a:pPr algn="ctr">
              <a:lnSpc>
                <a:spcPct val="100000"/>
              </a:lnSpc>
            </a:pPr>
            <a:r>
              <a:rPr lang="en-US" sz="1800" b="1">
                <a:solidFill>
                  <a:srgbClr val="FFC000"/>
                </a:solidFill>
                <a:latin typeface="Open Sans" charset="0"/>
                <a:ea typeface="Open Sans" charset="0"/>
                <a:cs typeface="Open Sans" charset="0"/>
              </a:rPr>
              <a:t>(Timeline Date)</a:t>
            </a:r>
          </a:p>
        </p:txBody>
      </p:sp>
      <p:sp>
        <p:nvSpPr>
          <p:cNvPr id="26" name="Title 1"/>
          <p:cNvSpPr txBox="1">
            <a:spLocks/>
          </p:cNvSpPr>
          <p:nvPr userDrawn="1"/>
        </p:nvSpPr>
        <p:spPr>
          <a:xfrm>
            <a:off x="7363040" y="2392007"/>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a:solidFill>
                  <a:srgbClr val="000000"/>
                </a:solidFill>
                <a:latin typeface="Open Sans" charset="0"/>
                <a:ea typeface="Open Sans" charset="0"/>
                <a:cs typeface="Open Sans" charset="0"/>
              </a:rPr>
              <a:t>Event Text </a:t>
            </a:r>
          </a:p>
          <a:p>
            <a:pPr algn="ctr">
              <a:lnSpc>
                <a:spcPct val="100000"/>
              </a:lnSpc>
            </a:pPr>
            <a:r>
              <a:rPr lang="en-US" sz="1800" b="1">
                <a:solidFill>
                  <a:srgbClr val="FFC000"/>
                </a:solidFill>
                <a:latin typeface="Open Sans" charset="0"/>
                <a:ea typeface="Open Sans" charset="0"/>
                <a:cs typeface="Open Sans" charset="0"/>
              </a:rPr>
              <a:t>(Timeline Date)</a:t>
            </a:r>
          </a:p>
        </p:txBody>
      </p:sp>
      <p:pic>
        <p:nvPicPr>
          <p:cNvPr id="3" name="Picture 2"/>
          <p:cNvPicPr>
            <a:picLocks noChangeAspect="1"/>
          </p:cNvPicPr>
          <p:nvPr userDrawn="1"/>
        </p:nvPicPr>
        <p:blipFill>
          <a:blip r:embed="rId2"/>
          <a:stretch>
            <a:fillRect/>
          </a:stretch>
        </p:blipFill>
        <p:spPr>
          <a:xfrm>
            <a:off x="2558742" y="3508751"/>
            <a:ext cx="377394" cy="393803"/>
          </a:xfrm>
          <a:prstGeom prst="rect">
            <a:avLst/>
          </a:prstGeom>
        </p:spPr>
      </p:pic>
      <p:pic>
        <p:nvPicPr>
          <p:cNvPr id="33" name="Picture 32"/>
          <p:cNvPicPr>
            <a:picLocks noChangeAspect="1"/>
          </p:cNvPicPr>
          <p:nvPr userDrawn="1"/>
        </p:nvPicPr>
        <p:blipFill>
          <a:blip r:embed="rId2"/>
          <a:stretch>
            <a:fillRect/>
          </a:stretch>
        </p:blipFill>
        <p:spPr>
          <a:xfrm>
            <a:off x="4739375" y="3508751"/>
            <a:ext cx="377394" cy="393803"/>
          </a:xfrm>
          <a:prstGeom prst="rect">
            <a:avLst/>
          </a:prstGeom>
        </p:spPr>
      </p:pic>
      <p:pic>
        <p:nvPicPr>
          <p:cNvPr id="34" name="Picture 33"/>
          <p:cNvPicPr>
            <a:picLocks noChangeAspect="1"/>
          </p:cNvPicPr>
          <p:nvPr userDrawn="1"/>
        </p:nvPicPr>
        <p:blipFill>
          <a:blip r:embed="rId2"/>
          <a:stretch>
            <a:fillRect/>
          </a:stretch>
        </p:blipFill>
        <p:spPr>
          <a:xfrm>
            <a:off x="6914769" y="3508751"/>
            <a:ext cx="377394" cy="393803"/>
          </a:xfrm>
          <a:prstGeom prst="rect">
            <a:avLst/>
          </a:prstGeom>
        </p:spPr>
      </p:pic>
      <p:pic>
        <p:nvPicPr>
          <p:cNvPr id="35" name="Picture 34"/>
          <p:cNvPicPr>
            <a:picLocks noChangeAspect="1"/>
          </p:cNvPicPr>
          <p:nvPr userDrawn="1"/>
        </p:nvPicPr>
        <p:blipFill>
          <a:blip r:embed="rId2"/>
          <a:stretch>
            <a:fillRect/>
          </a:stretch>
        </p:blipFill>
        <p:spPr>
          <a:xfrm>
            <a:off x="9185961" y="3508751"/>
            <a:ext cx="377394" cy="393803"/>
          </a:xfrm>
          <a:prstGeom prst="rect">
            <a:avLst/>
          </a:prstGeom>
        </p:spPr>
      </p:pic>
    </p:spTree>
    <p:extLst>
      <p:ext uri="{BB962C8B-B14F-4D97-AF65-F5344CB8AC3E}">
        <p14:creationId xmlns:p14="http://schemas.microsoft.com/office/powerpoint/2010/main" val="16693895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53" name="Straight Connector 52"/>
          <p:cNvCxnSpPr/>
          <p:nvPr userDrawn="1"/>
        </p:nvCxnSpPr>
        <p:spPr>
          <a:xfrm>
            <a:off x="7725145" y="3152818"/>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4495912" y="3161056"/>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5"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6A908EDF-C2B6-5E4A-B1A4-992C9412F48C}" type="datetime1">
              <a:rPr lang="en-US" smtClean="0">
                <a:solidFill>
                  <a:srgbClr val="1682C5">
                    <a:lumMod val="60000"/>
                    <a:lumOff val="40000"/>
                  </a:srgbClr>
                </a:solidFill>
              </a:rPr>
              <a:t>10/6/19</a:t>
            </a:fld>
            <a:endParaRPr lang="en-US">
              <a:solidFill>
                <a:srgbClr val="1682C5">
                  <a:lumMod val="60000"/>
                  <a:lumOff val="40000"/>
                </a:srgbClr>
              </a:solidFill>
            </a:endParaRPr>
          </a:p>
        </p:txBody>
      </p:sp>
      <p:sp>
        <p:nvSpPr>
          <p:cNvPr id="6"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rgbClr val="1682C5">
                    <a:lumMod val="60000"/>
                    <a:lumOff val="40000"/>
                  </a:srgbClr>
                </a:solidFill>
              </a:rPr>
              <a:t>TEA - Student Assessment Division</a:t>
            </a: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solidFill>
                  <a:srgbClr val="000000"/>
                </a:solidFill>
                <a:latin typeface="Open Sans" charset="0"/>
                <a:ea typeface="Open Sans" charset="0"/>
                <a:cs typeface="Open Sans" charset="0"/>
              </a:rPr>
              <a:t>Timeline Slide</a:t>
            </a:r>
          </a:p>
        </p:txBody>
      </p:sp>
      <p:cxnSp>
        <p:nvCxnSpPr>
          <p:cNvPr id="13" name="Straight Connector 12"/>
          <p:cNvCxnSpPr>
            <a:endCxn id="3" idx="4"/>
          </p:cNvCxnSpPr>
          <p:nvPr userDrawn="1"/>
        </p:nvCxnSpPr>
        <p:spPr>
          <a:xfrm>
            <a:off x="6110254" y="2777722"/>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1231814" y="2060627"/>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a:solidFill>
                  <a:srgbClr val="000000"/>
                </a:solidFill>
                <a:latin typeface="Open Sans" charset="0"/>
                <a:ea typeface="Open Sans" charset="0"/>
                <a:cs typeface="Open Sans" charset="0"/>
              </a:rPr>
              <a:t>Event Text </a:t>
            </a:r>
          </a:p>
          <a:p>
            <a:pPr algn="ctr">
              <a:lnSpc>
                <a:spcPct val="100000"/>
              </a:lnSpc>
            </a:pPr>
            <a:r>
              <a:rPr lang="en-US" sz="1800" b="1">
                <a:solidFill>
                  <a:srgbClr val="FF8134"/>
                </a:solidFill>
                <a:latin typeface="Open Sans" charset="0"/>
                <a:ea typeface="Open Sans" charset="0"/>
                <a:cs typeface="Open Sans" charset="0"/>
              </a:rPr>
              <a:t>(Timeline Date)</a:t>
            </a:r>
          </a:p>
        </p:txBody>
      </p:sp>
      <p:sp>
        <p:nvSpPr>
          <p:cNvPr id="21" name="Title 1"/>
          <p:cNvSpPr txBox="1">
            <a:spLocks/>
          </p:cNvSpPr>
          <p:nvPr userDrawn="1"/>
        </p:nvSpPr>
        <p:spPr>
          <a:xfrm>
            <a:off x="2869455" y="3723456"/>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a:solidFill>
                  <a:srgbClr val="000000"/>
                </a:solidFill>
                <a:latin typeface="Open Sans" charset="0"/>
                <a:ea typeface="Open Sans" charset="0"/>
                <a:cs typeface="Open Sans" charset="0"/>
              </a:rPr>
              <a:t>Event Text </a:t>
            </a:r>
          </a:p>
          <a:p>
            <a:pPr algn="ctr">
              <a:lnSpc>
                <a:spcPct val="100000"/>
              </a:lnSpc>
            </a:pPr>
            <a:r>
              <a:rPr lang="en-US" sz="1800" b="1">
                <a:solidFill>
                  <a:srgbClr val="FFC000"/>
                </a:solidFill>
                <a:latin typeface="Open Sans" charset="0"/>
                <a:ea typeface="Open Sans" charset="0"/>
                <a:cs typeface="Open Sans" charset="0"/>
              </a:rPr>
              <a:t>(Timeline Date)</a:t>
            </a:r>
          </a:p>
        </p:txBody>
      </p:sp>
      <p:sp>
        <p:nvSpPr>
          <p:cNvPr id="22" name="Title 1"/>
          <p:cNvSpPr txBox="1">
            <a:spLocks/>
          </p:cNvSpPr>
          <p:nvPr userDrawn="1"/>
        </p:nvSpPr>
        <p:spPr>
          <a:xfrm>
            <a:off x="5735024" y="3703136"/>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a:solidFill>
                  <a:srgbClr val="000000"/>
                </a:solidFill>
                <a:latin typeface="Open Sans" charset="0"/>
                <a:ea typeface="Open Sans" charset="0"/>
                <a:cs typeface="Open Sans" charset="0"/>
              </a:rPr>
              <a:t>Event Text </a:t>
            </a:r>
          </a:p>
          <a:p>
            <a:pPr algn="ctr">
              <a:lnSpc>
                <a:spcPct val="100000"/>
              </a:lnSpc>
            </a:pPr>
            <a:r>
              <a:rPr lang="en-US" sz="1800" b="1">
                <a:solidFill>
                  <a:srgbClr val="5B9BD5"/>
                </a:solidFill>
                <a:latin typeface="Open Sans" charset="0"/>
                <a:ea typeface="Open Sans" charset="0"/>
                <a:cs typeface="Open Sans" charset="0"/>
              </a:rPr>
              <a:t>(Timeline Date)</a:t>
            </a:r>
          </a:p>
        </p:txBody>
      </p:sp>
      <p:sp>
        <p:nvSpPr>
          <p:cNvPr id="23" name="Title 1"/>
          <p:cNvSpPr txBox="1">
            <a:spLocks/>
          </p:cNvSpPr>
          <p:nvPr userDrawn="1"/>
        </p:nvSpPr>
        <p:spPr>
          <a:xfrm>
            <a:off x="4434101" y="2060626"/>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a:solidFill>
                  <a:srgbClr val="000000"/>
                </a:solidFill>
                <a:latin typeface="Open Sans" charset="0"/>
                <a:ea typeface="Open Sans" charset="0"/>
                <a:cs typeface="Open Sans" charset="0"/>
              </a:rPr>
              <a:t>Event Text </a:t>
            </a:r>
          </a:p>
          <a:p>
            <a:pPr algn="ctr">
              <a:lnSpc>
                <a:spcPct val="100000"/>
              </a:lnSpc>
            </a:pPr>
            <a:r>
              <a:rPr lang="en-US" sz="1800" b="1">
                <a:solidFill>
                  <a:srgbClr val="70AD47"/>
                </a:solidFill>
                <a:latin typeface="Open Sans" charset="0"/>
                <a:ea typeface="Open Sans" charset="0"/>
                <a:cs typeface="Open Sans" charset="0"/>
              </a:rPr>
              <a:t>(Timeline Date)</a:t>
            </a:r>
          </a:p>
        </p:txBody>
      </p:sp>
      <p:sp>
        <p:nvSpPr>
          <p:cNvPr id="26" name="Title 1"/>
          <p:cNvSpPr txBox="1">
            <a:spLocks/>
          </p:cNvSpPr>
          <p:nvPr userDrawn="1"/>
        </p:nvSpPr>
        <p:spPr>
          <a:xfrm>
            <a:off x="7290439" y="2050576"/>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a:solidFill>
                  <a:srgbClr val="000000"/>
                </a:solidFill>
                <a:latin typeface="Open Sans" charset="0"/>
                <a:ea typeface="Open Sans" charset="0"/>
                <a:cs typeface="Open Sans" charset="0"/>
              </a:rPr>
              <a:t>Event Text </a:t>
            </a:r>
          </a:p>
          <a:p>
            <a:pPr algn="ctr">
              <a:lnSpc>
                <a:spcPct val="100000"/>
              </a:lnSpc>
            </a:pPr>
            <a:r>
              <a:rPr lang="en-US" sz="1800" b="1">
                <a:solidFill>
                  <a:srgbClr val="1682C5"/>
                </a:solidFill>
                <a:latin typeface="Open Sans" charset="0"/>
                <a:ea typeface="Open Sans" charset="0"/>
                <a:cs typeface="Open Sans" charset="0"/>
              </a:rPr>
              <a:t>(Timeline Date)</a:t>
            </a:r>
          </a:p>
        </p:txBody>
      </p:sp>
      <p:sp>
        <p:nvSpPr>
          <p:cNvPr id="2" name="Rectangle 1"/>
          <p:cNvSpPr/>
          <p:nvPr userDrawn="1"/>
        </p:nvSpPr>
        <p:spPr>
          <a:xfrm>
            <a:off x="3738697" y="3074943"/>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Rectangle 32"/>
          <p:cNvSpPr/>
          <p:nvPr userDrawn="1"/>
        </p:nvSpPr>
        <p:spPr>
          <a:xfrm>
            <a:off x="5352764" y="3074943"/>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Rectangle 33"/>
          <p:cNvSpPr/>
          <p:nvPr userDrawn="1"/>
        </p:nvSpPr>
        <p:spPr>
          <a:xfrm>
            <a:off x="6967303" y="3074943"/>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ectangle 34"/>
          <p:cNvSpPr/>
          <p:nvPr userDrawn="1"/>
        </p:nvSpPr>
        <p:spPr>
          <a:xfrm>
            <a:off x="8573098" y="3074943"/>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ectangle 35"/>
          <p:cNvSpPr/>
          <p:nvPr userDrawn="1"/>
        </p:nvSpPr>
        <p:spPr>
          <a:xfrm>
            <a:off x="2124157" y="3074943"/>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Oval 2"/>
          <p:cNvSpPr/>
          <p:nvPr userDrawn="1"/>
        </p:nvSpPr>
        <p:spPr>
          <a:xfrm>
            <a:off x="6049541" y="314479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1" name="Straight Connector 40"/>
          <p:cNvCxnSpPr>
            <a:endCxn id="42" idx="4"/>
          </p:cNvCxnSpPr>
          <p:nvPr userDrawn="1"/>
        </p:nvCxnSpPr>
        <p:spPr>
          <a:xfrm>
            <a:off x="9332363" y="2781291"/>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2" name="Oval 41"/>
          <p:cNvSpPr/>
          <p:nvPr userDrawn="1"/>
        </p:nvSpPr>
        <p:spPr>
          <a:xfrm>
            <a:off x="9271650" y="3148362"/>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3" name="Straight Connector 42"/>
          <p:cNvCxnSpPr>
            <a:endCxn id="44" idx="4"/>
          </p:cNvCxnSpPr>
          <p:nvPr userDrawn="1"/>
        </p:nvCxnSpPr>
        <p:spPr>
          <a:xfrm>
            <a:off x="2889534" y="2787882"/>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44" name="Oval 43"/>
          <p:cNvSpPr/>
          <p:nvPr userDrawn="1"/>
        </p:nvSpPr>
        <p:spPr>
          <a:xfrm>
            <a:off x="2828821" y="315495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Oval 46"/>
          <p:cNvSpPr/>
          <p:nvPr userDrawn="1"/>
        </p:nvSpPr>
        <p:spPr>
          <a:xfrm>
            <a:off x="4423941" y="316511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0" name="Oval 49"/>
          <p:cNvSpPr/>
          <p:nvPr userDrawn="1"/>
        </p:nvSpPr>
        <p:spPr>
          <a:xfrm>
            <a:off x="7664981" y="313463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7785358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Rectangle 13"/>
          <p:cNvSpPr/>
          <p:nvPr userDrawn="1"/>
        </p:nvSpPr>
        <p:spPr>
          <a:xfrm>
            <a:off x="0" y="1224366"/>
            <a:ext cx="12192000" cy="5067946"/>
          </a:xfrm>
          <a:prstGeom prst="rect">
            <a:avLst/>
          </a:prstGeom>
          <a:gradFill>
            <a:gsLst>
              <a:gs pos="0">
                <a:schemeClr val="accent5">
                  <a:alpha val="71000"/>
                  <a:lumMod val="80000"/>
                </a:schemeClr>
              </a:gs>
              <a:gs pos="100000">
                <a:schemeClr val="accent1">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4FD6A9C1-2566-8047-933B-093E7A86DB1F}" type="datetime1">
              <a:rPr lang="en-US" smtClean="0">
                <a:solidFill>
                  <a:srgbClr val="1682C5">
                    <a:lumMod val="60000"/>
                    <a:lumOff val="40000"/>
                  </a:srgbClr>
                </a:solidFill>
              </a:rPr>
              <a:t>10/6/19</a:t>
            </a:fld>
            <a:endParaRPr lang="en-US">
              <a:solidFill>
                <a:srgbClr val="1682C5">
                  <a:lumMod val="60000"/>
                  <a:lumOff val="40000"/>
                </a:srgb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rgbClr val="1682C5">
                    <a:lumMod val="60000"/>
                    <a:lumOff val="40000"/>
                  </a:srgbClr>
                </a:solidFill>
              </a:rPr>
              <a:t>TEA - Student Assessment Division</a:t>
            </a:r>
          </a:p>
        </p:txBody>
      </p:sp>
      <p:sp>
        <p:nvSpPr>
          <p:cNvPr id="13" name="Title 1"/>
          <p:cNvSpPr txBox="1">
            <a:spLocks/>
          </p:cNvSpPr>
          <p:nvPr userDrawn="1"/>
        </p:nvSpPr>
        <p:spPr>
          <a:xfrm>
            <a:off x="1066799"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rgbClr val="FFFFFF"/>
                </a:solidFill>
                <a:latin typeface="Open Sans Semibold" charset="0"/>
                <a:ea typeface="Open Sans Semibold" charset="0"/>
                <a:cs typeface="Open Sans Semibold" charset="0"/>
              </a:rPr>
              <a:t>Section Break Slide</a:t>
            </a:r>
          </a:p>
        </p:txBody>
      </p:sp>
    </p:spTree>
    <p:extLst>
      <p:ext uri="{BB962C8B-B14F-4D97-AF65-F5344CB8AC3E}">
        <p14:creationId xmlns:p14="http://schemas.microsoft.com/office/powerpoint/2010/main" val="19103490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4" name="Rectangle 13"/>
          <p:cNvSpPr/>
          <p:nvPr userDrawn="1"/>
        </p:nvSpPr>
        <p:spPr>
          <a:xfrm>
            <a:off x="0" y="1224366"/>
            <a:ext cx="12192000" cy="5067946"/>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66D31CCA-65F9-9045-8283-917857CBF0B0}" type="datetime1">
              <a:rPr lang="en-US" smtClean="0">
                <a:solidFill>
                  <a:srgbClr val="1682C5">
                    <a:lumMod val="60000"/>
                    <a:lumOff val="40000"/>
                  </a:srgbClr>
                </a:solidFill>
              </a:rPr>
              <a:t>10/6/19</a:t>
            </a:fld>
            <a:endParaRPr lang="en-US">
              <a:solidFill>
                <a:srgbClr val="1682C5">
                  <a:lumMod val="60000"/>
                  <a:lumOff val="40000"/>
                </a:srgb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rgbClr val="1682C5">
                    <a:lumMod val="60000"/>
                    <a:lumOff val="40000"/>
                  </a:srgbClr>
                </a:solidFill>
              </a:rPr>
              <a:t>TEA - Student Assessment Division</a:t>
            </a:r>
          </a:p>
        </p:txBody>
      </p:sp>
      <p:sp>
        <p:nvSpPr>
          <p:cNvPr id="13" name="Title 1"/>
          <p:cNvSpPr txBox="1">
            <a:spLocks/>
          </p:cNvSpPr>
          <p:nvPr userDrawn="1"/>
        </p:nvSpPr>
        <p:spPr>
          <a:xfrm>
            <a:off x="1066799"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rgbClr val="FFFFFF"/>
                </a:solidFill>
                <a:latin typeface="Open Sans Semibold" charset="0"/>
                <a:ea typeface="Open Sans Semibold" charset="0"/>
                <a:cs typeface="Open Sans Semibold" charset="0"/>
              </a:rPr>
              <a:t>Section Break Slide</a:t>
            </a:r>
          </a:p>
        </p:txBody>
      </p:sp>
    </p:spTree>
    <p:extLst>
      <p:ext uri="{BB962C8B-B14F-4D97-AF65-F5344CB8AC3E}">
        <p14:creationId xmlns:p14="http://schemas.microsoft.com/office/powerpoint/2010/main" val="28087376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4" name="Rectangle 13"/>
          <p:cNvSpPr/>
          <p:nvPr userDrawn="1"/>
        </p:nvSpPr>
        <p:spPr>
          <a:xfrm>
            <a:off x="0" y="2433234"/>
            <a:ext cx="12192000" cy="3099662"/>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D4B7A705-84B6-0F48-8FA3-CA97A71BF1FD}" type="datetime1">
              <a:rPr lang="en-US" smtClean="0">
                <a:solidFill>
                  <a:srgbClr val="1682C5">
                    <a:lumMod val="60000"/>
                    <a:lumOff val="40000"/>
                  </a:srgbClr>
                </a:solidFill>
              </a:rPr>
              <a:t>10/6/19</a:t>
            </a:fld>
            <a:endParaRPr lang="en-US">
              <a:solidFill>
                <a:srgbClr val="1682C5">
                  <a:lumMod val="60000"/>
                  <a:lumOff val="40000"/>
                </a:srgb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rgbClr val="1682C5">
                    <a:lumMod val="60000"/>
                    <a:lumOff val="40000"/>
                  </a:srgbClr>
                </a:solidFill>
              </a:rPr>
              <a:t>TEA - Student Assessment Division</a:t>
            </a:r>
          </a:p>
        </p:txBody>
      </p:sp>
      <p:sp>
        <p:nvSpPr>
          <p:cNvPr id="13" name="Title 1"/>
          <p:cNvSpPr txBox="1">
            <a:spLocks/>
          </p:cNvSpPr>
          <p:nvPr userDrawn="1"/>
        </p:nvSpPr>
        <p:spPr>
          <a:xfrm>
            <a:off x="1066800" y="3131199"/>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rgbClr val="FFFFFF"/>
                </a:solidFill>
                <a:latin typeface="Open Sans Semibold" charset="0"/>
                <a:ea typeface="Open Sans Semibold" charset="0"/>
                <a:cs typeface="Open Sans Semibold" charset="0"/>
              </a:rPr>
              <a:t>Section Break Slide</a:t>
            </a:r>
          </a:p>
        </p:txBody>
      </p:sp>
    </p:spTree>
    <p:extLst>
      <p:ext uri="{BB962C8B-B14F-4D97-AF65-F5344CB8AC3E}">
        <p14:creationId xmlns:p14="http://schemas.microsoft.com/office/powerpoint/2010/main" val="24522967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4" name="Rectangle 13"/>
          <p:cNvSpPr/>
          <p:nvPr userDrawn="1"/>
        </p:nvSpPr>
        <p:spPr>
          <a:xfrm>
            <a:off x="0" y="1224366"/>
            <a:ext cx="12192000" cy="5067946"/>
          </a:xfrm>
          <a:prstGeom prst="rect">
            <a:avLst/>
          </a:prstGeom>
          <a:gradFill>
            <a:gsLst>
              <a:gs pos="0">
                <a:srgbClr val="FF8135">
                  <a:lumMod val="96000"/>
                  <a:lumOff val="4000"/>
                </a:srgbClr>
              </a:gs>
              <a:gs pos="48000">
                <a:srgbClr val="2E75B6"/>
              </a:gs>
              <a:gs pos="16000">
                <a:schemeClr val="accent5">
                  <a:lumMod val="75000"/>
                </a:schemeClr>
              </a:gs>
              <a:gs pos="100000">
                <a:srgbClr val="005786">
                  <a:lumMod val="96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886C1259-92C6-7141-B232-BB06EB18990E}" type="datetime1">
              <a:rPr lang="en-US" smtClean="0">
                <a:solidFill>
                  <a:srgbClr val="1682C5">
                    <a:lumMod val="60000"/>
                    <a:lumOff val="40000"/>
                  </a:srgbClr>
                </a:solidFill>
              </a:rPr>
              <a:t>10/6/19</a:t>
            </a:fld>
            <a:endParaRPr lang="en-US">
              <a:solidFill>
                <a:srgbClr val="1682C5">
                  <a:lumMod val="60000"/>
                  <a:lumOff val="40000"/>
                </a:srgb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rgbClr val="1682C5">
                    <a:lumMod val="60000"/>
                    <a:lumOff val="40000"/>
                  </a:srgbClr>
                </a:solidFill>
              </a:rPr>
              <a:t>TEA - Student Assessment Division</a:t>
            </a:r>
          </a:p>
        </p:txBody>
      </p:sp>
      <p:sp>
        <p:nvSpPr>
          <p:cNvPr id="13" name="Title 1"/>
          <p:cNvSpPr txBox="1">
            <a:spLocks/>
          </p:cNvSpPr>
          <p:nvPr userDrawn="1"/>
        </p:nvSpPr>
        <p:spPr>
          <a:xfrm>
            <a:off x="1066799"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rgbClr val="FFFFFF"/>
                </a:solidFill>
                <a:latin typeface="Open Sans Semibold" charset="0"/>
                <a:ea typeface="Open Sans Semibold" charset="0"/>
                <a:cs typeface="Open Sans Semibold" charset="0"/>
              </a:rPr>
              <a:t>Section Break Slide</a:t>
            </a:r>
          </a:p>
        </p:txBody>
      </p:sp>
    </p:spTree>
    <p:extLst>
      <p:ext uri="{BB962C8B-B14F-4D97-AF65-F5344CB8AC3E}">
        <p14:creationId xmlns:p14="http://schemas.microsoft.com/office/powerpoint/2010/main" val="2963943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14" name="Rectangle 13"/>
          <p:cNvSpPr/>
          <p:nvPr userDrawn="1"/>
        </p:nvSpPr>
        <p:spPr>
          <a:xfrm>
            <a:off x="92467" y="2576945"/>
            <a:ext cx="12192000" cy="2707574"/>
          </a:xfrm>
          <a:prstGeom prst="rect">
            <a:avLst/>
          </a:prstGeom>
          <a:gradFill>
            <a:gsLst>
              <a:gs pos="0">
                <a:srgbClr val="FF8135">
                  <a:lumMod val="96000"/>
                  <a:lumOff val="4000"/>
                </a:srgbClr>
              </a:gs>
              <a:gs pos="48000">
                <a:srgbClr val="2E75B6"/>
              </a:gs>
              <a:gs pos="16000">
                <a:schemeClr val="accent5">
                  <a:lumMod val="75000"/>
                </a:schemeClr>
              </a:gs>
              <a:gs pos="100000">
                <a:srgbClr val="005786">
                  <a:lumMod val="96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6A96683B-5AA5-5B4E-A0DA-CF60A32A3A0B}"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3" name="Title 1"/>
          <p:cNvSpPr txBox="1">
            <a:spLocks/>
          </p:cNvSpPr>
          <p:nvPr userDrawn="1"/>
        </p:nvSpPr>
        <p:spPr>
          <a:xfrm>
            <a:off x="1068389" y="3054714"/>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chemeClr val="bg1"/>
                </a:solidFill>
                <a:latin typeface="Open Sans Semibold" charset="0"/>
                <a:ea typeface="Open Sans Semibold" charset="0"/>
                <a:cs typeface="Open Sans Semibold" charset="0"/>
              </a:rPr>
              <a:t>Section Break Slide</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14" name="Rectangle 13"/>
          <p:cNvSpPr/>
          <p:nvPr userDrawn="1"/>
        </p:nvSpPr>
        <p:spPr>
          <a:xfrm>
            <a:off x="92467" y="2576945"/>
            <a:ext cx="12192000" cy="2707574"/>
          </a:xfrm>
          <a:prstGeom prst="rect">
            <a:avLst/>
          </a:prstGeom>
          <a:gradFill>
            <a:gsLst>
              <a:gs pos="0">
                <a:srgbClr val="FF8135">
                  <a:lumMod val="96000"/>
                  <a:lumOff val="4000"/>
                </a:srgbClr>
              </a:gs>
              <a:gs pos="48000">
                <a:srgbClr val="2E75B6"/>
              </a:gs>
              <a:gs pos="16000">
                <a:schemeClr val="accent5">
                  <a:lumMod val="75000"/>
                </a:schemeClr>
              </a:gs>
              <a:gs pos="100000">
                <a:srgbClr val="005786">
                  <a:lumMod val="96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2403DB46-D010-CE48-84DD-343C5E85FBE0}" type="datetime1">
              <a:rPr lang="en-US" smtClean="0">
                <a:solidFill>
                  <a:srgbClr val="1682C5">
                    <a:lumMod val="60000"/>
                    <a:lumOff val="40000"/>
                  </a:srgbClr>
                </a:solidFill>
              </a:rPr>
              <a:t>10/6/19</a:t>
            </a:fld>
            <a:endParaRPr lang="en-US">
              <a:solidFill>
                <a:srgbClr val="1682C5">
                  <a:lumMod val="60000"/>
                  <a:lumOff val="40000"/>
                </a:srgb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rgbClr val="1682C5">
                    <a:lumMod val="60000"/>
                    <a:lumOff val="40000"/>
                  </a:srgbClr>
                </a:solidFill>
              </a:rPr>
              <a:t>TEA - Student Assessment Division</a:t>
            </a:r>
          </a:p>
        </p:txBody>
      </p:sp>
      <p:sp>
        <p:nvSpPr>
          <p:cNvPr id="13" name="Title 1"/>
          <p:cNvSpPr txBox="1">
            <a:spLocks/>
          </p:cNvSpPr>
          <p:nvPr userDrawn="1"/>
        </p:nvSpPr>
        <p:spPr>
          <a:xfrm>
            <a:off x="1068389" y="3054714"/>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rgbClr val="FFFFFF"/>
                </a:solidFill>
                <a:latin typeface="Open Sans Semibold" charset="0"/>
                <a:ea typeface="Open Sans Semibold" charset="0"/>
                <a:cs typeface="Open Sans Semibold" charset="0"/>
              </a:rPr>
              <a:t>Section Break Slide</a:t>
            </a:r>
          </a:p>
        </p:txBody>
      </p:sp>
    </p:spTree>
    <p:extLst>
      <p:ext uri="{BB962C8B-B14F-4D97-AF65-F5344CB8AC3E}">
        <p14:creationId xmlns:p14="http://schemas.microsoft.com/office/powerpoint/2010/main" val="7434640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1F0991D0-4B5C-3443-AEA1-57185BD171C0}" type="datetime1">
              <a:rPr lang="en-US" smtClean="0">
                <a:solidFill>
                  <a:srgbClr val="1682C5">
                    <a:lumMod val="60000"/>
                    <a:lumOff val="40000"/>
                  </a:srgbClr>
                </a:solidFill>
              </a:rPr>
              <a:t>10/6/19</a:t>
            </a:fld>
            <a:endParaRPr lang="en-US">
              <a:solidFill>
                <a:srgbClr val="1682C5">
                  <a:lumMod val="60000"/>
                  <a:lumOff val="40000"/>
                </a:srgb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rgbClr val="1682C5">
                    <a:lumMod val="60000"/>
                    <a:lumOff val="40000"/>
                  </a:srgbClr>
                </a:solidFill>
              </a:rPr>
              <a:t>TEA - Student Assessment Division</a:t>
            </a:r>
          </a:p>
        </p:txBody>
      </p:sp>
      <p:sp>
        <p:nvSpPr>
          <p:cNvPr id="11" name="Title 1"/>
          <p:cNvSpPr txBox="1">
            <a:spLocks/>
          </p:cNvSpPr>
          <p:nvPr userDrawn="1"/>
        </p:nvSpPr>
        <p:spPr>
          <a:xfrm>
            <a:off x="0" y="3044798"/>
            <a:ext cx="12192000" cy="852644"/>
          </a:xfrm>
          <a:prstGeom prst="rect">
            <a:avLst/>
          </a:prstGeom>
          <a:gradFill>
            <a:gsLst>
              <a:gs pos="48000">
                <a:srgbClr val="2E75B6"/>
              </a:gs>
              <a:gs pos="0">
                <a:schemeClr val="accent5">
                  <a:lumMod val="75000"/>
                </a:schemeClr>
              </a:gs>
              <a:gs pos="100000">
                <a:srgbClr val="005786">
                  <a:lumMod val="96000"/>
                </a:srgbClr>
              </a:gs>
            </a:gsLst>
            <a:lin ang="1800000" scaled="0"/>
          </a:gradFill>
        </p:spPr>
        <p:txBody>
          <a:bodyPr anchor="ct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400">
                <a:solidFill>
                  <a:srgbClr val="FFFFFF"/>
                </a:solidFill>
                <a:latin typeface="Open Sans" charset="0"/>
                <a:ea typeface="Open Sans" charset="0"/>
                <a:cs typeface="Open Sans" charset="0"/>
              </a:rPr>
              <a:t>Notes/Appendix Slide</a:t>
            </a:r>
          </a:p>
        </p:txBody>
      </p:sp>
    </p:spTree>
    <p:extLst>
      <p:ext uri="{BB962C8B-B14F-4D97-AF65-F5344CB8AC3E}">
        <p14:creationId xmlns:p14="http://schemas.microsoft.com/office/powerpoint/2010/main" val="14412975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179388"/>
            <a:ext cx="10515600" cy="10223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2" y="1363663"/>
            <a:ext cx="10515600" cy="4368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11741154" y="6570667"/>
            <a:ext cx="450849" cy="287337"/>
          </a:xfrm>
          <a:prstGeom prst="rect">
            <a:avLst/>
          </a:prstGeom>
        </p:spPr>
        <p:txBody>
          <a:bodyPr/>
          <a:lstStyle>
            <a:lvl1pPr>
              <a:defRPr/>
            </a:lvl1pPr>
          </a:lstStyle>
          <a:p>
            <a:fld id="{3EC165CB-BA85-4E60-BA71-319F52509B30}" type="slidenum">
              <a:rPr lang="en-GB" altLang="en-US" smtClean="0">
                <a:solidFill>
                  <a:srgbClr val="FFFFFF"/>
                </a:solidFill>
              </a:rPr>
              <a:pPr/>
              <a:t>‹#›</a:t>
            </a:fld>
            <a:r>
              <a:rPr lang="en-GB" altLang="en-US">
                <a:solidFill>
                  <a:srgbClr val="000000"/>
                </a:solidFill>
              </a:rPr>
              <a:t> </a:t>
            </a:r>
          </a:p>
        </p:txBody>
      </p:sp>
    </p:spTree>
    <p:extLst>
      <p:ext uri="{BB962C8B-B14F-4D97-AF65-F5344CB8AC3E}">
        <p14:creationId xmlns:p14="http://schemas.microsoft.com/office/powerpoint/2010/main" val="8862711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179388"/>
            <a:ext cx="10515600" cy="10223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1" y="1309159"/>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309159"/>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11741154" y="6570667"/>
            <a:ext cx="450849" cy="287337"/>
          </a:xfrm>
          <a:prstGeom prst="rect">
            <a:avLst/>
          </a:prstGeom>
        </p:spPr>
        <p:txBody>
          <a:bodyPr/>
          <a:lstStyle>
            <a:lvl1pPr>
              <a:defRPr/>
            </a:lvl1pPr>
          </a:lstStyle>
          <a:p>
            <a:fld id="{3EC165CB-BA85-4E60-BA71-319F52509B30}" type="slidenum">
              <a:rPr lang="en-GB" altLang="en-US" smtClean="0">
                <a:solidFill>
                  <a:srgbClr val="FFFFFF"/>
                </a:solidFill>
              </a:rPr>
              <a:pPr/>
              <a:t>‹#›</a:t>
            </a:fld>
            <a:r>
              <a:rPr lang="en-GB" altLang="en-US">
                <a:solidFill>
                  <a:srgbClr val="000000"/>
                </a:solidFill>
              </a:rPr>
              <a:t> </a:t>
            </a:r>
          </a:p>
        </p:txBody>
      </p:sp>
    </p:spTree>
    <p:extLst>
      <p:ext uri="{BB962C8B-B14F-4D97-AF65-F5344CB8AC3E}">
        <p14:creationId xmlns:p14="http://schemas.microsoft.com/office/powerpoint/2010/main" val="1519042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6CCB30B8-753B-6848-94E9-AA58E06E41D5}"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1" name="Title 1"/>
          <p:cNvSpPr txBox="1">
            <a:spLocks/>
          </p:cNvSpPr>
          <p:nvPr userDrawn="1"/>
        </p:nvSpPr>
        <p:spPr>
          <a:xfrm>
            <a:off x="0" y="3044798"/>
            <a:ext cx="12192000" cy="852644"/>
          </a:xfrm>
          <a:prstGeom prst="rect">
            <a:avLst/>
          </a:prstGeom>
          <a:gradFill>
            <a:gsLst>
              <a:gs pos="48000">
                <a:srgbClr val="2E75B6"/>
              </a:gs>
              <a:gs pos="0">
                <a:schemeClr val="accent5">
                  <a:lumMod val="75000"/>
                </a:schemeClr>
              </a:gs>
              <a:gs pos="100000">
                <a:srgbClr val="005786">
                  <a:lumMod val="96000"/>
                </a:srgbClr>
              </a:gs>
            </a:gsLst>
            <a:lin ang="1800000" scaled="0"/>
          </a:gradFill>
        </p:spPr>
        <p:txBody>
          <a:bodyPr anchor="ct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400" b="0" i="0">
                <a:solidFill>
                  <a:schemeClr val="bg1"/>
                </a:solidFill>
                <a:latin typeface="Open Sans" charset="0"/>
                <a:ea typeface="Open Sans" charset="0"/>
                <a:cs typeface="Open Sans" charset="0"/>
              </a:rPr>
              <a:t>Notes/Appendix Slide</a:t>
            </a:r>
          </a:p>
        </p:txBody>
      </p:sp>
    </p:spTree>
    <p:extLst>
      <p:ext uri="{BB962C8B-B14F-4D97-AF65-F5344CB8AC3E}">
        <p14:creationId xmlns:p14="http://schemas.microsoft.com/office/powerpoint/2010/main" val="1016168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254125"/>
            <a:ext cx="12192000" cy="5070475"/>
          </a:xfrm>
          <a:prstGeom prst="rect">
            <a:avLst/>
          </a:prstGeom>
        </p:spPr>
        <p:txBody>
          <a:bodyPr/>
          <a:lstStyle/>
          <a:p>
            <a:endParaRPr lang="en-US"/>
          </a:p>
        </p:txBody>
      </p:sp>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a:t>Edit Section Title</a:t>
            </a:r>
          </a:p>
        </p:txBody>
      </p:sp>
      <p:sp>
        <p:nvSpPr>
          <p:cNvPr id="4" name="Date Placeholder 3"/>
          <p:cNvSpPr>
            <a:spLocks noGrp="1"/>
          </p:cNvSpPr>
          <p:nvPr>
            <p:ph type="dt" sz="half" idx="10"/>
          </p:nvPr>
        </p:nvSpPr>
        <p:spPr/>
        <p:txBody>
          <a:bodyPr/>
          <a:lstStyle/>
          <a:p>
            <a:fld id="{0A7C7FCA-CC58-354C-98BB-D6029CABC47D}"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2214641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a:t>Edit Section Title</a:t>
            </a:r>
          </a:p>
        </p:txBody>
      </p:sp>
      <p:sp>
        <p:nvSpPr>
          <p:cNvPr id="4" name="Date Placeholder 3"/>
          <p:cNvSpPr>
            <a:spLocks noGrp="1"/>
          </p:cNvSpPr>
          <p:nvPr>
            <p:ph type="dt" sz="half" idx="10"/>
          </p:nvPr>
        </p:nvSpPr>
        <p:spPr/>
        <p:txBody>
          <a:bodyPr/>
          <a:lstStyle/>
          <a:p>
            <a:fld id="{8555EA73-9886-CD4F-93AB-7B8CC89BB9AA}"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
        <p:nvSpPr>
          <p:cNvPr id="8" name="Picture Placeholder 7"/>
          <p:cNvSpPr>
            <a:spLocks noGrp="1"/>
          </p:cNvSpPr>
          <p:nvPr>
            <p:ph type="pic" sz="quarter" idx="13"/>
          </p:nvPr>
        </p:nvSpPr>
        <p:spPr>
          <a:xfrm>
            <a:off x="0" y="1257300"/>
            <a:ext cx="12192000" cy="5600700"/>
          </a:xfrm>
          <a:prstGeom prst="rect">
            <a:avLst/>
          </a:prstGeom>
        </p:spPr>
        <p:txBody>
          <a:bodyPr/>
          <a:lstStyle/>
          <a:p>
            <a:endParaRPr lang="en-US"/>
          </a:p>
        </p:txBody>
      </p:sp>
    </p:spTree>
    <p:extLst>
      <p:ext uri="{BB962C8B-B14F-4D97-AF65-F5344CB8AC3E}">
        <p14:creationId xmlns:p14="http://schemas.microsoft.com/office/powerpoint/2010/main" val="767694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0E33917-D383-E541-8D83-84559624297E}"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5055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E299750F-E6B5-DD45-8B75-515B6B7397BC}"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94994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942172-CB37-984C-9B24-56D565C37C23}"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5603744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68C96E42-A21F-5744-AAAF-97AE7971BBD4}" type="datetime1">
              <a:rPr lang="en-US" smtClean="0">
                <a:solidFill>
                  <a:schemeClr val="accent1">
                    <a:lumMod val="60000"/>
                    <a:lumOff val="40000"/>
                  </a:schemeClr>
                </a:solidFill>
              </a:rPr>
              <a:t>10/6/19</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dirty="0">
              <a:solidFill>
                <a:schemeClr val="accent1">
                  <a:lumMod val="60000"/>
                  <a:lumOff val="40000"/>
                </a:schemeClr>
              </a:solidFill>
            </a:endParaRPr>
          </a:p>
        </p:txBody>
      </p:sp>
      <p:sp>
        <p:nvSpPr>
          <p:cNvPr id="13"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endParaRPr lang="en-US" dirty="0">
              <a:solidFill>
                <a:schemeClr val="accent1">
                  <a:lumMod val="60000"/>
                  <a:lumOff val="40000"/>
                </a:schemeClr>
              </a:solidFill>
            </a:endParaRPr>
          </a:p>
        </p:txBody>
      </p:sp>
      <p:sp>
        <p:nvSpPr>
          <p:cNvPr id="10" name="Title 1"/>
          <p:cNvSpPr>
            <a:spLocks noGrp="1"/>
          </p:cNvSpPr>
          <p:nvPr>
            <p:ph type="ctrTitle"/>
          </p:nvPr>
        </p:nvSpPr>
        <p:spPr>
          <a:xfrm>
            <a:off x="1524000" y="1122363"/>
            <a:ext cx="9144000" cy="2387600"/>
          </a:xfrm>
          <a:prstGeom prst="rect">
            <a:avLst/>
          </a:prstGeom>
        </p:spPr>
        <p:txBody>
          <a:bodyPr anchor="b"/>
          <a:lstStyle>
            <a:lvl1pPr algn="ctr">
              <a:defRPr sz="5000" b="0" i="0">
                <a:latin typeface="Open Sans" charset="0"/>
                <a:ea typeface="Open Sans" charset="0"/>
                <a:cs typeface="Open Sans" charset="0"/>
              </a:defRPr>
            </a:lvl1pPr>
          </a:lstStyle>
          <a:p>
            <a:r>
              <a:rPr lang="en-US" dirty="0"/>
              <a:t>Click to edit Master title style</a:t>
            </a:r>
          </a:p>
        </p:txBody>
      </p:sp>
      <p:sp>
        <p:nvSpPr>
          <p:cNvPr id="11"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b="0" i="0">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84890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9F559C1A-5AB5-8B45-B005-6A19DC5A0607}"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693873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9D5FE9-2685-0A44-BC5E-4698AC55921C}"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5177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4C2E6C29-29F6-B946-8BEC-67F3928C8A57}" type="datetime1">
              <a:rPr lang="en-US" smtClean="0"/>
              <a:t>10/6/19</a:t>
            </a:fld>
            <a:endParaRPr lang="en-US"/>
          </a:p>
        </p:txBody>
      </p:sp>
      <p:sp>
        <p:nvSpPr>
          <p:cNvPr id="6" name="Footer Placeholder 5"/>
          <p:cNvSpPr>
            <a:spLocks noGrp="1"/>
          </p:cNvSpPr>
          <p:nvPr>
            <p:ph type="ftr" sz="quarter" idx="11"/>
          </p:nvPr>
        </p:nvSpPr>
        <p:spPr/>
        <p:txBody>
          <a:bodyPr/>
          <a:lstStyle/>
          <a:p>
            <a:r>
              <a:rPr lang="en-US"/>
              <a:t>TEA - Student Assessment Division</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9052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BC05180D-129E-6448-A9A4-881277F1573A}"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539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798D3D9-4727-594E-AE7E-70C272A6FB79}"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5403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B65C5-B128-BB45-89B7-B50544B82231}"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570885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5945CD-3466-354E-9AF5-A5202666B943}"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787821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018CE9-AE28-6F42-A30B-8FE166FB7803}"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58118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B5FF26-3BEC-7045-9698-3222F96F34D8}"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529953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B0F91D2-B6DA-C646-85F9-8981DCD7D6B1}"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
        <p:nvSpPr>
          <p:cNvPr id="5" name="Rectangle 4"/>
          <p:cNvSpPr/>
          <p:nvPr userDrawn="1"/>
        </p:nvSpPr>
        <p:spPr>
          <a:xfrm>
            <a:off x="1152525" y="1577057"/>
            <a:ext cx="8438776" cy="2918748"/>
          </a:xfrm>
          <a:prstGeom prst="rect">
            <a:avLst/>
          </a:prstGeom>
        </p:spPr>
        <p:txBody>
          <a:bodyPr wrap="square">
            <a:spAutoFit/>
          </a:bodyPr>
          <a:lstStyle/>
          <a:p>
            <a:pPr>
              <a:spcAft>
                <a:spcPts val="200"/>
              </a:spcAft>
            </a:pPr>
            <a:r>
              <a:rPr lang="en-US" b="1" i="1">
                <a:solidFill>
                  <a:srgbClr val="F06039"/>
                </a:solidFill>
                <a:latin typeface="Open Sans Semibold" charset="0"/>
                <a:ea typeface="Open Sans Semibold" charset="0"/>
                <a:cs typeface="Open Sans Semibold" charset="0"/>
              </a:rPr>
              <a:t>Heading</a:t>
            </a:r>
            <a:endParaRPr lang="en-US">
              <a:solidFill>
                <a:srgbClr val="F06039"/>
              </a:solidFill>
              <a:latin typeface="Calibri" panose="020F0502020204030204" pitchFamily="34" charset="0"/>
              <a:ea typeface="Calibri" panose="020F0502020204030204" pitchFamily="34" charset="0"/>
            </a:endParaRPr>
          </a:p>
          <a:p>
            <a:pPr marL="342900" marR="0" lvl="0" indent="-342900" fontAlgn="ctr">
              <a:lnSpc>
                <a:spcPts val="2400"/>
              </a:lnSpc>
              <a:spcBef>
                <a:spcPts val="0"/>
              </a:spcBef>
              <a:spcAft>
                <a:spcPts val="200"/>
              </a:spcAft>
              <a:buFont typeface="+mj-lt"/>
              <a:buAutoNum type="arabicPeriod"/>
              <a:tabLst>
                <a:tab pos="457200" algn="l"/>
              </a:tabLst>
            </a:pPr>
            <a:r>
              <a:rPr lang="en-US" b="0" i="0">
                <a:latin typeface="Open Sans" charset="0"/>
                <a:ea typeface="Open Sans" charset="0"/>
                <a:cs typeface="Open Sans" charset="0"/>
              </a:rPr>
              <a:t>Content</a:t>
            </a:r>
          </a:p>
          <a:p>
            <a:pPr marL="342900" marR="0" lvl="0" indent="-342900" fontAlgn="ctr">
              <a:lnSpc>
                <a:spcPts val="2400"/>
              </a:lnSpc>
              <a:spcBef>
                <a:spcPts val="0"/>
              </a:spcBef>
              <a:spcAft>
                <a:spcPts val="200"/>
              </a:spcAft>
              <a:buFont typeface="+mj-lt"/>
              <a:buAutoNum type="arabicPeriod"/>
              <a:tabLst>
                <a:tab pos="457200" algn="l"/>
              </a:tabLst>
            </a:pPr>
            <a:r>
              <a:rPr lang="en-US" b="0" i="0">
                <a:latin typeface="Open Sans" charset="0"/>
                <a:ea typeface="Open Sans" charset="0"/>
                <a:cs typeface="Open Sans" charset="0"/>
              </a:rPr>
              <a:t>Content</a:t>
            </a:r>
          </a:p>
          <a:p>
            <a:pPr marL="342900" marR="0" lvl="0" indent="-342900" fontAlgn="ctr">
              <a:lnSpc>
                <a:spcPts val="2400"/>
              </a:lnSpc>
              <a:spcBef>
                <a:spcPts val="0"/>
              </a:spcBef>
              <a:spcAft>
                <a:spcPts val="200"/>
              </a:spcAft>
              <a:buFont typeface="+mj-lt"/>
              <a:buAutoNum type="arabicPeriod"/>
              <a:tabLst>
                <a:tab pos="457200" algn="l"/>
              </a:tabLst>
            </a:pPr>
            <a:r>
              <a:rPr lang="en-US" b="0" i="0">
                <a:latin typeface="Open Sans" charset="0"/>
                <a:ea typeface="Open Sans" charset="0"/>
                <a:cs typeface="Open Sans" charset="0"/>
              </a:rPr>
              <a:t>Content</a:t>
            </a:r>
          </a:p>
          <a:p>
            <a:pPr marL="342900" marR="0" lvl="0" indent="-342900" fontAlgn="ctr">
              <a:lnSpc>
                <a:spcPts val="2400"/>
              </a:lnSpc>
              <a:spcBef>
                <a:spcPts val="0"/>
              </a:spcBef>
              <a:spcAft>
                <a:spcPts val="200"/>
              </a:spcAft>
              <a:buFont typeface="+mj-lt"/>
              <a:buAutoNum type="arabicPeriod"/>
              <a:tabLst>
                <a:tab pos="457200" algn="l"/>
              </a:tabLst>
            </a:pPr>
            <a:r>
              <a:rPr lang="en-US" b="0" i="0">
                <a:latin typeface="Open Sans" charset="0"/>
                <a:ea typeface="Open Sans" charset="0"/>
                <a:cs typeface="Open Sans" charset="0"/>
              </a:rPr>
              <a:t>Content</a:t>
            </a:r>
          </a:p>
          <a:p>
            <a:pPr marR="0" lvl="0" fontAlgn="ctr">
              <a:spcBef>
                <a:spcPts val="0"/>
              </a:spcBef>
              <a:spcAft>
                <a:spcPts val="0"/>
              </a:spcAft>
              <a:tabLst>
                <a:tab pos="457200" algn="l"/>
              </a:tabLst>
            </a:pPr>
            <a:endParaRPr lang="en-US">
              <a:latin typeface="Calibri" panose="020F0502020204030204" pitchFamily="34" charset="0"/>
              <a:ea typeface="Calibri" panose="020F0502020204030204" pitchFamily="34" charset="0"/>
            </a:endParaRPr>
          </a:p>
          <a:p>
            <a:pPr marR="0" lvl="0" fontAlgn="ctr">
              <a:spcBef>
                <a:spcPts val="0"/>
              </a:spcBef>
              <a:spcAft>
                <a:spcPts val="200"/>
              </a:spcAft>
              <a:tabLst>
                <a:tab pos="457200" algn="l"/>
              </a:tabLst>
            </a:pPr>
            <a:r>
              <a:rPr lang="en-US" b="1" i="1">
                <a:solidFill>
                  <a:srgbClr val="F06039"/>
                </a:solidFill>
                <a:latin typeface="Open Sans Semibold" charset="0"/>
                <a:ea typeface="Open Sans Semibold" charset="0"/>
                <a:cs typeface="Open Sans Semibold" charset="0"/>
              </a:rPr>
              <a:t>Heading</a:t>
            </a:r>
            <a:endParaRPr lang="en-US" i="1">
              <a:solidFill>
                <a:srgbClr val="F06039"/>
              </a:solidFill>
              <a:latin typeface="Calibri" panose="020F0502020204030204" pitchFamily="34" charset="0"/>
              <a:ea typeface="Calibri" panose="020F0502020204030204" pitchFamily="34" charset="0"/>
            </a:endParaRPr>
          </a:p>
          <a:p>
            <a:pPr marL="342900" marR="0" lvl="0" indent="-342900" fontAlgn="ctr">
              <a:lnSpc>
                <a:spcPts val="2400"/>
              </a:lnSpc>
              <a:spcBef>
                <a:spcPts val="0"/>
              </a:spcBef>
              <a:spcAft>
                <a:spcPts val="200"/>
              </a:spcAft>
              <a:buFont typeface="+mj-lt"/>
              <a:buAutoNum type="arabicPeriod"/>
              <a:tabLst>
                <a:tab pos="457200" algn="l"/>
              </a:tabLst>
            </a:pPr>
            <a:r>
              <a:rPr lang="en-US" b="0" i="0">
                <a:latin typeface="Open Sans" charset="0"/>
                <a:ea typeface="Open Sans" charset="0"/>
                <a:cs typeface="Open Sans" charset="0"/>
              </a:rPr>
              <a:t>Content</a:t>
            </a:r>
          </a:p>
          <a:p>
            <a:pPr marR="0" lvl="0" fontAlgn="ctr">
              <a:spcBef>
                <a:spcPts val="0"/>
              </a:spcBef>
              <a:spcAft>
                <a:spcPts val="0"/>
              </a:spcAft>
              <a:tabLst>
                <a:tab pos="457200" algn="l"/>
              </a:tabLst>
            </a:pPr>
            <a:endParaRPr lang="en-US">
              <a:latin typeface="Calibri" panose="020F0502020204030204" pitchFamily="34" charset="0"/>
              <a:ea typeface="Calibri" panose="020F0502020204030204" pitchFamily="34" charset="0"/>
            </a:endParaRP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TOC Slide</a:t>
            </a:r>
          </a:p>
        </p:txBody>
      </p:sp>
    </p:spTree>
    <p:extLst>
      <p:ext uri="{BB962C8B-B14F-4D97-AF65-F5344CB8AC3E}">
        <p14:creationId xmlns:p14="http://schemas.microsoft.com/office/powerpoint/2010/main" val="15908552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DAE20E-8776-E049-8A67-7B30932D4053}"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761414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CADBC8-C878-374C-8D81-1414196C155C}"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378312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64634F6-D2FE-284E-A744-F5A28669C0FB}"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Calibri" panose="020F0502020204030204" pitchFamily="34" charset="0"/>
                <a:cs typeface="Calibri" panose="020F0502020204030204" pitchFamily="34" charset="0"/>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023716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5AF5B5C-3151-4B41-A947-20D44B3A2002}"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21826940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ECF4D9E2-45A1-1840-8FAF-9C04429351A0}"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4281471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A2333-FAB1-BE4B-9F37-A30991222A23}" type="datetime1">
              <a:rPr lang="en-US" smtClean="0"/>
              <a:t>10/6/19</a:t>
            </a:fld>
            <a:endParaRPr lang="en-US"/>
          </a:p>
        </p:txBody>
      </p:sp>
      <p:sp>
        <p:nvSpPr>
          <p:cNvPr id="3" name="Footer Placeholder 2"/>
          <p:cNvSpPr>
            <a:spLocks noGrp="1"/>
          </p:cNvSpPr>
          <p:nvPr>
            <p:ph type="ftr" sz="quarter" idx="11"/>
          </p:nvPr>
        </p:nvSpPr>
        <p:spPr/>
        <p:txBody>
          <a:bodyPr/>
          <a:lstStyle/>
          <a:p>
            <a:r>
              <a:rPr lang="en-US"/>
              <a:t>TEA - 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0050171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779BA6D-1F5B-CA45-BD65-2F2D50F2FFCC}"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226264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a:t>Edit Section Title</a:t>
            </a:r>
          </a:p>
        </p:txBody>
      </p:sp>
      <p:sp>
        <p:nvSpPr>
          <p:cNvPr id="4" name="Date Placeholder 3"/>
          <p:cNvSpPr>
            <a:spLocks noGrp="1"/>
          </p:cNvSpPr>
          <p:nvPr>
            <p:ph type="dt" sz="half" idx="10"/>
          </p:nvPr>
        </p:nvSpPr>
        <p:spPr/>
        <p:txBody>
          <a:bodyPr/>
          <a:lstStyle/>
          <a:p>
            <a:fld id="{217909D7-6A1A-8649-9926-96B18D1354A9}"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
        <p:nvSpPr>
          <p:cNvPr id="8" name="Picture Placeholder 7"/>
          <p:cNvSpPr>
            <a:spLocks noGrp="1"/>
          </p:cNvSpPr>
          <p:nvPr>
            <p:ph type="pic" sz="quarter" idx="13"/>
          </p:nvPr>
        </p:nvSpPr>
        <p:spPr>
          <a:xfrm>
            <a:off x="0" y="1257300"/>
            <a:ext cx="12192000" cy="5600700"/>
          </a:xfrm>
          <a:prstGeom prst="rect">
            <a:avLst/>
          </a:prstGeom>
        </p:spPr>
        <p:txBody>
          <a:bodyPr/>
          <a:lstStyle/>
          <a:p>
            <a:endParaRPr lang="en-US"/>
          </a:p>
        </p:txBody>
      </p:sp>
    </p:spTree>
    <p:extLst>
      <p:ext uri="{BB962C8B-B14F-4D97-AF65-F5344CB8AC3E}">
        <p14:creationId xmlns:p14="http://schemas.microsoft.com/office/powerpoint/2010/main" val="42913444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265238"/>
            <a:ext cx="12192000" cy="5592762"/>
          </a:xfrm>
          <a:prstGeom prst="rect">
            <a:avLst/>
          </a:prstGeom>
        </p:spPr>
        <p:txBody>
          <a:bodyPr/>
          <a:lstStyle/>
          <a:p>
            <a:endParaRPr lang="en-US"/>
          </a:p>
        </p:txBody>
      </p:sp>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Edit Section Title</a:t>
            </a:r>
          </a:p>
        </p:txBody>
      </p:sp>
      <p:sp>
        <p:nvSpPr>
          <p:cNvPr id="5" name="Date Placeholder 4"/>
          <p:cNvSpPr>
            <a:spLocks noGrp="1"/>
          </p:cNvSpPr>
          <p:nvPr>
            <p:ph type="dt" sz="half" idx="10"/>
          </p:nvPr>
        </p:nvSpPr>
        <p:spPr/>
        <p:txBody>
          <a:bodyPr/>
          <a:lstStyle/>
          <a:p>
            <a:fld id="{F8CE1616-0B97-FC4A-8EBB-473E6162A5CF}" type="datetime1">
              <a:rPr lang="en-US" smtClean="0"/>
              <a:t>10/6/19</a:t>
            </a:fld>
            <a:endParaRPr lang="en-US"/>
          </a:p>
        </p:txBody>
      </p:sp>
      <p:sp>
        <p:nvSpPr>
          <p:cNvPr id="6" name="Footer Placeholder 5"/>
          <p:cNvSpPr>
            <a:spLocks noGrp="1"/>
          </p:cNvSpPr>
          <p:nvPr>
            <p:ph type="ftr" sz="quarter" idx="11"/>
          </p:nvPr>
        </p:nvSpPr>
        <p:spPr/>
        <p:txBody>
          <a:bodyPr/>
          <a:lstStyle/>
          <a:p>
            <a:r>
              <a:rPr lang="en-US"/>
              <a:t>TEA - Student Assessment Division</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2126761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254125"/>
            <a:ext cx="12192000" cy="5070475"/>
          </a:xfrm>
          <a:prstGeom prst="rect">
            <a:avLst/>
          </a:prstGeom>
        </p:spPr>
        <p:txBody>
          <a:bodyPr/>
          <a:lstStyle/>
          <a:p>
            <a:endParaRPr lang="en-US"/>
          </a:p>
        </p:txBody>
      </p:sp>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a:t>Edit Section Title</a:t>
            </a:r>
          </a:p>
        </p:txBody>
      </p:sp>
      <p:sp>
        <p:nvSpPr>
          <p:cNvPr id="4" name="Date Placeholder 3"/>
          <p:cNvSpPr>
            <a:spLocks noGrp="1"/>
          </p:cNvSpPr>
          <p:nvPr>
            <p:ph type="dt" sz="half" idx="10"/>
          </p:nvPr>
        </p:nvSpPr>
        <p:spPr/>
        <p:txBody>
          <a:bodyPr/>
          <a:lstStyle/>
          <a:p>
            <a:fld id="{1A99B1FA-65D1-5842-81F4-22149EF8AD48}"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2996775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F8E935D8-F74E-F541-8843-2BDA630CAE69}"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8"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9" name="Content Placeholder 2"/>
          <p:cNvSpPr txBox="1">
            <a:spLocks/>
          </p:cNvSpPr>
          <p:nvPr userDrawn="1"/>
        </p:nvSpPr>
        <p:spPr>
          <a:xfrm>
            <a:off x="1097280" y="2038864"/>
            <a:ext cx="10058400" cy="38302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a:latin typeface="Open Sans" charset="0"/>
                <a:ea typeface="Open Sans" charset="0"/>
                <a:cs typeface="Open Sans" charset="0"/>
              </a:rPr>
              <a:t>Click to edit Master text style</a:t>
            </a:r>
            <a:r>
              <a:rPr lang="en-US"/>
              <a:t>s</a:t>
            </a:r>
          </a:p>
          <a:p>
            <a:pPr marL="800100" lvl="1" indent="-342900" algn="l">
              <a:buClr>
                <a:srgbClr val="F06039"/>
              </a:buClr>
              <a:buFont typeface="Wingdings" charset="2"/>
              <a:buChar char="§"/>
              <a:tabLst/>
            </a:pPr>
            <a:r>
              <a:rPr lang="en-US">
                <a:latin typeface="Open Sans" charset="0"/>
                <a:ea typeface="Open Sans" charset="0"/>
                <a:cs typeface="Open Sans" charset="0"/>
              </a:rPr>
              <a:t>Second level</a:t>
            </a:r>
          </a:p>
          <a:p>
            <a:pPr marL="1090613" lvl="2" indent="-176213" algn="l">
              <a:buClr>
                <a:srgbClr val="1482C5"/>
              </a:buClr>
              <a:buSzPct val="95000"/>
              <a:buFont typeface="Arial" charset="0"/>
              <a:buChar char="•"/>
              <a:tabLst/>
            </a:pPr>
            <a:r>
              <a:rPr lang="en-US">
                <a:latin typeface="Open Sans" charset="0"/>
                <a:ea typeface="Open Sans" charset="0"/>
                <a:cs typeface="Open Sans" charset="0"/>
              </a:rPr>
              <a:t>Third level</a:t>
            </a:r>
          </a:p>
          <a:p>
            <a:pPr marL="1492250" lvl="3" indent="-215900" algn="l">
              <a:buClr>
                <a:srgbClr val="1482C5"/>
              </a:buClr>
              <a:buSzPct val="80000"/>
              <a:buFont typeface="Courier New" charset="0"/>
              <a:buChar char="o"/>
              <a:tabLst/>
            </a:pPr>
            <a:r>
              <a:rPr lang="en-US">
                <a:latin typeface="Open Sans" charset="0"/>
                <a:ea typeface="Open Sans" charset="0"/>
                <a:cs typeface="Open Sans" charset="0"/>
              </a:rPr>
              <a:t>Fourth level</a:t>
            </a:r>
          </a:p>
          <a:p>
            <a:pPr marL="2005013" lvl="4" indent="-176213" algn="l">
              <a:buClr>
                <a:srgbClr val="F06039"/>
              </a:buClr>
              <a:buFont typeface="Arial" charset="0"/>
              <a:buChar char="•"/>
              <a:tabLst/>
            </a:pPr>
            <a:r>
              <a:rPr lang="en-US">
                <a:latin typeface="Open Sans" charset="0"/>
                <a:ea typeface="Open Sans" charset="0"/>
                <a:cs typeface="Open Sans" charset="0"/>
              </a:rPr>
              <a:t>Fifth level</a:t>
            </a:r>
          </a:p>
        </p:txBody>
      </p:sp>
      <p:sp>
        <p:nvSpPr>
          <p:cNvPr id="10"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Bullet List Slide</a:t>
            </a:r>
          </a:p>
        </p:txBody>
      </p:sp>
    </p:spTree>
    <p:extLst>
      <p:ext uri="{BB962C8B-B14F-4D97-AF65-F5344CB8AC3E}">
        <p14:creationId xmlns:p14="http://schemas.microsoft.com/office/powerpoint/2010/main" val="7002273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Edit Section Title</a:t>
            </a:r>
          </a:p>
        </p:txBody>
      </p:sp>
      <p:sp>
        <p:nvSpPr>
          <p:cNvPr id="5" name="Date Placeholder 4"/>
          <p:cNvSpPr>
            <a:spLocks noGrp="1"/>
          </p:cNvSpPr>
          <p:nvPr>
            <p:ph type="dt" sz="half" idx="10"/>
          </p:nvPr>
        </p:nvSpPr>
        <p:spPr/>
        <p:txBody>
          <a:bodyPr/>
          <a:lstStyle/>
          <a:p>
            <a:fld id="{0F93A30B-D30E-0E4C-A705-A99007940C9D}" type="datetime1">
              <a:rPr lang="en-US" smtClean="0"/>
              <a:t>10/6/19</a:t>
            </a:fld>
            <a:endParaRPr lang="en-US"/>
          </a:p>
        </p:txBody>
      </p:sp>
      <p:sp>
        <p:nvSpPr>
          <p:cNvPr id="6" name="Footer Placeholder 5"/>
          <p:cNvSpPr>
            <a:spLocks noGrp="1"/>
          </p:cNvSpPr>
          <p:nvPr>
            <p:ph type="ftr" sz="quarter" idx="11"/>
          </p:nvPr>
        </p:nvSpPr>
        <p:spPr/>
        <p:txBody>
          <a:bodyPr/>
          <a:lstStyle/>
          <a:p>
            <a:r>
              <a:rPr lang="en-US"/>
              <a:t>TEA - Student Assessment Division</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831102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Calibri" panose="020F0502020204030204" pitchFamily="34" charset="0"/>
                <a:cs typeface="Calibri" panose="020F0502020204030204" pitchFamily="34" charset="0"/>
              </a:defRPr>
            </a:lvl1pPr>
          </a:lstStyle>
          <a:p>
            <a:r>
              <a:rPr lang="en-US"/>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01D94031-EDA0-E547-AB03-A7BF7F491B58}" type="datetime1">
              <a:rPr lang="en-US" smtClean="0"/>
              <a:t>10/6/19</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TEA - Student Assessment Division</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86333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A4582E2-C2AE-BA47-9153-C5D563A1E7C9}"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1843525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91016FB-E050-A143-8350-4F2E41CE1B73}"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
        <p:nvSpPr>
          <p:cNvPr id="5" name="Rectangle 4"/>
          <p:cNvSpPr/>
          <p:nvPr userDrawn="1"/>
        </p:nvSpPr>
        <p:spPr>
          <a:xfrm>
            <a:off x="1152525" y="1577057"/>
            <a:ext cx="8438776" cy="2918748"/>
          </a:xfrm>
          <a:prstGeom prst="rect">
            <a:avLst/>
          </a:prstGeom>
        </p:spPr>
        <p:txBody>
          <a:bodyPr wrap="square">
            <a:spAutoFit/>
          </a:bodyPr>
          <a:lstStyle/>
          <a:p>
            <a:pPr>
              <a:spcAft>
                <a:spcPts val="200"/>
              </a:spcAft>
            </a:pPr>
            <a:r>
              <a:rPr lang="en-US" b="1" i="1">
                <a:solidFill>
                  <a:srgbClr val="F06039"/>
                </a:solidFill>
                <a:latin typeface="Open Sans Semibold" charset="0"/>
                <a:ea typeface="Open Sans Semibold" charset="0"/>
                <a:cs typeface="Open Sans Semibold" charset="0"/>
              </a:rPr>
              <a:t>Heading</a:t>
            </a:r>
            <a:endParaRPr lang="en-US">
              <a:solidFill>
                <a:srgbClr val="F06039"/>
              </a:solidFill>
              <a:latin typeface="Calibri" panose="020F0502020204030204" pitchFamily="34" charset="0"/>
              <a:ea typeface="Calibri" panose="020F0502020204030204" pitchFamily="34" charset="0"/>
            </a:endParaRPr>
          </a:p>
          <a:p>
            <a:pPr marL="342900" marR="0" lvl="0" indent="-342900" fontAlgn="ctr">
              <a:lnSpc>
                <a:spcPts val="2400"/>
              </a:lnSpc>
              <a:spcBef>
                <a:spcPts val="0"/>
              </a:spcBef>
              <a:spcAft>
                <a:spcPts val="200"/>
              </a:spcAft>
              <a:buFont typeface="+mj-lt"/>
              <a:buAutoNum type="arabicPeriod"/>
              <a:tabLst>
                <a:tab pos="457200" algn="l"/>
              </a:tabLst>
            </a:pPr>
            <a:r>
              <a:rPr lang="en-US" b="0" i="0">
                <a:latin typeface="Open Sans" charset="0"/>
                <a:ea typeface="Open Sans" charset="0"/>
                <a:cs typeface="Open Sans" charset="0"/>
              </a:rPr>
              <a:t>Content</a:t>
            </a:r>
          </a:p>
          <a:p>
            <a:pPr marL="342900" marR="0" lvl="0" indent="-342900" fontAlgn="ctr">
              <a:lnSpc>
                <a:spcPts val="2400"/>
              </a:lnSpc>
              <a:spcBef>
                <a:spcPts val="0"/>
              </a:spcBef>
              <a:spcAft>
                <a:spcPts val="200"/>
              </a:spcAft>
              <a:buFont typeface="+mj-lt"/>
              <a:buAutoNum type="arabicPeriod"/>
              <a:tabLst>
                <a:tab pos="457200" algn="l"/>
              </a:tabLst>
            </a:pPr>
            <a:r>
              <a:rPr lang="en-US" b="0" i="0">
                <a:latin typeface="Open Sans" charset="0"/>
                <a:ea typeface="Open Sans" charset="0"/>
                <a:cs typeface="Open Sans" charset="0"/>
              </a:rPr>
              <a:t>Content</a:t>
            </a:r>
          </a:p>
          <a:p>
            <a:pPr marL="342900" marR="0" lvl="0" indent="-342900" fontAlgn="ctr">
              <a:lnSpc>
                <a:spcPts val="2400"/>
              </a:lnSpc>
              <a:spcBef>
                <a:spcPts val="0"/>
              </a:spcBef>
              <a:spcAft>
                <a:spcPts val="200"/>
              </a:spcAft>
              <a:buFont typeface="+mj-lt"/>
              <a:buAutoNum type="arabicPeriod"/>
              <a:tabLst>
                <a:tab pos="457200" algn="l"/>
              </a:tabLst>
            </a:pPr>
            <a:r>
              <a:rPr lang="en-US" b="0" i="0">
                <a:latin typeface="Open Sans" charset="0"/>
                <a:ea typeface="Open Sans" charset="0"/>
                <a:cs typeface="Open Sans" charset="0"/>
              </a:rPr>
              <a:t>Content</a:t>
            </a:r>
          </a:p>
          <a:p>
            <a:pPr marL="342900" marR="0" lvl="0" indent="-342900" fontAlgn="ctr">
              <a:lnSpc>
                <a:spcPts val="2400"/>
              </a:lnSpc>
              <a:spcBef>
                <a:spcPts val="0"/>
              </a:spcBef>
              <a:spcAft>
                <a:spcPts val="200"/>
              </a:spcAft>
              <a:buFont typeface="+mj-lt"/>
              <a:buAutoNum type="arabicPeriod"/>
              <a:tabLst>
                <a:tab pos="457200" algn="l"/>
              </a:tabLst>
            </a:pPr>
            <a:r>
              <a:rPr lang="en-US" b="0" i="0">
                <a:latin typeface="Open Sans" charset="0"/>
                <a:ea typeface="Open Sans" charset="0"/>
                <a:cs typeface="Open Sans" charset="0"/>
              </a:rPr>
              <a:t>Content</a:t>
            </a:r>
          </a:p>
          <a:p>
            <a:pPr marR="0" lvl="0" fontAlgn="ctr">
              <a:spcBef>
                <a:spcPts val="0"/>
              </a:spcBef>
              <a:spcAft>
                <a:spcPts val="0"/>
              </a:spcAft>
              <a:tabLst>
                <a:tab pos="457200" algn="l"/>
              </a:tabLst>
            </a:pPr>
            <a:endParaRPr lang="en-US">
              <a:latin typeface="Calibri" panose="020F0502020204030204" pitchFamily="34" charset="0"/>
              <a:ea typeface="Calibri" panose="020F0502020204030204" pitchFamily="34" charset="0"/>
            </a:endParaRPr>
          </a:p>
          <a:p>
            <a:pPr marR="0" lvl="0" fontAlgn="ctr">
              <a:spcBef>
                <a:spcPts val="0"/>
              </a:spcBef>
              <a:spcAft>
                <a:spcPts val="200"/>
              </a:spcAft>
              <a:tabLst>
                <a:tab pos="457200" algn="l"/>
              </a:tabLst>
            </a:pPr>
            <a:r>
              <a:rPr lang="en-US" b="1" i="1">
                <a:solidFill>
                  <a:srgbClr val="F06039"/>
                </a:solidFill>
                <a:latin typeface="Open Sans Semibold" charset="0"/>
                <a:ea typeface="Open Sans Semibold" charset="0"/>
                <a:cs typeface="Open Sans Semibold" charset="0"/>
              </a:rPr>
              <a:t>Heading</a:t>
            </a:r>
            <a:endParaRPr lang="en-US" i="1">
              <a:solidFill>
                <a:srgbClr val="F06039"/>
              </a:solidFill>
              <a:latin typeface="Calibri" panose="020F0502020204030204" pitchFamily="34" charset="0"/>
              <a:ea typeface="Calibri" panose="020F0502020204030204" pitchFamily="34" charset="0"/>
            </a:endParaRPr>
          </a:p>
          <a:p>
            <a:pPr marL="342900" marR="0" lvl="0" indent="-342900" fontAlgn="ctr">
              <a:lnSpc>
                <a:spcPts val="2400"/>
              </a:lnSpc>
              <a:spcBef>
                <a:spcPts val="0"/>
              </a:spcBef>
              <a:spcAft>
                <a:spcPts val="200"/>
              </a:spcAft>
              <a:buFont typeface="+mj-lt"/>
              <a:buAutoNum type="arabicPeriod"/>
              <a:tabLst>
                <a:tab pos="457200" algn="l"/>
              </a:tabLst>
            </a:pPr>
            <a:r>
              <a:rPr lang="en-US" b="0" i="0">
                <a:latin typeface="Open Sans" charset="0"/>
                <a:ea typeface="Open Sans" charset="0"/>
                <a:cs typeface="Open Sans" charset="0"/>
              </a:rPr>
              <a:t>Content</a:t>
            </a:r>
          </a:p>
          <a:p>
            <a:pPr marR="0" lvl="0" fontAlgn="ctr">
              <a:spcBef>
                <a:spcPts val="0"/>
              </a:spcBef>
              <a:spcAft>
                <a:spcPts val="0"/>
              </a:spcAft>
              <a:tabLst>
                <a:tab pos="457200" algn="l"/>
              </a:tabLst>
            </a:pPr>
            <a:endParaRPr lang="en-US">
              <a:latin typeface="Calibri" panose="020F0502020204030204" pitchFamily="34" charset="0"/>
              <a:ea typeface="Calibri" panose="020F0502020204030204" pitchFamily="34" charset="0"/>
            </a:endParaRP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TOC Slide</a:t>
            </a:r>
          </a:p>
        </p:txBody>
      </p:sp>
    </p:spTree>
    <p:extLst>
      <p:ext uri="{BB962C8B-B14F-4D97-AF65-F5344CB8AC3E}">
        <p14:creationId xmlns:p14="http://schemas.microsoft.com/office/powerpoint/2010/main" val="41524038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155146F8-BAAC-4042-8230-3B1D7A434B1B}"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8"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9" name="Content Placeholder 2"/>
          <p:cNvSpPr txBox="1">
            <a:spLocks/>
          </p:cNvSpPr>
          <p:nvPr userDrawn="1"/>
        </p:nvSpPr>
        <p:spPr>
          <a:xfrm>
            <a:off x="1097280" y="2038864"/>
            <a:ext cx="10058400" cy="38302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a:latin typeface="Open Sans" charset="0"/>
                <a:ea typeface="Open Sans" charset="0"/>
                <a:cs typeface="Open Sans" charset="0"/>
              </a:rPr>
              <a:t>Click to edit Master text style</a:t>
            </a:r>
            <a:r>
              <a:rPr lang="en-US"/>
              <a:t>s</a:t>
            </a:r>
          </a:p>
          <a:p>
            <a:pPr marL="800100" lvl="1" indent="-342900" algn="l">
              <a:buClr>
                <a:srgbClr val="F06039"/>
              </a:buClr>
              <a:buFont typeface="Wingdings" charset="2"/>
              <a:buChar char="§"/>
              <a:tabLst/>
            </a:pPr>
            <a:r>
              <a:rPr lang="en-US">
                <a:latin typeface="Open Sans" charset="0"/>
                <a:ea typeface="Open Sans" charset="0"/>
                <a:cs typeface="Open Sans" charset="0"/>
              </a:rPr>
              <a:t>Second level</a:t>
            </a:r>
          </a:p>
          <a:p>
            <a:pPr marL="1090613" lvl="2" indent="-176213" algn="l">
              <a:buClr>
                <a:srgbClr val="1482C5"/>
              </a:buClr>
              <a:buSzPct val="95000"/>
              <a:buFont typeface="Arial" charset="0"/>
              <a:buChar char="•"/>
              <a:tabLst/>
            </a:pPr>
            <a:r>
              <a:rPr lang="en-US">
                <a:latin typeface="Open Sans" charset="0"/>
                <a:ea typeface="Open Sans" charset="0"/>
                <a:cs typeface="Open Sans" charset="0"/>
              </a:rPr>
              <a:t>Third level</a:t>
            </a:r>
          </a:p>
          <a:p>
            <a:pPr marL="1492250" lvl="3" indent="-215900" algn="l">
              <a:buClr>
                <a:srgbClr val="1482C5"/>
              </a:buClr>
              <a:buSzPct val="80000"/>
              <a:buFont typeface="Courier New" charset="0"/>
              <a:buChar char="o"/>
              <a:tabLst/>
            </a:pPr>
            <a:r>
              <a:rPr lang="en-US">
                <a:latin typeface="Open Sans" charset="0"/>
                <a:ea typeface="Open Sans" charset="0"/>
                <a:cs typeface="Open Sans" charset="0"/>
              </a:rPr>
              <a:t>Fourth level</a:t>
            </a:r>
          </a:p>
          <a:p>
            <a:pPr marL="2005013" lvl="4" indent="-176213" algn="l">
              <a:buClr>
                <a:srgbClr val="F06039"/>
              </a:buClr>
              <a:buFont typeface="Arial" charset="0"/>
              <a:buChar char="•"/>
              <a:tabLst/>
            </a:pPr>
            <a:r>
              <a:rPr lang="en-US">
                <a:latin typeface="Open Sans" charset="0"/>
                <a:ea typeface="Open Sans" charset="0"/>
                <a:cs typeface="Open Sans" charset="0"/>
              </a:rPr>
              <a:t>Fifth level</a:t>
            </a:r>
          </a:p>
        </p:txBody>
      </p:sp>
      <p:sp>
        <p:nvSpPr>
          <p:cNvPr id="10"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Bullet List Slide</a:t>
            </a:r>
          </a:p>
        </p:txBody>
      </p:sp>
    </p:spTree>
    <p:extLst>
      <p:ext uri="{BB962C8B-B14F-4D97-AF65-F5344CB8AC3E}">
        <p14:creationId xmlns:p14="http://schemas.microsoft.com/office/powerpoint/2010/main" val="26696008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A27C4C24-DBFD-5F4A-9253-0D56E32F4C5F}"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8"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1" name="Content Placeholder 2"/>
          <p:cNvSpPr txBox="1">
            <a:spLocks/>
          </p:cNvSpPr>
          <p:nvPr userDrawn="1"/>
        </p:nvSpPr>
        <p:spPr>
          <a:xfrm>
            <a:off x="1097280" y="2038864"/>
            <a:ext cx="10058400" cy="3830229"/>
          </a:xfrm>
          <a:prstGeom prst="rect">
            <a:avLst/>
          </a:prstGeom>
        </p:spPr>
        <p:txBody>
          <a:bodyPr vert="horz" lIns="91440" tIns="45720" rIns="91440" bIns="45720" numCol="2"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a:latin typeface="Open Sans" charset="0"/>
                <a:ea typeface="Open Sans" charset="0"/>
                <a:cs typeface="Open Sans" charset="0"/>
              </a:rPr>
              <a:t>Click to edit Master text style</a:t>
            </a:r>
            <a:r>
              <a:rPr lang="en-US"/>
              <a:t>s</a:t>
            </a:r>
          </a:p>
          <a:p>
            <a:pPr marL="800100" lvl="1" indent="-342900" algn="l">
              <a:buClr>
                <a:srgbClr val="F06039"/>
              </a:buClr>
              <a:buFont typeface="Wingdings" charset="2"/>
              <a:buChar char="§"/>
              <a:tabLst/>
            </a:pPr>
            <a:r>
              <a:rPr lang="en-US">
                <a:latin typeface="Open Sans" charset="0"/>
                <a:ea typeface="Open Sans" charset="0"/>
                <a:cs typeface="Open Sans" charset="0"/>
              </a:rPr>
              <a:t>Second level</a:t>
            </a:r>
          </a:p>
          <a:p>
            <a:pPr marL="1090613" lvl="2" indent="-176213" algn="l">
              <a:buClr>
                <a:srgbClr val="1482C5"/>
              </a:buClr>
              <a:buSzPct val="95000"/>
              <a:buFont typeface="Arial" charset="0"/>
              <a:buChar char="•"/>
              <a:tabLst/>
            </a:pPr>
            <a:r>
              <a:rPr lang="en-US">
                <a:latin typeface="Open Sans" charset="0"/>
                <a:ea typeface="Open Sans" charset="0"/>
                <a:cs typeface="Open Sans" charset="0"/>
              </a:rPr>
              <a:t>Third level</a:t>
            </a:r>
          </a:p>
          <a:p>
            <a:pPr marL="1492250" lvl="3" indent="-215900" algn="l">
              <a:buClr>
                <a:srgbClr val="1482C5"/>
              </a:buClr>
              <a:buSzPct val="80000"/>
              <a:buFont typeface="Courier New" charset="0"/>
              <a:buChar char="o"/>
              <a:tabLst/>
            </a:pPr>
            <a:r>
              <a:rPr lang="en-US">
                <a:latin typeface="Open Sans" charset="0"/>
                <a:ea typeface="Open Sans" charset="0"/>
                <a:cs typeface="Open Sans" charset="0"/>
              </a:rPr>
              <a:t>Fourth level</a:t>
            </a:r>
          </a:p>
          <a:p>
            <a:pPr marL="2005013" lvl="4" indent="-176213" algn="l">
              <a:buClr>
                <a:srgbClr val="F06039"/>
              </a:buClr>
              <a:buFont typeface="Arial" charset="0"/>
              <a:buChar char="•"/>
              <a:tabLst/>
            </a:pPr>
            <a:r>
              <a:rPr lang="en-US">
                <a:latin typeface="Open Sans" charset="0"/>
                <a:ea typeface="Open Sans" charset="0"/>
                <a:cs typeface="Open Sans" charset="0"/>
              </a:rPr>
              <a:t>Fifth level</a:t>
            </a:r>
          </a:p>
          <a:p>
            <a:pPr algn="l"/>
            <a:endParaRPr lang="en-US">
              <a:latin typeface="Open Sans" charset="0"/>
              <a:ea typeface="Open Sans" charset="0"/>
              <a:cs typeface="Open Sans" charset="0"/>
            </a:endParaRPr>
          </a:p>
          <a:p>
            <a:pPr algn="l"/>
            <a:endParaRPr lang="en-US">
              <a:latin typeface="Open Sans" charset="0"/>
              <a:ea typeface="Open Sans" charset="0"/>
              <a:cs typeface="Open Sans" charset="0"/>
            </a:endParaRPr>
          </a:p>
          <a:p>
            <a:pPr algn="l"/>
            <a:endParaRPr lang="en-US">
              <a:latin typeface="Open Sans" charset="0"/>
              <a:ea typeface="Open Sans" charset="0"/>
              <a:cs typeface="Open Sans" charset="0"/>
            </a:endParaRPr>
          </a:p>
          <a:p>
            <a:pPr algn="l"/>
            <a:endParaRPr lang="en-US">
              <a:latin typeface="Open Sans" charset="0"/>
              <a:ea typeface="Open Sans" charset="0"/>
              <a:cs typeface="Open Sans" charset="0"/>
            </a:endParaRPr>
          </a:p>
          <a:p>
            <a:pPr algn="l"/>
            <a:r>
              <a:rPr lang="en-US">
                <a:latin typeface="Open Sans" charset="0"/>
                <a:ea typeface="Open Sans" charset="0"/>
                <a:cs typeface="Open Sans" charset="0"/>
              </a:rPr>
              <a:t>Click to edit Master text style</a:t>
            </a:r>
            <a:r>
              <a:rPr lang="en-US"/>
              <a:t>s</a:t>
            </a:r>
          </a:p>
          <a:p>
            <a:pPr marL="800100" lvl="1" indent="-342900" algn="l">
              <a:buClr>
                <a:srgbClr val="F06039"/>
              </a:buClr>
              <a:buFont typeface="Wingdings" charset="2"/>
              <a:buChar char="§"/>
              <a:tabLst/>
            </a:pPr>
            <a:r>
              <a:rPr lang="en-US">
                <a:latin typeface="Open Sans" charset="0"/>
                <a:ea typeface="Open Sans" charset="0"/>
                <a:cs typeface="Open Sans" charset="0"/>
              </a:rPr>
              <a:t>Second level</a:t>
            </a:r>
          </a:p>
          <a:p>
            <a:pPr marL="1090613" lvl="2" indent="-176213" algn="l">
              <a:buClr>
                <a:srgbClr val="1482C5"/>
              </a:buClr>
              <a:buSzPct val="95000"/>
              <a:buFont typeface="Arial" charset="0"/>
              <a:buChar char="•"/>
              <a:tabLst/>
            </a:pPr>
            <a:r>
              <a:rPr lang="en-US">
                <a:latin typeface="Open Sans" charset="0"/>
                <a:ea typeface="Open Sans" charset="0"/>
                <a:cs typeface="Open Sans" charset="0"/>
              </a:rPr>
              <a:t>Third level</a:t>
            </a:r>
          </a:p>
          <a:p>
            <a:pPr marL="1492250" lvl="3" indent="-215900" algn="l">
              <a:buClr>
                <a:srgbClr val="1482C5"/>
              </a:buClr>
              <a:buSzPct val="80000"/>
              <a:buFont typeface="Courier New" charset="0"/>
              <a:buChar char="o"/>
              <a:tabLst/>
            </a:pPr>
            <a:r>
              <a:rPr lang="en-US">
                <a:latin typeface="Open Sans" charset="0"/>
                <a:ea typeface="Open Sans" charset="0"/>
                <a:cs typeface="Open Sans" charset="0"/>
              </a:rPr>
              <a:t>Fourth level</a:t>
            </a:r>
          </a:p>
          <a:p>
            <a:pPr marL="2005013" lvl="4" indent="-176213" algn="l">
              <a:buClr>
                <a:srgbClr val="F06039"/>
              </a:buClr>
              <a:buFont typeface="Arial" charset="0"/>
              <a:buChar char="•"/>
              <a:tabLst/>
            </a:pPr>
            <a:r>
              <a:rPr lang="en-US">
                <a:latin typeface="Open Sans" charset="0"/>
                <a:ea typeface="Open Sans" charset="0"/>
                <a:cs typeface="Open Sans" charset="0"/>
              </a:rPr>
              <a:t>Fifth level</a:t>
            </a:r>
          </a:p>
        </p:txBody>
      </p:sp>
      <p:sp>
        <p:nvSpPr>
          <p:cNvPr id="12"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2-column</a:t>
            </a:r>
            <a:r>
              <a:rPr lang="en-US" sz="3600" b="0" i="0" baseline="0">
                <a:latin typeface="Open Sans" charset="0"/>
                <a:ea typeface="Open Sans" charset="0"/>
                <a:cs typeface="Open Sans" charset="0"/>
              </a:rPr>
              <a:t> </a:t>
            </a:r>
            <a:r>
              <a:rPr lang="en-US" sz="3600" b="0" i="0">
                <a:latin typeface="Open Sans" charset="0"/>
                <a:ea typeface="Open Sans" charset="0"/>
                <a:cs typeface="Open Sans" charset="0"/>
              </a:rPr>
              <a:t>Bullet List Slide</a:t>
            </a:r>
          </a:p>
        </p:txBody>
      </p:sp>
    </p:spTree>
    <p:extLst>
      <p:ext uri="{BB962C8B-B14F-4D97-AF65-F5344CB8AC3E}">
        <p14:creationId xmlns:p14="http://schemas.microsoft.com/office/powerpoint/2010/main" val="1190493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24F5EC34-1207-2F4C-A23F-4C575A02908D}"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0"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Image with Text Slide</a:t>
            </a:r>
          </a:p>
        </p:txBody>
      </p:sp>
      <p:sp>
        <p:nvSpPr>
          <p:cNvPr id="12" name="Content Placeholder 11"/>
          <p:cNvSpPr>
            <a:spLocks noGrp="1"/>
          </p:cNvSpPr>
          <p:nvPr>
            <p:ph sz="quarter" idx="11"/>
          </p:nvPr>
        </p:nvSpPr>
        <p:spPr>
          <a:xfrm>
            <a:off x="401638" y="1593850"/>
            <a:ext cx="11463337" cy="460692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sp>
        <p:nvSpPr>
          <p:cNvPr id="13" name="Rectangle 12"/>
          <p:cNvSpPr/>
          <p:nvPr userDrawn="1"/>
        </p:nvSpPr>
        <p:spPr>
          <a:xfrm>
            <a:off x="7459935" y="2618319"/>
            <a:ext cx="3802858" cy="2346908"/>
          </a:xfrm>
          <a:prstGeom prst="rect">
            <a:avLst/>
          </a:prstGeom>
          <a:gradFill flip="none" rotWithShape="1">
            <a:gsLst>
              <a:gs pos="0">
                <a:schemeClr val="accent5">
                  <a:alpha val="71000"/>
                  <a:lumMod val="80000"/>
                </a:schemeClr>
              </a:gs>
              <a:gs pos="100000">
                <a:schemeClr val="accent1">
                  <a:lumMod val="75000"/>
                </a:schemeClr>
              </a:gs>
            </a:gsLst>
            <a:lin ang="12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0" i="0">
                <a:solidFill>
                  <a:schemeClr val="bg1"/>
                </a:solidFill>
                <a:latin typeface="Open Sans" charset="0"/>
                <a:ea typeface="Open Sans" charset="0"/>
                <a:cs typeface="Open Sans" charset="0"/>
              </a:rPr>
              <a:t>Text about the</a:t>
            </a:r>
            <a:r>
              <a:rPr lang="en-US" sz="2400" b="0" i="0" baseline="0">
                <a:solidFill>
                  <a:schemeClr val="bg1"/>
                </a:solidFill>
                <a:latin typeface="Open Sans" charset="0"/>
                <a:ea typeface="Open Sans" charset="0"/>
                <a:cs typeface="Open Sans" charset="0"/>
              </a:rPr>
              <a:t> image </a:t>
            </a:r>
            <a:r>
              <a:rPr lang="en-US" sz="2400" b="0" i="0">
                <a:solidFill>
                  <a:schemeClr val="bg1"/>
                </a:solidFill>
                <a:latin typeface="Open Sans" charset="0"/>
                <a:ea typeface="Open Sans" charset="0"/>
                <a:cs typeface="Open Sans" charset="0"/>
              </a:rPr>
              <a:t>goes</a:t>
            </a:r>
            <a:r>
              <a:rPr lang="en-US" sz="2400" b="0" i="0" baseline="0">
                <a:solidFill>
                  <a:schemeClr val="bg1"/>
                </a:solidFill>
                <a:latin typeface="Open Sans" charset="0"/>
                <a:ea typeface="Open Sans" charset="0"/>
                <a:cs typeface="Open Sans" charset="0"/>
              </a:rPr>
              <a:t> in this box</a:t>
            </a:r>
            <a:endParaRPr lang="en-US" sz="2400" b="0" i="0">
              <a:solidFill>
                <a:schemeClr val="bg1"/>
              </a:solidFill>
              <a:latin typeface="Open Sans" charset="0"/>
              <a:ea typeface="Open Sans" charset="0"/>
              <a:cs typeface="Open Sans" charset="0"/>
            </a:endParaRPr>
          </a:p>
        </p:txBody>
      </p:sp>
    </p:spTree>
    <p:extLst>
      <p:ext uri="{BB962C8B-B14F-4D97-AF65-F5344CB8AC3E}">
        <p14:creationId xmlns:p14="http://schemas.microsoft.com/office/powerpoint/2010/main" val="1864768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41" name="Straight Connector 40"/>
          <p:cNvCxnSpPr/>
          <p:nvPr userDrawn="1"/>
        </p:nvCxnSpPr>
        <p:spPr>
          <a:xfrm>
            <a:off x="27412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37"/>
          <p:cNvSpPr/>
          <p:nvPr userDrawn="1"/>
        </p:nvSpPr>
        <p:spPr>
          <a:xfrm>
            <a:off x="1703700" y="3527606"/>
            <a:ext cx="1054934" cy="357513"/>
          </a:xfrm>
          <a:prstGeom prst="rect">
            <a:avLst/>
          </a:prstGeom>
          <a:gradFill flip="none" rotWithShape="1">
            <a:gsLst>
              <a:gs pos="0">
                <a:schemeClr val="bg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entagon 36"/>
          <p:cNvSpPr/>
          <p:nvPr userDrawn="1"/>
        </p:nvSpPr>
        <p:spPr>
          <a:xfrm>
            <a:off x="9373795" y="3530516"/>
            <a:ext cx="1109907" cy="355683"/>
          </a:xfrm>
          <a:prstGeom prst="homePlate">
            <a:avLst/>
          </a:prstGeom>
          <a:gradFill flip="none" rotWithShape="1">
            <a:gsLst>
              <a:gs pos="0">
                <a:schemeClr val="accent1">
                  <a:lumMod val="5000"/>
                  <a:lumOff val="95000"/>
                </a:schemeClr>
              </a:gs>
              <a:gs pos="69000">
                <a:schemeClr val="accent5"/>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671572" y="3528463"/>
            <a:ext cx="2250898" cy="357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4905100" y="3527606"/>
            <a:ext cx="2185777" cy="3575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7080606" y="3529572"/>
            <a:ext cx="2293190" cy="35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B9969BC2-B354-CB43-801B-9C40EF66AFB8}"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6"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Timeline Slide</a:t>
            </a:r>
          </a:p>
        </p:txBody>
      </p:sp>
      <p:cxnSp>
        <p:nvCxnSpPr>
          <p:cNvPr id="10" name="Straight Connector 9"/>
          <p:cNvCxnSpPr/>
          <p:nvPr userDrawn="1"/>
        </p:nvCxnSpPr>
        <p:spPr>
          <a:xfrm>
            <a:off x="4926565" y="3081071"/>
            <a:ext cx="0" cy="50777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3281097" y="2411719"/>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cxnSp>
        <p:nvCxnSpPr>
          <p:cNvPr id="16" name="Straight Connector 15"/>
          <p:cNvCxnSpPr/>
          <p:nvPr userDrawn="1"/>
        </p:nvCxnSpPr>
        <p:spPr>
          <a:xfrm>
            <a:off x="71034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9373796" y="3030429"/>
            <a:ext cx="0" cy="558412"/>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userDrawn="1"/>
        </p:nvSpPr>
        <p:spPr>
          <a:xfrm>
            <a:off x="1086559" y="4302473"/>
            <a:ext cx="3309414"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sp>
        <p:nvSpPr>
          <p:cNvPr id="22" name="Title 1"/>
          <p:cNvSpPr txBox="1">
            <a:spLocks/>
          </p:cNvSpPr>
          <p:nvPr userDrawn="1"/>
        </p:nvSpPr>
        <p:spPr>
          <a:xfrm>
            <a:off x="5081601" y="4291840"/>
            <a:ext cx="4055909"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sp>
        <p:nvSpPr>
          <p:cNvPr id="26" name="Title 1"/>
          <p:cNvSpPr txBox="1">
            <a:spLocks/>
          </p:cNvSpPr>
          <p:nvPr userDrawn="1"/>
        </p:nvSpPr>
        <p:spPr>
          <a:xfrm>
            <a:off x="7363040" y="2392007"/>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pic>
        <p:nvPicPr>
          <p:cNvPr id="3" name="Picture 2"/>
          <p:cNvPicPr>
            <a:picLocks noChangeAspect="1"/>
          </p:cNvPicPr>
          <p:nvPr userDrawn="1"/>
        </p:nvPicPr>
        <p:blipFill>
          <a:blip r:embed="rId2"/>
          <a:stretch>
            <a:fillRect/>
          </a:stretch>
        </p:blipFill>
        <p:spPr>
          <a:xfrm>
            <a:off x="2558742" y="3508751"/>
            <a:ext cx="377394" cy="393803"/>
          </a:xfrm>
          <a:prstGeom prst="rect">
            <a:avLst/>
          </a:prstGeom>
        </p:spPr>
      </p:pic>
      <p:pic>
        <p:nvPicPr>
          <p:cNvPr id="33" name="Picture 32"/>
          <p:cNvPicPr>
            <a:picLocks noChangeAspect="1"/>
          </p:cNvPicPr>
          <p:nvPr userDrawn="1"/>
        </p:nvPicPr>
        <p:blipFill>
          <a:blip r:embed="rId2"/>
          <a:stretch>
            <a:fillRect/>
          </a:stretch>
        </p:blipFill>
        <p:spPr>
          <a:xfrm>
            <a:off x="4739375" y="3508751"/>
            <a:ext cx="377394" cy="393803"/>
          </a:xfrm>
          <a:prstGeom prst="rect">
            <a:avLst/>
          </a:prstGeom>
        </p:spPr>
      </p:pic>
      <p:pic>
        <p:nvPicPr>
          <p:cNvPr id="34" name="Picture 33"/>
          <p:cNvPicPr>
            <a:picLocks noChangeAspect="1"/>
          </p:cNvPicPr>
          <p:nvPr userDrawn="1"/>
        </p:nvPicPr>
        <p:blipFill>
          <a:blip r:embed="rId2"/>
          <a:stretch>
            <a:fillRect/>
          </a:stretch>
        </p:blipFill>
        <p:spPr>
          <a:xfrm>
            <a:off x="6914769" y="3508751"/>
            <a:ext cx="377394" cy="393803"/>
          </a:xfrm>
          <a:prstGeom prst="rect">
            <a:avLst/>
          </a:prstGeom>
        </p:spPr>
      </p:pic>
      <p:pic>
        <p:nvPicPr>
          <p:cNvPr id="35" name="Picture 34"/>
          <p:cNvPicPr>
            <a:picLocks noChangeAspect="1"/>
          </p:cNvPicPr>
          <p:nvPr userDrawn="1"/>
        </p:nvPicPr>
        <p:blipFill>
          <a:blip r:embed="rId2"/>
          <a:stretch>
            <a:fillRect/>
          </a:stretch>
        </p:blipFill>
        <p:spPr>
          <a:xfrm>
            <a:off x="9185961" y="3508751"/>
            <a:ext cx="377394" cy="393803"/>
          </a:xfrm>
          <a:prstGeom prst="rect">
            <a:avLst/>
          </a:prstGeom>
        </p:spPr>
      </p:pic>
    </p:spTree>
    <p:extLst>
      <p:ext uri="{BB962C8B-B14F-4D97-AF65-F5344CB8AC3E}">
        <p14:creationId xmlns:p14="http://schemas.microsoft.com/office/powerpoint/2010/main" val="1538073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cxnSp>
        <p:nvCxnSpPr>
          <p:cNvPr id="41" name="Straight Connector 40"/>
          <p:cNvCxnSpPr/>
          <p:nvPr userDrawn="1"/>
        </p:nvCxnSpPr>
        <p:spPr>
          <a:xfrm>
            <a:off x="27412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37"/>
          <p:cNvSpPr/>
          <p:nvPr userDrawn="1"/>
        </p:nvSpPr>
        <p:spPr>
          <a:xfrm>
            <a:off x="1703700" y="3527606"/>
            <a:ext cx="1054934" cy="357513"/>
          </a:xfrm>
          <a:prstGeom prst="rect">
            <a:avLst/>
          </a:prstGeom>
          <a:gradFill flip="none" rotWithShape="1">
            <a:gsLst>
              <a:gs pos="0">
                <a:schemeClr val="bg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entagon 36"/>
          <p:cNvSpPr/>
          <p:nvPr userDrawn="1"/>
        </p:nvSpPr>
        <p:spPr>
          <a:xfrm>
            <a:off x="9350645" y="3530516"/>
            <a:ext cx="1109907" cy="355683"/>
          </a:xfrm>
          <a:prstGeom prst="homePlate">
            <a:avLst/>
          </a:prstGeom>
          <a:gradFill flip="none" rotWithShape="1">
            <a:gsLst>
              <a:gs pos="0">
                <a:schemeClr val="accent1">
                  <a:lumMod val="5000"/>
                  <a:lumOff val="95000"/>
                </a:schemeClr>
              </a:gs>
              <a:gs pos="69000">
                <a:schemeClr val="accent5"/>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671572" y="3528463"/>
            <a:ext cx="2250898" cy="35751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4905100" y="3527606"/>
            <a:ext cx="2185777" cy="357513"/>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7080606" y="3529572"/>
            <a:ext cx="2293190" cy="357513"/>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5DD51030-16D9-F94F-B049-937088A94EE7}"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6"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Timeline Slide</a:t>
            </a:r>
          </a:p>
        </p:txBody>
      </p:sp>
      <p:cxnSp>
        <p:nvCxnSpPr>
          <p:cNvPr id="10" name="Straight Connector 9"/>
          <p:cNvCxnSpPr/>
          <p:nvPr userDrawn="1"/>
        </p:nvCxnSpPr>
        <p:spPr>
          <a:xfrm>
            <a:off x="4926565" y="3081071"/>
            <a:ext cx="0" cy="50777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3281097" y="2411719"/>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cxnSp>
        <p:nvCxnSpPr>
          <p:cNvPr id="16" name="Straight Connector 15"/>
          <p:cNvCxnSpPr/>
          <p:nvPr userDrawn="1"/>
        </p:nvCxnSpPr>
        <p:spPr>
          <a:xfrm>
            <a:off x="71034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9373796" y="3030429"/>
            <a:ext cx="0" cy="558412"/>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userDrawn="1"/>
        </p:nvSpPr>
        <p:spPr>
          <a:xfrm>
            <a:off x="1086559" y="4302473"/>
            <a:ext cx="3309414"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sp>
        <p:nvSpPr>
          <p:cNvPr id="22" name="Title 1"/>
          <p:cNvSpPr txBox="1">
            <a:spLocks/>
          </p:cNvSpPr>
          <p:nvPr userDrawn="1"/>
        </p:nvSpPr>
        <p:spPr>
          <a:xfrm>
            <a:off x="5081601" y="4291840"/>
            <a:ext cx="4055909"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sp>
        <p:nvSpPr>
          <p:cNvPr id="26" name="Title 1"/>
          <p:cNvSpPr txBox="1">
            <a:spLocks/>
          </p:cNvSpPr>
          <p:nvPr userDrawn="1"/>
        </p:nvSpPr>
        <p:spPr>
          <a:xfrm>
            <a:off x="7363040" y="2392007"/>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pic>
        <p:nvPicPr>
          <p:cNvPr id="3" name="Picture 2"/>
          <p:cNvPicPr>
            <a:picLocks noChangeAspect="1"/>
          </p:cNvPicPr>
          <p:nvPr userDrawn="1"/>
        </p:nvPicPr>
        <p:blipFill>
          <a:blip r:embed="rId2"/>
          <a:stretch>
            <a:fillRect/>
          </a:stretch>
        </p:blipFill>
        <p:spPr>
          <a:xfrm>
            <a:off x="2558742" y="3508751"/>
            <a:ext cx="377394" cy="393803"/>
          </a:xfrm>
          <a:prstGeom prst="rect">
            <a:avLst/>
          </a:prstGeom>
        </p:spPr>
      </p:pic>
      <p:pic>
        <p:nvPicPr>
          <p:cNvPr id="33" name="Picture 32"/>
          <p:cNvPicPr>
            <a:picLocks noChangeAspect="1"/>
          </p:cNvPicPr>
          <p:nvPr userDrawn="1"/>
        </p:nvPicPr>
        <p:blipFill>
          <a:blip r:embed="rId2"/>
          <a:stretch>
            <a:fillRect/>
          </a:stretch>
        </p:blipFill>
        <p:spPr>
          <a:xfrm>
            <a:off x="4739375" y="3508751"/>
            <a:ext cx="377394" cy="393803"/>
          </a:xfrm>
          <a:prstGeom prst="rect">
            <a:avLst/>
          </a:prstGeom>
        </p:spPr>
      </p:pic>
      <p:pic>
        <p:nvPicPr>
          <p:cNvPr id="34" name="Picture 33"/>
          <p:cNvPicPr>
            <a:picLocks noChangeAspect="1"/>
          </p:cNvPicPr>
          <p:nvPr userDrawn="1"/>
        </p:nvPicPr>
        <p:blipFill>
          <a:blip r:embed="rId2"/>
          <a:stretch>
            <a:fillRect/>
          </a:stretch>
        </p:blipFill>
        <p:spPr>
          <a:xfrm>
            <a:off x="6914769" y="3508751"/>
            <a:ext cx="377394" cy="393803"/>
          </a:xfrm>
          <a:prstGeom prst="rect">
            <a:avLst/>
          </a:prstGeom>
        </p:spPr>
      </p:pic>
      <p:pic>
        <p:nvPicPr>
          <p:cNvPr id="35" name="Picture 34"/>
          <p:cNvPicPr>
            <a:picLocks noChangeAspect="1"/>
          </p:cNvPicPr>
          <p:nvPr userDrawn="1"/>
        </p:nvPicPr>
        <p:blipFill>
          <a:blip r:embed="rId2"/>
          <a:stretch>
            <a:fillRect/>
          </a:stretch>
        </p:blipFill>
        <p:spPr>
          <a:xfrm>
            <a:off x="9185961" y="3508751"/>
            <a:ext cx="377394" cy="393803"/>
          </a:xfrm>
          <a:prstGeom prst="rect">
            <a:avLst/>
          </a:prstGeom>
        </p:spPr>
      </p:pic>
    </p:spTree>
    <p:extLst>
      <p:ext uri="{BB962C8B-B14F-4D97-AF65-F5344CB8AC3E}">
        <p14:creationId xmlns:p14="http://schemas.microsoft.com/office/powerpoint/2010/main" val="28594173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53" name="Straight Connector 52"/>
          <p:cNvCxnSpPr/>
          <p:nvPr userDrawn="1"/>
        </p:nvCxnSpPr>
        <p:spPr>
          <a:xfrm>
            <a:off x="7725145" y="3152818"/>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4495912" y="3161056"/>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5"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DD775BA4-5FA7-D446-AA34-6EC8CE00F996}"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6"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Timeline Slide</a:t>
            </a:r>
          </a:p>
        </p:txBody>
      </p:sp>
      <p:cxnSp>
        <p:nvCxnSpPr>
          <p:cNvPr id="13" name="Straight Connector 12"/>
          <p:cNvCxnSpPr>
            <a:endCxn id="3" idx="4"/>
          </p:cNvCxnSpPr>
          <p:nvPr userDrawn="1"/>
        </p:nvCxnSpPr>
        <p:spPr>
          <a:xfrm>
            <a:off x="6110254" y="2777722"/>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1231814" y="2060627"/>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2"/>
                </a:solidFill>
                <a:latin typeface="Open Sans" charset="0"/>
                <a:ea typeface="Open Sans" charset="0"/>
                <a:cs typeface="Open Sans" charset="0"/>
              </a:rPr>
              <a:t>(Timeline Date)</a:t>
            </a:r>
          </a:p>
        </p:txBody>
      </p:sp>
      <p:sp>
        <p:nvSpPr>
          <p:cNvPr id="21" name="Title 1"/>
          <p:cNvSpPr txBox="1">
            <a:spLocks/>
          </p:cNvSpPr>
          <p:nvPr userDrawn="1"/>
        </p:nvSpPr>
        <p:spPr>
          <a:xfrm>
            <a:off x="2869455" y="3723456"/>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sp>
        <p:nvSpPr>
          <p:cNvPr id="22" name="Title 1"/>
          <p:cNvSpPr txBox="1">
            <a:spLocks/>
          </p:cNvSpPr>
          <p:nvPr userDrawn="1"/>
        </p:nvSpPr>
        <p:spPr>
          <a:xfrm>
            <a:off x="5735024" y="3703136"/>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5"/>
                </a:solidFill>
                <a:latin typeface="Open Sans" charset="0"/>
                <a:ea typeface="Open Sans" charset="0"/>
                <a:cs typeface="Open Sans" charset="0"/>
              </a:rPr>
              <a:t>(Timeline Date)</a:t>
            </a:r>
          </a:p>
        </p:txBody>
      </p:sp>
      <p:sp>
        <p:nvSpPr>
          <p:cNvPr id="23" name="Title 1"/>
          <p:cNvSpPr txBox="1">
            <a:spLocks/>
          </p:cNvSpPr>
          <p:nvPr userDrawn="1"/>
        </p:nvSpPr>
        <p:spPr>
          <a:xfrm>
            <a:off x="4434101" y="2060626"/>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6"/>
                </a:solidFill>
                <a:latin typeface="Open Sans" charset="0"/>
                <a:ea typeface="Open Sans" charset="0"/>
                <a:cs typeface="Open Sans" charset="0"/>
              </a:rPr>
              <a:t>(Timeline Date)</a:t>
            </a:r>
          </a:p>
        </p:txBody>
      </p:sp>
      <p:sp>
        <p:nvSpPr>
          <p:cNvPr id="26" name="Title 1"/>
          <p:cNvSpPr txBox="1">
            <a:spLocks/>
          </p:cNvSpPr>
          <p:nvPr userDrawn="1"/>
        </p:nvSpPr>
        <p:spPr>
          <a:xfrm>
            <a:off x="7290439" y="2050576"/>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1"/>
                </a:solidFill>
                <a:latin typeface="Open Sans" charset="0"/>
                <a:ea typeface="Open Sans" charset="0"/>
                <a:cs typeface="Open Sans" charset="0"/>
              </a:rPr>
              <a:t>(Timeline Date)</a:t>
            </a:r>
          </a:p>
        </p:txBody>
      </p:sp>
      <p:sp>
        <p:nvSpPr>
          <p:cNvPr id="2" name="Rectangle 1"/>
          <p:cNvSpPr/>
          <p:nvPr userDrawn="1"/>
        </p:nvSpPr>
        <p:spPr>
          <a:xfrm>
            <a:off x="3738697" y="3074943"/>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5352764" y="3074943"/>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6967303" y="3074943"/>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8573098" y="3074943"/>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2124157" y="3074943"/>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userDrawn="1"/>
        </p:nvSpPr>
        <p:spPr>
          <a:xfrm>
            <a:off x="6049541" y="314479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a:endCxn id="42" idx="4"/>
          </p:cNvCxnSpPr>
          <p:nvPr userDrawn="1"/>
        </p:nvCxnSpPr>
        <p:spPr>
          <a:xfrm>
            <a:off x="9332363" y="2781291"/>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2" name="Oval 41"/>
          <p:cNvSpPr/>
          <p:nvPr userDrawn="1"/>
        </p:nvSpPr>
        <p:spPr>
          <a:xfrm>
            <a:off x="9271650" y="3148362"/>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a:endCxn id="44" idx="4"/>
          </p:cNvCxnSpPr>
          <p:nvPr userDrawn="1"/>
        </p:nvCxnSpPr>
        <p:spPr>
          <a:xfrm>
            <a:off x="2889534" y="2787882"/>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44" name="Oval 43"/>
          <p:cNvSpPr/>
          <p:nvPr userDrawn="1"/>
        </p:nvSpPr>
        <p:spPr>
          <a:xfrm>
            <a:off x="2828821" y="315495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423941" y="316511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userDrawn="1"/>
        </p:nvSpPr>
        <p:spPr>
          <a:xfrm>
            <a:off x="7664981" y="313463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5968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FB2B683F-262D-EB41-B214-32615088FD6D}"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8"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1" name="Content Placeholder 2"/>
          <p:cNvSpPr txBox="1">
            <a:spLocks/>
          </p:cNvSpPr>
          <p:nvPr userDrawn="1"/>
        </p:nvSpPr>
        <p:spPr>
          <a:xfrm>
            <a:off x="1097280" y="2038864"/>
            <a:ext cx="10058400" cy="3830229"/>
          </a:xfrm>
          <a:prstGeom prst="rect">
            <a:avLst/>
          </a:prstGeom>
        </p:spPr>
        <p:txBody>
          <a:bodyPr vert="horz" lIns="91440" tIns="45720" rIns="91440" bIns="45720" numCol="2"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a:latin typeface="Open Sans" charset="0"/>
                <a:ea typeface="Open Sans" charset="0"/>
                <a:cs typeface="Open Sans" charset="0"/>
              </a:rPr>
              <a:t>Click to edit Master text style</a:t>
            </a:r>
            <a:r>
              <a:rPr lang="en-US"/>
              <a:t>s</a:t>
            </a:r>
          </a:p>
          <a:p>
            <a:pPr marL="800100" lvl="1" indent="-342900" algn="l">
              <a:buClr>
                <a:srgbClr val="F06039"/>
              </a:buClr>
              <a:buFont typeface="Wingdings" charset="2"/>
              <a:buChar char="§"/>
              <a:tabLst/>
            </a:pPr>
            <a:r>
              <a:rPr lang="en-US">
                <a:latin typeface="Open Sans" charset="0"/>
                <a:ea typeface="Open Sans" charset="0"/>
                <a:cs typeface="Open Sans" charset="0"/>
              </a:rPr>
              <a:t>Second level</a:t>
            </a:r>
          </a:p>
          <a:p>
            <a:pPr marL="1090613" lvl="2" indent="-176213" algn="l">
              <a:buClr>
                <a:srgbClr val="1482C5"/>
              </a:buClr>
              <a:buSzPct val="95000"/>
              <a:buFont typeface="Arial" charset="0"/>
              <a:buChar char="•"/>
              <a:tabLst/>
            </a:pPr>
            <a:r>
              <a:rPr lang="en-US">
                <a:latin typeface="Open Sans" charset="0"/>
                <a:ea typeface="Open Sans" charset="0"/>
                <a:cs typeface="Open Sans" charset="0"/>
              </a:rPr>
              <a:t>Third level</a:t>
            </a:r>
          </a:p>
          <a:p>
            <a:pPr marL="1492250" lvl="3" indent="-215900" algn="l">
              <a:buClr>
                <a:srgbClr val="1482C5"/>
              </a:buClr>
              <a:buSzPct val="80000"/>
              <a:buFont typeface="Courier New" charset="0"/>
              <a:buChar char="o"/>
              <a:tabLst/>
            </a:pPr>
            <a:r>
              <a:rPr lang="en-US">
                <a:latin typeface="Open Sans" charset="0"/>
                <a:ea typeface="Open Sans" charset="0"/>
                <a:cs typeface="Open Sans" charset="0"/>
              </a:rPr>
              <a:t>Fourth level</a:t>
            </a:r>
          </a:p>
          <a:p>
            <a:pPr marL="2005013" lvl="4" indent="-176213" algn="l">
              <a:buClr>
                <a:srgbClr val="F06039"/>
              </a:buClr>
              <a:buFont typeface="Arial" charset="0"/>
              <a:buChar char="•"/>
              <a:tabLst/>
            </a:pPr>
            <a:r>
              <a:rPr lang="en-US">
                <a:latin typeface="Open Sans" charset="0"/>
                <a:ea typeface="Open Sans" charset="0"/>
                <a:cs typeface="Open Sans" charset="0"/>
              </a:rPr>
              <a:t>Fifth level</a:t>
            </a:r>
          </a:p>
          <a:p>
            <a:pPr algn="l"/>
            <a:endParaRPr lang="en-US">
              <a:latin typeface="Open Sans" charset="0"/>
              <a:ea typeface="Open Sans" charset="0"/>
              <a:cs typeface="Open Sans" charset="0"/>
            </a:endParaRPr>
          </a:p>
          <a:p>
            <a:pPr algn="l"/>
            <a:endParaRPr lang="en-US">
              <a:latin typeface="Open Sans" charset="0"/>
              <a:ea typeface="Open Sans" charset="0"/>
              <a:cs typeface="Open Sans" charset="0"/>
            </a:endParaRPr>
          </a:p>
          <a:p>
            <a:pPr algn="l"/>
            <a:endParaRPr lang="en-US">
              <a:latin typeface="Open Sans" charset="0"/>
              <a:ea typeface="Open Sans" charset="0"/>
              <a:cs typeface="Open Sans" charset="0"/>
            </a:endParaRPr>
          </a:p>
          <a:p>
            <a:pPr algn="l"/>
            <a:endParaRPr lang="en-US">
              <a:latin typeface="Open Sans" charset="0"/>
              <a:ea typeface="Open Sans" charset="0"/>
              <a:cs typeface="Open Sans" charset="0"/>
            </a:endParaRPr>
          </a:p>
          <a:p>
            <a:pPr algn="l"/>
            <a:r>
              <a:rPr lang="en-US">
                <a:latin typeface="Open Sans" charset="0"/>
                <a:ea typeface="Open Sans" charset="0"/>
                <a:cs typeface="Open Sans" charset="0"/>
              </a:rPr>
              <a:t>Click to edit Master text style</a:t>
            </a:r>
            <a:r>
              <a:rPr lang="en-US"/>
              <a:t>s</a:t>
            </a:r>
          </a:p>
          <a:p>
            <a:pPr marL="800100" lvl="1" indent="-342900" algn="l">
              <a:buClr>
                <a:srgbClr val="F06039"/>
              </a:buClr>
              <a:buFont typeface="Wingdings" charset="2"/>
              <a:buChar char="§"/>
              <a:tabLst/>
            </a:pPr>
            <a:r>
              <a:rPr lang="en-US">
                <a:latin typeface="Open Sans" charset="0"/>
                <a:ea typeface="Open Sans" charset="0"/>
                <a:cs typeface="Open Sans" charset="0"/>
              </a:rPr>
              <a:t>Second level</a:t>
            </a:r>
          </a:p>
          <a:p>
            <a:pPr marL="1090613" lvl="2" indent="-176213" algn="l">
              <a:buClr>
                <a:srgbClr val="1482C5"/>
              </a:buClr>
              <a:buSzPct val="95000"/>
              <a:buFont typeface="Arial" charset="0"/>
              <a:buChar char="•"/>
              <a:tabLst/>
            </a:pPr>
            <a:r>
              <a:rPr lang="en-US">
                <a:latin typeface="Open Sans" charset="0"/>
                <a:ea typeface="Open Sans" charset="0"/>
                <a:cs typeface="Open Sans" charset="0"/>
              </a:rPr>
              <a:t>Third level</a:t>
            </a:r>
          </a:p>
          <a:p>
            <a:pPr marL="1492250" lvl="3" indent="-215900" algn="l">
              <a:buClr>
                <a:srgbClr val="1482C5"/>
              </a:buClr>
              <a:buSzPct val="80000"/>
              <a:buFont typeface="Courier New" charset="0"/>
              <a:buChar char="o"/>
              <a:tabLst/>
            </a:pPr>
            <a:r>
              <a:rPr lang="en-US">
                <a:latin typeface="Open Sans" charset="0"/>
                <a:ea typeface="Open Sans" charset="0"/>
                <a:cs typeface="Open Sans" charset="0"/>
              </a:rPr>
              <a:t>Fourth level</a:t>
            </a:r>
          </a:p>
          <a:p>
            <a:pPr marL="2005013" lvl="4" indent="-176213" algn="l">
              <a:buClr>
                <a:srgbClr val="F06039"/>
              </a:buClr>
              <a:buFont typeface="Arial" charset="0"/>
              <a:buChar char="•"/>
              <a:tabLst/>
            </a:pPr>
            <a:r>
              <a:rPr lang="en-US">
                <a:latin typeface="Open Sans" charset="0"/>
                <a:ea typeface="Open Sans" charset="0"/>
                <a:cs typeface="Open Sans" charset="0"/>
              </a:rPr>
              <a:t>Fifth level</a:t>
            </a:r>
          </a:p>
        </p:txBody>
      </p:sp>
      <p:sp>
        <p:nvSpPr>
          <p:cNvPr id="12"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2-column</a:t>
            </a:r>
            <a:r>
              <a:rPr lang="en-US" sz="3600" b="0" i="0" baseline="0">
                <a:latin typeface="Open Sans" charset="0"/>
                <a:ea typeface="Open Sans" charset="0"/>
                <a:cs typeface="Open Sans" charset="0"/>
              </a:rPr>
              <a:t> </a:t>
            </a:r>
            <a:r>
              <a:rPr lang="en-US" sz="3600" b="0" i="0">
                <a:latin typeface="Open Sans" charset="0"/>
                <a:ea typeface="Open Sans" charset="0"/>
                <a:cs typeface="Open Sans" charset="0"/>
              </a:rPr>
              <a:t>Bullet List Slide</a:t>
            </a:r>
          </a:p>
        </p:txBody>
      </p:sp>
    </p:spTree>
    <p:extLst>
      <p:ext uri="{BB962C8B-B14F-4D97-AF65-F5344CB8AC3E}">
        <p14:creationId xmlns:p14="http://schemas.microsoft.com/office/powerpoint/2010/main" val="5105178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Rectangle 13"/>
          <p:cNvSpPr/>
          <p:nvPr userDrawn="1"/>
        </p:nvSpPr>
        <p:spPr>
          <a:xfrm>
            <a:off x="0" y="1224366"/>
            <a:ext cx="12192000" cy="5067946"/>
          </a:xfrm>
          <a:prstGeom prst="rect">
            <a:avLst/>
          </a:prstGeom>
          <a:gradFill>
            <a:gsLst>
              <a:gs pos="0">
                <a:schemeClr val="accent5">
                  <a:alpha val="71000"/>
                  <a:lumMod val="80000"/>
                </a:schemeClr>
              </a:gs>
              <a:gs pos="100000">
                <a:schemeClr val="accent1">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8159820F-CD1F-A74C-B1C6-151318C66126}"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3" name="Title 1"/>
          <p:cNvSpPr txBox="1">
            <a:spLocks/>
          </p:cNvSpPr>
          <p:nvPr userDrawn="1"/>
        </p:nvSpPr>
        <p:spPr>
          <a:xfrm>
            <a:off x="1066799"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chemeClr val="bg1"/>
                </a:solidFill>
                <a:latin typeface="Open Sans Semibold" charset="0"/>
                <a:ea typeface="Open Sans Semibold" charset="0"/>
                <a:cs typeface="Open Sans Semibold" charset="0"/>
              </a:rPr>
              <a:t>Section Break Slide</a:t>
            </a:r>
          </a:p>
        </p:txBody>
      </p:sp>
    </p:spTree>
    <p:extLst>
      <p:ext uri="{BB962C8B-B14F-4D97-AF65-F5344CB8AC3E}">
        <p14:creationId xmlns:p14="http://schemas.microsoft.com/office/powerpoint/2010/main" val="2122171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4" name="Rectangle 13"/>
          <p:cNvSpPr/>
          <p:nvPr userDrawn="1"/>
        </p:nvSpPr>
        <p:spPr>
          <a:xfrm>
            <a:off x="0" y="1224366"/>
            <a:ext cx="12192000" cy="5067946"/>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9F611A15-5961-BA4C-BB17-CEC77F7C1488}"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3" name="Title 1"/>
          <p:cNvSpPr txBox="1">
            <a:spLocks/>
          </p:cNvSpPr>
          <p:nvPr userDrawn="1"/>
        </p:nvSpPr>
        <p:spPr>
          <a:xfrm>
            <a:off x="1066799"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chemeClr val="bg1"/>
                </a:solidFill>
                <a:latin typeface="Open Sans Semibold" charset="0"/>
                <a:ea typeface="Open Sans Semibold" charset="0"/>
                <a:cs typeface="Open Sans Semibold" charset="0"/>
              </a:rPr>
              <a:t>Section Break Slide</a:t>
            </a:r>
          </a:p>
        </p:txBody>
      </p:sp>
    </p:spTree>
    <p:extLst>
      <p:ext uri="{BB962C8B-B14F-4D97-AF65-F5344CB8AC3E}">
        <p14:creationId xmlns:p14="http://schemas.microsoft.com/office/powerpoint/2010/main" val="40757868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4" name="Rectangle 13"/>
          <p:cNvSpPr/>
          <p:nvPr userDrawn="1"/>
        </p:nvSpPr>
        <p:spPr>
          <a:xfrm>
            <a:off x="0" y="2433234"/>
            <a:ext cx="12192000" cy="3099662"/>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0EC40191-D012-0241-8539-B1343AE732AB}"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3" name="Title 1"/>
          <p:cNvSpPr txBox="1">
            <a:spLocks/>
          </p:cNvSpPr>
          <p:nvPr userDrawn="1"/>
        </p:nvSpPr>
        <p:spPr>
          <a:xfrm>
            <a:off x="1066800" y="3131199"/>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chemeClr val="bg1"/>
                </a:solidFill>
                <a:latin typeface="Open Sans Semibold" charset="0"/>
                <a:ea typeface="Open Sans Semibold" charset="0"/>
                <a:cs typeface="Open Sans Semibold" charset="0"/>
              </a:rPr>
              <a:t>Section Break Slide</a:t>
            </a:r>
          </a:p>
        </p:txBody>
      </p:sp>
    </p:spTree>
    <p:extLst>
      <p:ext uri="{BB962C8B-B14F-4D97-AF65-F5344CB8AC3E}">
        <p14:creationId xmlns:p14="http://schemas.microsoft.com/office/powerpoint/2010/main" val="1516011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4" name="Rectangle 13"/>
          <p:cNvSpPr/>
          <p:nvPr userDrawn="1"/>
        </p:nvSpPr>
        <p:spPr>
          <a:xfrm>
            <a:off x="0" y="1224366"/>
            <a:ext cx="12192000" cy="5067946"/>
          </a:xfrm>
          <a:prstGeom prst="rect">
            <a:avLst/>
          </a:prstGeom>
          <a:gradFill>
            <a:gsLst>
              <a:gs pos="0">
                <a:srgbClr val="FF8135">
                  <a:lumMod val="96000"/>
                  <a:lumOff val="4000"/>
                </a:srgbClr>
              </a:gs>
              <a:gs pos="48000">
                <a:srgbClr val="2E75B6"/>
              </a:gs>
              <a:gs pos="16000">
                <a:schemeClr val="accent5">
                  <a:lumMod val="75000"/>
                </a:schemeClr>
              </a:gs>
              <a:gs pos="100000">
                <a:srgbClr val="005786">
                  <a:lumMod val="96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DCB6072D-70E2-AE45-AAF0-F9C5AC401F46}"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3" name="Title 1"/>
          <p:cNvSpPr txBox="1">
            <a:spLocks/>
          </p:cNvSpPr>
          <p:nvPr userDrawn="1"/>
        </p:nvSpPr>
        <p:spPr>
          <a:xfrm>
            <a:off x="1066799"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chemeClr val="bg1"/>
                </a:solidFill>
                <a:latin typeface="Open Sans Semibold" charset="0"/>
                <a:ea typeface="Open Sans Semibold" charset="0"/>
                <a:cs typeface="Open Sans Semibold" charset="0"/>
              </a:rPr>
              <a:t>Section Break Slide</a:t>
            </a:r>
          </a:p>
        </p:txBody>
      </p:sp>
    </p:spTree>
    <p:extLst>
      <p:ext uri="{BB962C8B-B14F-4D97-AF65-F5344CB8AC3E}">
        <p14:creationId xmlns:p14="http://schemas.microsoft.com/office/powerpoint/2010/main" val="5637328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14" name="Rectangle 13"/>
          <p:cNvSpPr/>
          <p:nvPr userDrawn="1"/>
        </p:nvSpPr>
        <p:spPr>
          <a:xfrm>
            <a:off x="92467" y="2576945"/>
            <a:ext cx="12192000" cy="2707574"/>
          </a:xfrm>
          <a:prstGeom prst="rect">
            <a:avLst/>
          </a:prstGeom>
          <a:gradFill>
            <a:gsLst>
              <a:gs pos="0">
                <a:srgbClr val="FF8135">
                  <a:lumMod val="96000"/>
                  <a:lumOff val="4000"/>
                </a:srgbClr>
              </a:gs>
              <a:gs pos="48000">
                <a:srgbClr val="2E75B6"/>
              </a:gs>
              <a:gs pos="16000">
                <a:schemeClr val="accent5">
                  <a:lumMod val="75000"/>
                </a:schemeClr>
              </a:gs>
              <a:gs pos="100000">
                <a:srgbClr val="005786">
                  <a:lumMod val="96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EEBFAAAA-E511-1243-B9A2-FAFF56380C4E}"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3" name="Title 1"/>
          <p:cNvSpPr txBox="1">
            <a:spLocks/>
          </p:cNvSpPr>
          <p:nvPr userDrawn="1"/>
        </p:nvSpPr>
        <p:spPr>
          <a:xfrm>
            <a:off x="1068389" y="3054714"/>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chemeClr val="bg1"/>
                </a:solidFill>
                <a:latin typeface="Open Sans Semibold" charset="0"/>
                <a:ea typeface="Open Sans Semibold" charset="0"/>
                <a:cs typeface="Open Sans Semibold" charset="0"/>
              </a:rPr>
              <a:t>Section Break Slide</a:t>
            </a:r>
          </a:p>
        </p:txBody>
      </p:sp>
    </p:spTree>
    <p:extLst>
      <p:ext uri="{BB962C8B-B14F-4D97-AF65-F5344CB8AC3E}">
        <p14:creationId xmlns:p14="http://schemas.microsoft.com/office/powerpoint/2010/main" val="35910641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9834A692-6405-B342-BB56-4C18FF60F308}"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1" name="Title 1"/>
          <p:cNvSpPr txBox="1">
            <a:spLocks/>
          </p:cNvSpPr>
          <p:nvPr userDrawn="1"/>
        </p:nvSpPr>
        <p:spPr>
          <a:xfrm>
            <a:off x="0" y="3044798"/>
            <a:ext cx="12192000" cy="852644"/>
          </a:xfrm>
          <a:prstGeom prst="rect">
            <a:avLst/>
          </a:prstGeom>
          <a:gradFill>
            <a:gsLst>
              <a:gs pos="48000">
                <a:srgbClr val="2E75B6"/>
              </a:gs>
              <a:gs pos="0">
                <a:schemeClr val="accent5">
                  <a:lumMod val="75000"/>
                </a:schemeClr>
              </a:gs>
              <a:gs pos="100000">
                <a:srgbClr val="005786">
                  <a:lumMod val="96000"/>
                </a:srgbClr>
              </a:gs>
            </a:gsLst>
            <a:lin ang="1800000" scaled="0"/>
          </a:gradFill>
        </p:spPr>
        <p:txBody>
          <a:bodyPr anchor="ct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400" b="0" i="0">
                <a:solidFill>
                  <a:schemeClr val="bg1"/>
                </a:solidFill>
                <a:latin typeface="Open Sans" charset="0"/>
                <a:ea typeface="Open Sans" charset="0"/>
                <a:cs typeface="Open Sans" charset="0"/>
              </a:rPr>
              <a:t>Notes/Appendix Slide</a:t>
            </a:r>
          </a:p>
        </p:txBody>
      </p:sp>
    </p:spTree>
    <p:extLst>
      <p:ext uri="{BB962C8B-B14F-4D97-AF65-F5344CB8AC3E}">
        <p14:creationId xmlns:p14="http://schemas.microsoft.com/office/powerpoint/2010/main" val="33145155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1023CB25-C911-A849-ABCC-68711C82531B}"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13"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0" name="Title 1"/>
          <p:cNvSpPr>
            <a:spLocks noGrp="1"/>
          </p:cNvSpPr>
          <p:nvPr>
            <p:ph type="ctrTitle"/>
          </p:nvPr>
        </p:nvSpPr>
        <p:spPr>
          <a:xfrm>
            <a:off x="1524000" y="1122363"/>
            <a:ext cx="9144000" cy="2387600"/>
          </a:xfrm>
          <a:prstGeom prst="rect">
            <a:avLst/>
          </a:prstGeom>
        </p:spPr>
        <p:txBody>
          <a:bodyPr anchor="b"/>
          <a:lstStyle>
            <a:lvl1pPr algn="ctr">
              <a:defRPr sz="5000" b="0" i="0">
                <a:latin typeface="Open Sans" charset="0"/>
                <a:ea typeface="Open Sans" charset="0"/>
                <a:cs typeface="Open Sans" charset="0"/>
              </a:defRPr>
            </a:lvl1pPr>
          </a:lstStyle>
          <a:p>
            <a:r>
              <a:rPr lang="en-US"/>
              <a:t>Click to edit Master title style</a:t>
            </a:r>
          </a:p>
        </p:txBody>
      </p:sp>
      <p:sp>
        <p:nvSpPr>
          <p:cNvPr id="11"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b="0" i="0">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3042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254125"/>
            <a:ext cx="12192000" cy="5070475"/>
          </a:xfrm>
          <a:prstGeom prst="rect">
            <a:avLst/>
          </a:prstGeom>
        </p:spPr>
        <p:txBody>
          <a:bodyPr/>
          <a:lstStyle/>
          <a:p>
            <a:endParaRPr lang="en-US"/>
          </a:p>
        </p:txBody>
      </p:sp>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a:t>Edit Section Title</a:t>
            </a:r>
          </a:p>
        </p:txBody>
      </p:sp>
      <p:sp>
        <p:nvSpPr>
          <p:cNvPr id="4" name="Date Placeholder 3"/>
          <p:cNvSpPr>
            <a:spLocks noGrp="1"/>
          </p:cNvSpPr>
          <p:nvPr>
            <p:ph type="dt" sz="half" idx="10"/>
          </p:nvPr>
        </p:nvSpPr>
        <p:spPr/>
        <p:txBody>
          <a:bodyPr/>
          <a:lstStyle/>
          <a:p>
            <a:fld id="{B06439C2-54BD-7640-B5C9-7C24D89F0C86}"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21940190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F92982C9-5F7A-FB44-A2A2-98847999A809}"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3017517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2AA0BE-260A-9C41-9EA6-708229B7AF60}"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0817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AD7FDE25-47D0-7E49-95A7-07B39FFC2055}"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10"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Image with Text Slide</a:t>
            </a:r>
          </a:p>
        </p:txBody>
      </p:sp>
      <p:sp>
        <p:nvSpPr>
          <p:cNvPr id="12" name="Content Placeholder 11"/>
          <p:cNvSpPr>
            <a:spLocks noGrp="1"/>
          </p:cNvSpPr>
          <p:nvPr>
            <p:ph sz="quarter" idx="11"/>
          </p:nvPr>
        </p:nvSpPr>
        <p:spPr>
          <a:xfrm>
            <a:off x="401638" y="1593850"/>
            <a:ext cx="11463337" cy="460692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sp>
        <p:nvSpPr>
          <p:cNvPr id="13" name="Rectangle 12"/>
          <p:cNvSpPr/>
          <p:nvPr userDrawn="1"/>
        </p:nvSpPr>
        <p:spPr>
          <a:xfrm>
            <a:off x="7459935" y="2618319"/>
            <a:ext cx="3802858" cy="2346908"/>
          </a:xfrm>
          <a:prstGeom prst="rect">
            <a:avLst/>
          </a:prstGeom>
          <a:gradFill flip="none" rotWithShape="1">
            <a:gsLst>
              <a:gs pos="0">
                <a:schemeClr val="accent5">
                  <a:alpha val="71000"/>
                  <a:lumMod val="80000"/>
                </a:schemeClr>
              </a:gs>
              <a:gs pos="100000">
                <a:schemeClr val="accent1">
                  <a:lumMod val="75000"/>
                </a:schemeClr>
              </a:gs>
            </a:gsLst>
            <a:lin ang="12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0" i="0">
                <a:solidFill>
                  <a:schemeClr val="bg1"/>
                </a:solidFill>
                <a:latin typeface="Open Sans" charset="0"/>
                <a:ea typeface="Open Sans" charset="0"/>
                <a:cs typeface="Open Sans" charset="0"/>
              </a:rPr>
              <a:t>Text about the</a:t>
            </a:r>
            <a:r>
              <a:rPr lang="en-US" sz="2400" b="0" i="0" baseline="0">
                <a:solidFill>
                  <a:schemeClr val="bg1"/>
                </a:solidFill>
                <a:latin typeface="Open Sans" charset="0"/>
                <a:ea typeface="Open Sans" charset="0"/>
                <a:cs typeface="Open Sans" charset="0"/>
              </a:rPr>
              <a:t> image </a:t>
            </a:r>
            <a:r>
              <a:rPr lang="en-US" sz="2400" b="0" i="0">
                <a:solidFill>
                  <a:schemeClr val="bg1"/>
                </a:solidFill>
                <a:latin typeface="Open Sans" charset="0"/>
                <a:ea typeface="Open Sans" charset="0"/>
                <a:cs typeface="Open Sans" charset="0"/>
              </a:rPr>
              <a:t>goes</a:t>
            </a:r>
            <a:r>
              <a:rPr lang="en-US" sz="2400" b="0" i="0" baseline="0">
                <a:solidFill>
                  <a:schemeClr val="bg1"/>
                </a:solidFill>
                <a:latin typeface="Open Sans" charset="0"/>
                <a:ea typeface="Open Sans" charset="0"/>
                <a:cs typeface="Open Sans" charset="0"/>
              </a:rPr>
              <a:t> in this box</a:t>
            </a:r>
            <a:endParaRPr lang="en-US" sz="2400" b="0" i="0">
              <a:solidFill>
                <a:schemeClr val="bg1"/>
              </a:solidFill>
              <a:latin typeface="Open Sans" charset="0"/>
              <a:ea typeface="Open Sans" charset="0"/>
              <a:cs typeface="Open Sans" charset="0"/>
            </a:endParaRPr>
          </a:p>
        </p:txBody>
      </p:sp>
    </p:spTree>
    <p:extLst>
      <p:ext uri="{BB962C8B-B14F-4D97-AF65-F5344CB8AC3E}">
        <p14:creationId xmlns:p14="http://schemas.microsoft.com/office/powerpoint/2010/main" val="10758309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BA548D67-2289-D74A-8388-8E072FA6B416}" type="datetime1">
              <a:rPr lang="en-US" smtClean="0"/>
              <a:t>10/6/19</a:t>
            </a:fld>
            <a:endParaRPr lang="en-US"/>
          </a:p>
        </p:txBody>
      </p:sp>
      <p:sp>
        <p:nvSpPr>
          <p:cNvPr id="6" name="Footer Placeholder 5"/>
          <p:cNvSpPr>
            <a:spLocks noGrp="1"/>
          </p:cNvSpPr>
          <p:nvPr>
            <p:ph type="ftr" sz="quarter" idx="11"/>
          </p:nvPr>
        </p:nvSpPr>
        <p:spPr/>
        <p:txBody>
          <a:bodyPr/>
          <a:lstStyle/>
          <a:p>
            <a:r>
              <a:rPr lang="en-US"/>
              <a:t>TEA - Student Assessment Division</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66694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45057B35-03EC-724A-B037-FF2E96B1D9BF}"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09312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005414B3-1B28-0E43-8744-177217B30B9A}"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2154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8906-8EDB-E142-8529-0105C377257A}"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23926473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6ED8FC-953F-2A42-9D09-88DDBD3F60F4}"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8714647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615947-4B6A-D147-A9C4-D8428478818D}"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839651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15D166-F7A4-7B4A-BA8A-7BEA30A415A0}"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35492463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03B056-1B1D-8843-AE7C-350BB403BB1D}"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14527129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65836C6-67D1-3F4C-9A99-71461B14DB0E}"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a:p>
        </p:txBody>
      </p:sp>
    </p:spTree>
    <p:extLst>
      <p:ext uri="{BB962C8B-B14F-4D97-AF65-F5344CB8AC3E}">
        <p14:creationId xmlns:p14="http://schemas.microsoft.com/office/powerpoint/2010/main" val="8708253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8CA48BD9-EC5C-E744-8D1C-3132BFB3DC17}"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1667323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41" name="Straight Connector 40"/>
          <p:cNvCxnSpPr/>
          <p:nvPr userDrawn="1"/>
        </p:nvCxnSpPr>
        <p:spPr>
          <a:xfrm>
            <a:off x="27412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37"/>
          <p:cNvSpPr/>
          <p:nvPr userDrawn="1"/>
        </p:nvSpPr>
        <p:spPr>
          <a:xfrm>
            <a:off x="1703700" y="3527606"/>
            <a:ext cx="1054934" cy="357513"/>
          </a:xfrm>
          <a:prstGeom prst="rect">
            <a:avLst/>
          </a:prstGeom>
          <a:gradFill flip="none" rotWithShape="1">
            <a:gsLst>
              <a:gs pos="0">
                <a:schemeClr val="bg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entagon 36"/>
          <p:cNvSpPr/>
          <p:nvPr userDrawn="1"/>
        </p:nvSpPr>
        <p:spPr>
          <a:xfrm>
            <a:off x="9373795" y="3530516"/>
            <a:ext cx="1109907" cy="355683"/>
          </a:xfrm>
          <a:prstGeom prst="homePlate">
            <a:avLst/>
          </a:prstGeom>
          <a:gradFill flip="none" rotWithShape="1">
            <a:gsLst>
              <a:gs pos="0">
                <a:schemeClr val="accent1">
                  <a:lumMod val="5000"/>
                  <a:lumOff val="95000"/>
                </a:schemeClr>
              </a:gs>
              <a:gs pos="69000">
                <a:schemeClr val="accent5"/>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671572" y="3528463"/>
            <a:ext cx="2250898" cy="357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4905100" y="3527606"/>
            <a:ext cx="2185777" cy="3575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7080606" y="3529572"/>
            <a:ext cx="2293190" cy="3575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F384E41E-6E34-4148-B9EB-B94B0227AAC1}"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6"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Timeline Slide</a:t>
            </a:r>
          </a:p>
        </p:txBody>
      </p:sp>
      <p:cxnSp>
        <p:nvCxnSpPr>
          <p:cNvPr id="10" name="Straight Connector 9"/>
          <p:cNvCxnSpPr/>
          <p:nvPr userDrawn="1"/>
        </p:nvCxnSpPr>
        <p:spPr>
          <a:xfrm>
            <a:off x="4926565" y="3081071"/>
            <a:ext cx="0" cy="50777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3281097" y="2411719"/>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cxnSp>
        <p:nvCxnSpPr>
          <p:cNvPr id="16" name="Straight Connector 15"/>
          <p:cNvCxnSpPr/>
          <p:nvPr userDrawn="1"/>
        </p:nvCxnSpPr>
        <p:spPr>
          <a:xfrm>
            <a:off x="71034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9373796" y="3030429"/>
            <a:ext cx="0" cy="558412"/>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userDrawn="1"/>
        </p:nvSpPr>
        <p:spPr>
          <a:xfrm>
            <a:off x="1086559" y="4302473"/>
            <a:ext cx="3309414"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sp>
        <p:nvSpPr>
          <p:cNvPr id="22" name="Title 1"/>
          <p:cNvSpPr txBox="1">
            <a:spLocks/>
          </p:cNvSpPr>
          <p:nvPr userDrawn="1"/>
        </p:nvSpPr>
        <p:spPr>
          <a:xfrm>
            <a:off x="5081601" y="4291840"/>
            <a:ext cx="4055909"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sp>
        <p:nvSpPr>
          <p:cNvPr id="26" name="Title 1"/>
          <p:cNvSpPr txBox="1">
            <a:spLocks/>
          </p:cNvSpPr>
          <p:nvPr userDrawn="1"/>
        </p:nvSpPr>
        <p:spPr>
          <a:xfrm>
            <a:off x="7363040" y="2392007"/>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pic>
        <p:nvPicPr>
          <p:cNvPr id="3" name="Picture 2"/>
          <p:cNvPicPr>
            <a:picLocks noChangeAspect="1"/>
          </p:cNvPicPr>
          <p:nvPr userDrawn="1"/>
        </p:nvPicPr>
        <p:blipFill>
          <a:blip r:embed="rId2"/>
          <a:stretch>
            <a:fillRect/>
          </a:stretch>
        </p:blipFill>
        <p:spPr>
          <a:xfrm>
            <a:off x="2558742" y="3508751"/>
            <a:ext cx="377394" cy="393803"/>
          </a:xfrm>
          <a:prstGeom prst="rect">
            <a:avLst/>
          </a:prstGeom>
        </p:spPr>
      </p:pic>
      <p:pic>
        <p:nvPicPr>
          <p:cNvPr id="33" name="Picture 32"/>
          <p:cNvPicPr>
            <a:picLocks noChangeAspect="1"/>
          </p:cNvPicPr>
          <p:nvPr userDrawn="1"/>
        </p:nvPicPr>
        <p:blipFill>
          <a:blip r:embed="rId2"/>
          <a:stretch>
            <a:fillRect/>
          </a:stretch>
        </p:blipFill>
        <p:spPr>
          <a:xfrm>
            <a:off x="4739375" y="3508751"/>
            <a:ext cx="377394" cy="393803"/>
          </a:xfrm>
          <a:prstGeom prst="rect">
            <a:avLst/>
          </a:prstGeom>
        </p:spPr>
      </p:pic>
      <p:pic>
        <p:nvPicPr>
          <p:cNvPr id="34" name="Picture 33"/>
          <p:cNvPicPr>
            <a:picLocks noChangeAspect="1"/>
          </p:cNvPicPr>
          <p:nvPr userDrawn="1"/>
        </p:nvPicPr>
        <p:blipFill>
          <a:blip r:embed="rId2"/>
          <a:stretch>
            <a:fillRect/>
          </a:stretch>
        </p:blipFill>
        <p:spPr>
          <a:xfrm>
            <a:off x="6914769" y="3508751"/>
            <a:ext cx="377394" cy="393803"/>
          </a:xfrm>
          <a:prstGeom prst="rect">
            <a:avLst/>
          </a:prstGeom>
        </p:spPr>
      </p:pic>
      <p:pic>
        <p:nvPicPr>
          <p:cNvPr id="35" name="Picture 34"/>
          <p:cNvPicPr>
            <a:picLocks noChangeAspect="1"/>
          </p:cNvPicPr>
          <p:nvPr userDrawn="1"/>
        </p:nvPicPr>
        <p:blipFill>
          <a:blip r:embed="rId2"/>
          <a:stretch>
            <a:fillRect/>
          </a:stretch>
        </p:blipFill>
        <p:spPr>
          <a:xfrm>
            <a:off x="9185961" y="3508751"/>
            <a:ext cx="377394" cy="393803"/>
          </a:xfrm>
          <a:prstGeom prst="rect">
            <a:avLst/>
          </a:prstGeom>
        </p:spPr>
      </p:pic>
    </p:spTree>
    <p:extLst>
      <p:ext uri="{BB962C8B-B14F-4D97-AF65-F5344CB8AC3E}">
        <p14:creationId xmlns:p14="http://schemas.microsoft.com/office/powerpoint/2010/main" val="10571455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E40BABE5-044A-684D-A3E0-D40C2AEC6260}"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16394207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C86812-7DC0-644A-B911-7378B087760D}" type="datetime1">
              <a:rPr lang="en-US" smtClean="0"/>
              <a:t>10/6/19</a:t>
            </a:fld>
            <a:endParaRPr lang="en-US"/>
          </a:p>
        </p:txBody>
      </p:sp>
      <p:sp>
        <p:nvSpPr>
          <p:cNvPr id="3" name="Footer Placeholder 2"/>
          <p:cNvSpPr>
            <a:spLocks noGrp="1"/>
          </p:cNvSpPr>
          <p:nvPr>
            <p:ph type="ftr" sz="quarter" idx="11"/>
          </p:nvPr>
        </p:nvSpPr>
        <p:spPr/>
        <p:txBody>
          <a:bodyPr/>
          <a:lstStyle/>
          <a:p>
            <a:r>
              <a:rPr lang="en-US"/>
              <a:t>TEA - 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4359367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254125"/>
            <a:ext cx="12192000" cy="5070475"/>
          </a:xfrm>
          <a:prstGeom prst="rect">
            <a:avLst/>
          </a:prstGeom>
        </p:spPr>
        <p:txBody>
          <a:bodyPr/>
          <a:lstStyle/>
          <a:p>
            <a:endParaRPr lang="en-US"/>
          </a:p>
        </p:txBody>
      </p:sp>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a:t>Edit Section Title</a:t>
            </a:r>
          </a:p>
        </p:txBody>
      </p:sp>
      <p:sp>
        <p:nvSpPr>
          <p:cNvPr id="4" name="Date Placeholder 3"/>
          <p:cNvSpPr>
            <a:spLocks noGrp="1"/>
          </p:cNvSpPr>
          <p:nvPr>
            <p:ph type="dt" sz="half" idx="10"/>
          </p:nvPr>
        </p:nvSpPr>
        <p:spPr/>
        <p:txBody>
          <a:bodyPr/>
          <a:lstStyle/>
          <a:p>
            <a:fld id="{9656D3EB-80FC-054C-9BD1-B0DBBB392671}"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20073258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919DE6-BA9E-2A49-B618-1039885130AD}"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10323939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8090BFC2-70EF-AD49-8546-4B60A83E55FA}"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7036937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B1B9D2-A085-A54B-840F-9BAA7DED6700}"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15799985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3264B6A2-5F81-FF40-88E3-1DC8561853D5}" type="datetime1">
              <a:rPr lang="en-US" smtClean="0"/>
              <a:t>10/6/19</a:t>
            </a:fld>
            <a:endParaRPr lang="en-US"/>
          </a:p>
        </p:txBody>
      </p:sp>
      <p:sp>
        <p:nvSpPr>
          <p:cNvPr id="6" name="Footer Placeholder 5"/>
          <p:cNvSpPr>
            <a:spLocks noGrp="1"/>
          </p:cNvSpPr>
          <p:nvPr>
            <p:ph type="ftr" sz="quarter" idx="11"/>
          </p:nvPr>
        </p:nvSpPr>
        <p:spPr/>
        <p:txBody>
          <a:bodyPr/>
          <a:lstStyle/>
          <a:p>
            <a:r>
              <a:rPr lang="en-US"/>
              <a:t>TEA - Student Assessment Division</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564674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4B9390E7-FE43-B444-AEE0-019EC624B6B8}"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10363527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02BA05C1-98D3-354F-A9BB-BE667BAB09E6}"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5144856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0911499-A0E1-304F-B6CC-32696C4478E7}"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1507388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cxnSp>
        <p:nvCxnSpPr>
          <p:cNvPr id="41" name="Straight Connector 40"/>
          <p:cNvCxnSpPr/>
          <p:nvPr userDrawn="1"/>
        </p:nvCxnSpPr>
        <p:spPr>
          <a:xfrm>
            <a:off x="27412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37"/>
          <p:cNvSpPr/>
          <p:nvPr userDrawn="1"/>
        </p:nvSpPr>
        <p:spPr>
          <a:xfrm>
            <a:off x="1703700" y="3527606"/>
            <a:ext cx="1054934" cy="357513"/>
          </a:xfrm>
          <a:prstGeom prst="rect">
            <a:avLst/>
          </a:prstGeom>
          <a:gradFill flip="none" rotWithShape="1">
            <a:gsLst>
              <a:gs pos="0">
                <a:schemeClr val="bg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entagon 36"/>
          <p:cNvSpPr/>
          <p:nvPr userDrawn="1"/>
        </p:nvSpPr>
        <p:spPr>
          <a:xfrm>
            <a:off x="9350645" y="3530516"/>
            <a:ext cx="1109907" cy="355683"/>
          </a:xfrm>
          <a:prstGeom prst="homePlate">
            <a:avLst/>
          </a:prstGeom>
          <a:gradFill flip="none" rotWithShape="1">
            <a:gsLst>
              <a:gs pos="0">
                <a:schemeClr val="accent1">
                  <a:lumMod val="5000"/>
                  <a:lumOff val="95000"/>
                </a:schemeClr>
              </a:gs>
              <a:gs pos="69000">
                <a:schemeClr val="accent5"/>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671572" y="3528463"/>
            <a:ext cx="2250898" cy="35751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4905100" y="3527606"/>
            <a:ext cx="2185777" cy="357513"/>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7080606" y="3529572"/>
            <a:ext cx="2293190" cy="357513"/>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D042E712-C579-6547-8E93-D27CB49C64FE}"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6"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Timeline Slide</a:t>
            </a:r>
          </a:p>
        </p:txBody>
      </p:sp>
      <p:cxnSp>
        <p:nvCxnSpPr>
          <p:cNvPr id="10" name="Straight Connector 9"/>
          <p:cNvCxnSpPr/>
          <p:nvPr userDrawn="1"/>
        </p:nvCxnSpPr>
        <p:spPr>
          <a:xfrm>
            <a:off x="4926565" y="3081071"/>
            <a:ext cx="0" cy="50777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3281097" y="2411719"/>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cxnSp>
        <p:nvCxnSpPr>
          <p:cNvPr id="16" name="Straight Connector 15"/>
          <p:cNvCxnSpPr/>
          <p:nvPr userDrawn="1"/>
        </p:nvCxnSpPr>
        <p:spPr>
          <a:xfrm>
            <a:off x="7103466" y="3836983"/>
            <a:ext cx="0" cy="442716"/>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9373796" y="3030429"/>
            <a:ext cx="0" cy="558412"/>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userDrawn="1"/>
        </p:nvSpPr>
        <p:spPr>
          <a:xfrm>
            <a:off x="1086559" y="4302473"/>
            <a:ext cx="3309414"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sp>
        <p:nvSpPr>
          <p:cNvPr id="22" name="Title 1"/>
          <p:cNvSpPr txBox="1">
            <a:spLocks/>
          </p:cNvSpPr>
          <p:nvPr userDrawn="1"/>
        </p:nvSpPr>
        <p:spPr>
          <a:xfrm>
            <a:off x="5081601" y="4291840"/>
            <a:ext cx="4055909" cy="1369851"/>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sp>
        <p:nvSpPr>
          <p:cNvPr id="26" name="Title 1"/>
          <p:cNvSpPr txBox="1">
            <a:spLocks/>
          </p:cNvSpPr>
          <p:nvPr userDrawn="1"/>
        </p:nvSpPr>
        <p:spPr>
          <a:xfrm>
            <a:off x="7363040" y="2392007"/>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pic>
        <p:nvPicPr>
          <p:cNvPr id="3" name="Picture 2"/>
          <p:cNvPicPr>
            <a:picLocks noChangeAspect="1"/>
          </p:cNvPicPr>
          <p:nvPr userDrawn="1"/>
        </p:nvPicPr>
        <p:blipFill>
          <a:blip r:embed="rId2"/>
          <a:stretch>
            <a:fillRect/>
          </a:stretch>
        </p:blipFill>
        <p:spPr>
          <a:xfrm>
            <a:off x="2558742" y="3508751"/>
            <a:ext cx="377394" cy="393803"/>
          </a:xfrm>
          <a:prstGeom prst="rect">
            <a:avLst/>
          </a:prstGeom>
        </p:spPr>
      </p:pic>
      <p:pic>
        <p:nvPicPr>
          <p:cNvPr id="33" name="Picture 32"/>
          <p:cNvPicPr>
            <a:picLocks noChangeAspect="1"/>
          </p:cNvPicPr>
          <p:nvPr userDrawn="1"/>
        </p:nvPicPr>
        <p:blipFill>
          <a:blip r:embed="rId2"/>
          <a:stretch>
            <a:fillRect/>
          </a:stretch>
        </p:blipFill>
        <p:spPr>
          <a:xfrm>
            <a:off x="4739375" y="3508751"/>
            <a:ext cx="377394" cy="393803"/>
          </a:xfrm>
          <a:prstGeom prst="rect">
            <a:avLst/>
          </a:prstGeom>
        </p:spPr>
      </p:pic>
      <p:pic>
        <p:nvPicPr>
          <p:cNvPr id="34" name="Picture 33"/>
          <p:cNvPicPr>
            <a:picLocks noChangeAspect="1"/>
          </p:cNvPicPr>
          <p:nvPr userDrawn="1"/>
        </p:nvPicPr>
        <p:blipFill>
          <a:blip r:embed="rId2"/>
          <a:stretch>
            <a:fillRect/>
          </a:stretch>
        </p:blipFill>
        <p:spPr>
          <a:xfrm>
            <a:off x="6914769" y="3508751"/>
            <a:ext cx="377394" cy="393803"/>
          </a:xfrm>
          <a:prstGeom prst="rect">
            <a:avLst/>
          </a:prstGeom>
        </p:spPr>
      </p:pic>
      <p:pic>
        <p:nvPicPr>
          <p:cNvPr id="35" name="Picture 34"/>
          <p:cNvPicPr>
            <a:picLocks noChangeAspect="1"/>
          </p:cNvPicPr>
          <p:nvPr userDrawn="1"/>
        </p:nvPicPr>
        <p:blipFill>
          <a:blip r:embed="rId2"/>
          <a:stretch>
            <a:fillRect/>
          </a:stretch>
        </p:blipFill>
        <p:spPr>
          <a:xfrm>
            <a:off x="9185961" y="3508751"/>
            <a:ext cx="377394" cy="393803"/>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B1CDE5A-480E-424D-AEA0-5C226CAE0961}"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7574102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6F89A21-E41C-3B47-856F-CA05AC1B999A}"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18031419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E2691AF0-94D8-3A41-BEB8-7DCC2AADE42C}"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9151956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5C4DB43-7004-804F-8EFF-4FC9F2E84151}"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11345602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94C39B7-C4D3-8949-AA9F-6C090EF2E3A1}"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40794175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9C76844-9CE3-BF4A-939C-BC380D867861}"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1397932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F75DA60-E0DE-6748-9B63-08F5E9702294}"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1846062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944D80-BB5E-9247-B49E-8F178E9D2F9E}" type="datetime1">
              <a:rPr lang="en-US" smtClean="0"/>
              <a:t>10/6/19</a:t>
            </a:fld>
            <a:endParaRPr lang="en-US"/>
          </a:p>
        </p:txBody>
      </p:sp>
      <p:sp>
        <p:nvSpPr>
          <p:cNvPr id="3" name="Footer Placeholder 2"/>
          <p:cNvSpPr>
            <a:spLocks noGrp="1"/>
          </p:cNvSpPr>
          <p:nvPr>
            <p:ph type="ftr" sz="quarter" idx="11"/>
          </p:nvPr>
        </p:nvSpPr>
        <p:spPr/>
        <p:txBody>
          <a:bodyPr/>
          <a:lstStyle/>
          <a:p>
            <a:r>
              <a:rPr lang="en-US"/>
              <a:t>TEA - 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9590460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41935C-FE1A-354F-8465-7F7579E82028}"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28383808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094339B3-4617-0E48-B625-8B5CC43CD9A8}" type="datetime1">
              <a:rPr lang="en-US" smtClean="0"/>
              <a:t>10/6/19</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r>
              <a:rPr lang="en-US"/>
              <a:t>TEA - Student Assessment Division</a:t>
            </a:r>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865795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53" name="Straight Connector 52"/>
          <p:cNvCxnSpPr/>
          <p:nvPr userDrawn="1"/>
        </p:nvCxnSpPr>
        <p:spPr>
          <a:xfrm>
            <a:off x="7725145" y="3152818"/>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4495912" y="3161056"/>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5"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6827E06E-8492-AF44-AB29-909465099A6F}"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6"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sp>
        <p:nvSpPr>
          <p:cNvPr id="7" name="Title 10"/>
          <p:cNvSpPr txBox="1">
            <a:spLocks/>
          </p:cNvSpPr>
          <p:nvPr userDrawn="1"/>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i="0">
                <a:latin typeface="Open Sans" charset="0"/>
                <a:ea typeface="Open Sans" charset="0"/>
                <a:cs typeface="Open Sans" charset="0"/>
              </a:rPr>
              <a:t>Timeline Slide</a:t>
            </a:r>
          </a:p>
        </p:txBody>
      </p:sp>
      <p:cxnSp>
        <p:nvCxnSpPr>
          <p:cNvPr id="13" name="Straight Connector 12"/>
          <p:cNvCxnSpPr>
            <a:endCxn id="3" idx="4"/>
          </p:cNvCxnSpPr>
          <p:nvPr userDrawn="1"/>
        </p:nvCxnSpPr>
        <p:spPr>
          <a:xfrm>
            <a:off x="6110254" y="2777722"/>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1231814" y="2060627"/>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2"/>
                </a:solidFill>
                <a:latin typeface="Open Sans" charset="0"/>
                <a:ea typeface="Open Sans" charset="0"/>
                <a:cs typeface="Open Sans" charset="0"/>
              </a:rPr>
              <a:t>(Timeline Date)</a:t>
            </a:r>
          </a:p>
        </p:txBody>
      </p:sp>
      <p:sp>
        <p:nvSpPr>
          <p:cNvPr id="21" name="Title 1"/>
          <p:cNvSpPr txBox="1">
            <a:spLocks/>
          </p:cNvSpPr>
          <p:nvPr userDrawn="1"/>
        </p:nvSpPr>
        <p:spPr>
          <a:xfrm>
            <a:off x="2869455" y="3723456"/>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4"/>
                </a:solidFill>
                <a:latin typeface="Open Sans" charset="0"/>
                <a:ea typeface="Open Sans" charset="0"/>
                <a:cs typeface="Open Sans" charset="0"/>
              </a:rPr>
              <a:t>(Timeline Date)</a:t>
            </a:r>
          </a:p>
        </p:txBody>
      </p:sp>
      <p:sp>
        <p:nvSpPr>
          <p:cNvPr id="22" name="Title 1"/>
          <p:cNvSpPr txBox="1">
            <a:spLocks/>
          </p:cNvSpPr>
          <p:nvPr userDrawn="1"/>
        </p:nvSpPr>
        <p:spPr>
          <a:xfrm>
            <a:off x="5735024" y="3703136"/>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5"/>
                </a:solidFill>
                <a:latin typeface="Open Sans" charset="0"/>
                <a:ea typeface="Open Sans" charset="0"/>
                <a:cs typeface="Open Sans" charset="0"/>
              </a:rPr>
              <a:t>(Timeline Date)</a:t>
            </a:r>
          </a:p>
        </p:txBody>
      </p:sp>
      <p:sp>
        <p:nvSpPr>
          <p:cNvPr id="23" name="Title 1"/>
          <p:cNvSpPr txBox="1">
            <a:spLocks/>
          </p:cNvSpPr>
          <p:nvPr userDrawn="1"/>
        </p:nvSpPr>
        <p:spPr>
          <a:xfrm>
            <a:off x="4434101" y="2060626"/>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6"/>
                </a:solidFill>
                <a:latin typeface="Open Sans" charset="0"/>
                <a:ea typeface="Open Sans" charset="0"/>
                <a:cs typeface="Open Sans" charset="0"/>
              </a:rPr>
              <a:t>(Timeline Date)</a:t>
            </a:r>
          </a:p>
        </p:txBody>
      </p:sp>
      <p:sp>
        <p:nvSpPr>
          <p:cNvPr id="26" name="Title 1"/>
          <p:cNvSpPr txBox="1">
            <a:spLocks/>
          </p:cNvSpPr>
          <p:nvPr userDrawn="1"/>
        </p:nvSpPr>
        <p:spPr>
          <a:xfrm>
            <a:off x="7290439" y="2050576"/>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00000"/>
              </a:lnSpc>
            </a:pPr>
            <a:r>
              <a:rPr lang="en-US" sz="1800" b="0" i="0">
                <a:solidFill>
                  <a:schemeClr val="tx1"/>
                </a:solidFill>
                <a:latin typeface="Open Sans" charset="0"/>
                <a:ea typeface="Open Sans" charset="0"/>
                <a:cs typeface="Open Sans" charset="0"/>
              </a:rPr>
              <a:t>Event Text </a:t>
            </a:r>
          </a:p>
          <a:p>
            <a:pPr algn="ctr">
              <a:lnSpc>
                <a:spcPct val="100000"/>
              </a:lnSpc>
            </a:pPr>
            <a:r>
              <a:rPr lang="en-US" sz="1800" b="1" i="0">
                <a:solidFill>
                  <a:schemeClr val="accent1"/>
                </a:solidFill>
                <a:latin typeface="Open Sans" charset="0"/>
                <a:ea typeface="Open Sans" charset="0"/>
                <a:cs typeface="Open Sans" charset="0"/>
              </a:rPr>
              <a:t>(Timeline Date)</a:t>
            </a:r>
          </a:p>
        </p:txBody>
      </p:sp>
      <p:sp>
        <p:nvSpPr>
          <p:cNvPr id="2" name="Rectangle 1"/>
          <p:cNvSpPr/>
          <p:nvPr userDrawn="1"/>
        </p:nvSpPr>
        <p:spPr>
          <a:xfrm>
            <a:off x="3738697" y="3074943"/>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5352764" y="3074943"/>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6967303" y="3074943"/>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8573098" y="3074943"/>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2124157" y="3074943"/>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userDrawn="1"/>
        </p:nvSpPr>
        <p:spPr>
          <a:xfrm>
            <a:off x="6049541" y="314479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a:endCxn id="42" idx="4"/>
          </p:cNvCxnSpPr>
          <p:nvPr userDrawn="1"/>
        </p:nvCxnSpPr>
        <p:spPr>
          <a:xfrm>
            <a:off x="9332363" y="2781291"/>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2" name="Oval 41"/>
          <p:cNvSpPr/>
          <p:nvPr userDrawn="1"/>
        </p:nvSpPr>
        <p:spPr>
          <a:xfrm>
            <a:off x="9271650" y="3148362"/>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a:endCxn id="44" idx="4"/>
          </p:cNvCxnSpPr>
          <p:nvPr userDrawn="1"/>
        </p:nvCxnSpPr>
        <p:spPr>
          <a:xfrm>
            <a:off x="2889534" y="2787882"/>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44" name="Oval 43"/>
          <p:cNvSpPr/>
          <p:nvPr userDrawn="1"/>
        </p:nvSpPr>
        <p:spPr>
          <a:xfrm>
            <a:off x="2828821" y="315495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423941" y="316511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userDrawn="1"/>
        </p:nvSpPr>
        <p:spPr>
          <a:xfrm>
            <a:off x="7664981" y="313463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a:t>Edit Master Title</a:t>
            </a:r>
          </a:p>
        </p:txBody>
      </p:sp>
      <p:sp>
        <p:nvSpPr>
          <p:cNvPr id="7" name="Date Placeholder 6"/>
          <p:cNvSpPr>
            <a:spLocks noGrp="1"/>
          </p:cNvSpPr>
          <p:nvPr>
            <p:ph type="dt" sz="half" idx="10"/>
          </p:nvPr>
        </p:nvSpPr>
        <p:spPr/>
        <p:txBody>
          <a:bodyPr/>
          <a:lstStyle/>
          <a:p>
            <a:fld id="{B5CD3342-F7DA-2A4E-99DB-F74F2BC50686}"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826766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3424C133-18DB-3644-A417-C81C59F4A27D}" type="datetime1">
              <a:rPr lang="en-US" smtClean="0"/>
              <a:t>10/6/19</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TEA - Student Assessment Division</a:t>
            </a:r>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9197134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5B1F5948-498E-5A47-A43F-AA5FEE02D97C}"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3549027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D8A9AF-A106-914C-A41C-927B27DE0423}"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1601878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9BC74D00-7884-ED4E-A29A-DC9F48F431A0}" type="datetime1">
              <a:rPr lang="en-US" smtClean="0"/>
              <a:t>10/6/19</a:t>
            </a:fld>
            <a:endParaRPr lang="en-US"/>
          </a:p>
        </p:txBody>
      </p:sp>
      <p:sp>
        <p:nvSpPr>
          <p:cNvPr id="6" name="Footer Placeholder 5"/>
          <p:cNvSpPr>
            <a:spLocks noGrp="1"/>
          </p:cNvSpPr>
          <p:nvPr>
            <p:ph type="ftr" sz="quarter" idx="11"/>
          </p:nvPr>
        </p:nvSpPr>
        <p:spPr/>
        <p:txBody>
          <a:bodyPr/>
          <a:lstStyle/>
          <a:p>
            <a:r>
              <a:rPr lang="en-US"/>
              <a:t>TEA - Student Assessment Division</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70439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70C0"/>
                </a:solidFill>
                <a:latin typeface="Calibri" panose="020F050202020403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fld id="{12FA6F4C-7817-984F-A727-33109AE17C40}" type="datetime1">
              <a:rPr lang="en-US" smtClean="0"/>
              <a:t>10/6/19</a:t>
            </a:fld>
            <a:endParaRPr lang="en-US"/>
          </a:p>
        </p:txBody>
      </p:sp>
      <p:sp>
        <p:nvSpPr>
          <p:cNvPr id="5" name="Footer Placeholder 4"/>
          <p:cNvSpPr>
            <a:spLocks noGrp="1"/>
          </p:cNvSpPr>
          <p:nvPr>
            <p:ph type="ftr" sz="quarter" idx="11"/>
          </p:nvPr>
        </p:nvSpPr>
        <p:spPr/>
        <p:txBody>
          <a:bodyPr/>
          <a:lstStyle/>
          <a:p>
            <a:r>
              <a:rPr lang="en-US"/>
              <a:t>TEA - Student Assessment Division</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0773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69C1AF61-0AAC-CF45-82DC-845A8F1B5CE1}" type="datetime1">
              <a:rPr lang="en-US" smtClean="0"/>
              <a:t>10/6/19</a:t>
            </a:fld>
            <a:endParaRPr lang="en-US"/>
          </a:p>
        </p:txBody>
      </p:sp>
      <p:sp>
        <p:nvSpPr>
          <p:cNvPr id="8" name="Footer Placeholder 7"/>
          <p:cNvSpPr>
            <a:spLocks noGrp="1"/>
          </p:cNvSpPr>
          <p:nvPr>
            <p:ph type="ftr" sz="quarter" idx="11"/>
          </p:nvPr>
        </p:nvSpPr>
        <p:spPr/>
        <p:txBody>
          <a:bodyPr/>
          <a:lstStyle/>
          <a:p>
            <a:r>
              <a:rPr lang="en-US"/>
              <a:t>TEA - Student Assessment Division</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72206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4F3EA7-6BC3-AA46-BD73-68789E59AAAA}"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34570272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AFD667-58D7-6444-8FA5-83D29D3E8F9E}"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5265439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AC8BD6-311B-0F48-B163-46ECBA652081}" type="datetime1">
              <a:rPr lang="en-US" smtClean="0"/>
              <a:t>10/6/19</a:t>
            </a:fld>
            <a:endParaRPr lang="en-US"/>
          </a:p>
        </p:txBody>
      </p:sp>
      <p:sp>
        <p:nvSpPr>
          <p:cNvPr id="4" name="Footer Placeholder 3"/>
          <p:cNvSpPr>
            <a:spLocks noGrp="1"/>
          </p:cNvSpPr>
          <p:nvPr>
            <p:ph type="ftr" sz="quarter" idx="11"/>
          </p:nvPr>
        </p:nvSpPr>
        <p:spPr/>
        <p:txBody>
          <a:bodyPr/>
          <a:lstStyle/>
          <a:p>
            <a:r>
              <a:rPr lang="en-US"/>
              <a:t>TEA - Student Assessment Division</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15320502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theme" Target="../theme/theme10.xml"/><Relationship Id="rId3" Type="http://schemas.openxmlformats.org/officeDocument/2006/relationships/slideLayout" Target="../slideLayouts/slideLayout113.xml"/><Relationship Id="rId21" Type="http://schemas.openxmlformats.org/officeDocument/2006/relationships/image" Target="../media/image1.png"/><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image" Target="../media/image4.jp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image" Target="../media/image3.jpg"/><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image" Target="../media/image3.jp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theme" Target="../theme/theme11.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image" Target="../media/image1.png"/><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image" Target="../media/image4.jpg"/><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image" Target="../media/image3.jpg"/><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image" Target="../media/image1.png"/><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6.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4.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3.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5.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image" Target="../media/image1.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image" Target="../media/image4.jp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image" Target="../media/image6.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theme" Target="../theme/theme6.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image" Target="../media/image6.png"/><Relationship Id="rId2" Type="http://schemas.openxmlformats.org/officeDocument/2006/relationships/slideLayout" Target="../slideLayouts/slideLayout75.xml"/><Relationship Id="rId16" Type="http://schemas.openxmlformats.org/officeDocument/2006/relationships/theme" Target="../theme/theme7.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5" Type="http://schemas.openxmlformats.org/officeDocument/2006/relationships/image" Target="../media/image13.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image" Target="../media/image6.pn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theme" Target="../theme/theme9.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12192000" cy="1267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6802" y="138949"/>
            <a:ext cx="1978396" cy="989198"/>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267096"/>
            <a:ext cx="12192000" cy="5596636"/>
          </a:xfrm>
          <a:prstGeom prst="rect">
            <a:avLst/>
          </a:prstGeom>
        </p:spPr>
      </p:pic>
    </p:spTree>
    <p:extLst>
      <p:ext uri="{BB962C8B-B14F-4D97-AF65-F5344CB8AC3E}">
        <p14:creationId xmlns:p14="http://schemas.microsoft.com/office/powerpoint/2010/main" val="1195298848"/>
      </p:ext>
    </p:extLst>
  </p:cSld>
  <p:clrMap bg1="lt1" tx1="dk1" bg2="lt2" tx2="dk2" accent1="accent1" accent2="accent2" accent3="accent3" accent4="accent4" accent5="accent5" accent6="accent6" hlink="hlink" folHlink="folHlink"/>
  <p:sldLayoutIdLst>
    <p:sldLayoutId id="2147483649"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 y="6501402"/>
            <a:ext cx="12000217" cy="229917"/>
          </a:xfrm>
          <a:prstGeom prst="rect">
            <a:avLst/>
          </a:prstGeom>
        </p:spPr>
      </p:pic>
      <p:sp>
        <p:nvSpPr>
          <p:cNvPr id="8"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555B7168-68DF-A54C-818F-92564216AC21}"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pic>
        <p:nvPicPr>
          <p:cNvPr id="10" name="Picture 9"/>
          <p:cNvPicPr>
            <a:picLocks noChangeAspect="1"/>
          </p:cNvPicPr>
          <p:nvPr userDrawn="1"/>
        </p:nvPicPr>
        <p:blipFill>
          <a:blip r:embed="rId20">
            <a:alphaModFix amt="26000"/>
            <a:extLst>
              <a:ext uri="{28A0092B-C50C-407E-A947-70E740481C1C}">
                <a14:useLocalDpi xmlns:a14="http://schemas.microsoft.com/office/drawing/2010/main" val="0"/>
              </a:ext>
            </a:extLst>
          </a:blip>
          <a:stretch>
            <a:fillRect/>
          </a:stretch>
        </p:blipFill>
        <p:spPr>
          <a:xfrm>
            <a:off x="-1" y="0"/>
            <a:ext cx="12192001" cy="1273427"/>
          </a:xfrm>
          <a:prstGeom prst="rect">
            <a:avLst/>
          </a:prstGeom>
        </p:spPr>
      </p:pic>
      <p:pic>
        <p:nvPicPr>
          <p:cNvPr id="11" name="Picture 10"/>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26279" y="248815"/>
            <a:ext cx="1454954" cy="727477"/>
          </a:xfrm>
          <a:prstGeom prst="rect">
            <a:avLst/>
          </a:prstGeom>
          <a:noFill/>
        </p:spPr>
      </p:pic>
    </p:spTree>
    <p:extLst>
      <p:ext uri="{BB962C8B-B14F-4D97-AF65-F5344CB8AC3E}">
        <p14:creationId xmlns:p14="http://schemas.microsoft.com/office/powerpoint/2010/main" val="322776219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809"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 y="6501402"/>
            <a:ext cx="12000217" cy="229917"/>
          </a:xfrm>
          <a:prstGeom prst="rect">
            <a:avLst/>
          </a:prstGeom>
        </p:spPr>
      </p:pic>
      <p:sp>
        <p:nvSpPr>
          <p:cNvPr id="8"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F4A8499C-38DB-DE4A-92E0-5D0A92638847}" type="datetime1">
              <a:rPr lang="en-US" smtClean="0">
                <a:solidFill>
                  <a:srgbClr val="1682C5">
                    <a:lumMod val="60000"/>
                    <a:lumOff val="40000"/>
                  </a:srgbClr>
                </a:solidFill>
              </a:rPr>
              <a:t>10/6/19</a:t>
            </a:fld>
            <a:endParaRPr lang="en-US">
              <a:solidFill>
                <a:srgbClr val="1682C5">
                  <a:lumMod val="60000"/>
                  <a:lumOff val="40000"/>
                </a:srgb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rgbClr val="1682C5">
                    <a:lumMod val="60000"/>
                    <a:lumOff val="40000"/>
                  </a:srgbClr>
                </a:solidFill>
              </a:rPr>
              <a:t>TEA - Student Assessment Division</a:t>
            </a:r>
          </a:p>
        </p:txBody>
      </p:sp>
      <p:pic>
        <p:nvPicPr>
          <p:cNvPr id="10" name="Picture 9"/>
          <p:cNvPicPr>
            <a:picLocks noChangeAspect="1"/>
          </p:cNvPicPr>
          <p:nvPr userDrawn="1"/>
        </p:nvPicPr>
        <p:blipFill>
          <a:blip r:embed="rId19">
            <a:alphaModFix amt="26000"/>
            <a:extLst>
              <a:ext uri="{28A0092B-C50C-407E-A947-70E740481C1C}">
                <a14:useLocalDpi xmlns:a14="http://schemas.microsoft.com/office/drawing/2010/main" val="0"/>
              </a:ext>
            </a:extLst>
          </a:blip>
          <a:stretch>
            <a:fillRect/>
          </a:stretch>
        </p:blipFill>
        <p:spPr>
          <a:xfrm>
            <a:off x="-1" y="0"/>
            <a:ext cx="12192001" cy="1273427"/>
          </a:xfrm>
          <a:prstGeom prst="rect">
            <a:avLst/>
          </a:prstGeom>
        </p:spPr>
      </p:pic>
      <p:pic>
        <p:nvPicPr>
          <p:cNvPr id="11" name="Picture 10"/>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26279" y="248815"/>
            <a:ext cx="1454954" cy="727477"/>
          </a:xfrm>
          <a:prstGeom prst="rect">
            <a:avLst/>
          </a:prstGeom>
          <a:noFill/>
        </p:spPr>
      </p:pic>
    </p:spTree>
    <p:extLst>
      <p:ext uri="{BB962C8B-B14F-4D97-AF65-F5344CB8AC3E}">
        <p14:creationId xmlns:p14="http://schemas.microsoft.com/office/powerpoint/2010/main" val="48594832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 y="6501402"/>
            <a:ext cx="12000217" cy="229917"/>
          </a:xfrm>
          <a:prstGeom prst="rect">
            <a:avLst/>
          </a:prstGeom>
        </p:spPr>
      </p:pic>
      <p:sp>
        <p:nvSpPr>
          <p:cNvPr id="8"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D5ADF695-5877-1E4B-9285-A09DAA2EC78E}"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pic>
        <p:nvPicPr>
          <p:cNvPr id="10" name="Picture 9"/>
          <p:cNvPicPr>
            <a:picLocks noChangeAspect="1"/>
          </p:cNvPicPr>
          <p:nvPr userDrawn="1"/>
        </p:nvPicPr>
        <p:blipFill>
          <a:blip r:embed="rId22">
            <a:alphaModFix amt="26000"/>
            <a:extLst>
              <a:ext uri="{28A0092B-C50C-407E-A947-70E740481C1C}">
                <a14:useLocalDpi xmlns:a14="http://schemas.microsoft.com/office/drawing/2010/main" val="0"/>
              </a:ext>
            </a:extLst>
          </a:blip>
          <a:stretch>
            <a:fillRect/>
          </a:stretch>
        </p:blipFill>
        <p:spPr>
          <a:xfrm>
            <a:off x="-1" y="0"/>
            <a:ext cx="12192001" cy="1273427"/>
          </a:xfrm>
          <a:prstGeom prst="rect">
            <a:avLst/>
          </a:prstGeom>
        </p:spPr>
      </p:pic>
      <p:pic>
        <p:nvPicPr>
          <p:cNvPr id="11" name="Picture 10"/>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26279" y="248815"/>
            <a:ext cx="1454954" cy="727477"/>
          </a:xfrm>
          <a:prstGeom prst="rect">
            <a:avLst/>
          </a:prstGeom>
          <a:noFill/>
        </p:spPr>
      </p:pic>
    </p:spTree>
    <p:extLst>
      <p:ext uri="{BB962C8B-B14F-4D97-AF65-F5344CB8AC3E}">
        <p14:creationId xmlns:p14="http://schemas.microsoft.com/office/powerpoint/2010/main" val="380060354"/>
      </p:ext>
    </p:extLst>
  </p:cSld>
  <p:clrMap bg1="lt1" tx1="dk1" bg2="lt2" tx2="dk2" accent1="accent1" accent2="accent2" accent3="accent3" accent4="accent4" accent5="accent5" accent6="accent6" hlink="hlink" folHlink="folHlink"/>
  <p:sldLayoutIdLst>
    <p:sldLayoutId id="2147483669" r:id="rId1"/>
    <p:sldLayoutId id="2147483662" r:id="rId2"/>
    <p:sldLayoutId id="2147483652" r:id="rId3"/>
    <p:sldLayoutId id="2147483653" r:id="rId4"/>
    <p:sldLayoutId id="2147483654" r:id="rId5"/>
    <p:sldLayoutId id="2147483657" r:id="rId6"/>
    <p:sldLayoutId id="2147483668" r:id="rId7"/>
    <p:sldLayoutId id="2147483667" r:id="rId8"/>
    <p:sldLayoutId id="2147483658" r:id="rId9"/>
    <p:sldLayoutId id="2147483664" r:id="rId10"/>
    <p:sldLayoutId id="2147483665" r:id="rId11"/>
    <p:sldLayoutId id="2147483663" r:id="rId12"/>
    <p:sldLayoutId id="2147483666" r:id="rId13"/>
    <p:sldLayoutId id="2147483659" r:id="rId14"/>
    <p:sldLayoutId id="2147483671" r:id="rId15"/>
    <p:sldLayoutId id="2147483672" r:id="rId16"/>
    <p:sldLayoutId id="2147483674" r:id="rId17"/>
    <p:sldLayoutId id="2147483803" r:id="rId18"/>
    <p:sldLayoutId id="2147483811"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EB0ACAD3-B9B7-0847-B8D5-EE7DCB1899A8}" type="datetime1">
              <a:rPr lang="en-US" smtClean="0"/>
              <a:t>10/6/19</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TEA - Student Assessment Division</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7501846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807" r:id="rId16"/>
  </p:sldLayoutIdLst>
  <p:hf hd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FE31B924-468D-E842-B480-F76517443CE7}" type="datetime1">
              <a:rPr lang="en-US" smtClean="0"/>
              <a:t>10/6/19</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TEA - Student Assessment Division</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8441432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 y="6501402"/>
            <a:ext cx="12000217" cy="229917"/>
          </a:xfrm>
          <a:prstGeom prst="rect">
            <a:avLst/>
          </a:prstGeom>
        </p:spPr>
      </p:pic>
      <p:sp>
        <p:nvSpPr>
          <p:cNvPr id="8" name="Date Placeholder 3"/>
          <p:cNvSpPr>
            <a:spLocks noGrp="1"/>
          </p:cNvSpPr>
          <p:nvPr>
            <p:ph type="dt" sz="half" idx="2"/>
          </p:nvPr>
        </p:nvSpPr>
        <p:spPr>
          <a:xfrm>
            <a:off x="92467" y="6491610"/>
            <a:ext cx="2472271" cy="365125"/>
          </a:xfrm>
          <a:prstGeom prst="rect">
            <a:avLst/>
          </a:prstGeom>
        </p:spPr>
        <p:txBody>
          <a:bodyPr/>
          <a:lstStyle>
            <a:lvl1pPr>
              <a:defRPr sz="1100" b="0" i="0">
                <a:latin typeface="Open Sans" charset="0"/>
                <a:ea typeface="Open Sans" charset="0"/>
                <a:cs typeface="Open Sans" charset="0"/>
              </a:defRPr>
            </a:lvl1pPr>
          </a:lstStyle>
          <a:p>
            <a:fld id="{F266713F-40A6-EE4C-BBFA-2ED386446C13}" type="datetime1">
              <a:rPr lang="en-US" smtClean="0">
                <a:solidFill>
                  <a:schemeClr val="accent1">
                    <a:lumMod val="60000"/>
                    <a:lumOff val="40000"/>
                  </a:schemeClr>
                </a:solidFill>
              </a:rPr>
              <a:t>10/6/19</a:t>
            </a:fld>
            <a:endParaRPr lang="en-US">
              <a:solidFill>
                <a:schemeClr val="accent1">
                  <a:lumMod val="60000"/>
                  <a:lumOff val="40000"/>
                </a:schemeClr>
              </a:solidFill>
            </a:endParaRPr>
          </a:p>
        </p:txBody>
      </p:sp>
      <p:sp>
        <p:nvSpPr>
          <p:cNvPr id="9" name="Footer Placeholder 4"/>
          <p:cNvSpPr>
            <a:spLocks noGrp="1"/>
          </p:cNvSpPr>
          <p:nvPr>
            <p:ph type="ftr" sz="quarter" idx="3"/>
          </p:nvPr>
        </p:nvSpPr>
        <p:spPr>
          <a:xfrm>
            <a:off x="3686187" y="6491610"/>
            <a:ext cx="4822804" cy="365125"/>
          </a:xfrm>
          <a:prstGeom prst="rect">
            <a:avLst/>
          </a:prstGeom>
        </p:spPr>
        <p:txBody>
          <a:bodyPr/>
          <a:lstStyle>
            <a:lvl1pPr algn="ctr">
              <a:defRPr sz="1100" b="0" i="0">
                <a:latin typeface="Open Sans" charset="0"/>
                <a:ea typeface="Open Sans" charset="0"/>
                <a:cs typeface="Open Sans" charset="0"/>
              </a:defRPr>
            </a:lvl1pPr>
          </a:lstStyle>
          <a:p>
            <a:r>
              <a:rPr lang="en-US">
                <a:solidFill>
                  <a:schemeClr val="accent1">
                    <a:lumMod val="60000"/>
                    <a:lumOff val="40000"/>
                  </a:schemeClr>
                </a:solidFill>
              </a:rPr>
              <a:t>TEA - Student Assessment Division</a:t>
            </a:r>
          </a:p>
        </p:txBody>
      </p:sp>
      <p:pic>
        <p:nvPicPr>
          <p:cNvPr id="10" name="Picture 9"/>
          <p:cNvPicPr>
            <a:picLocks noChangeAspect="1"/>
          </p:cNvPicPr>
          <p:nvPr userDrawn="1"/>
        </p:nvPicPr>
        <p:blipFill>
          <a:blip r:embed="rId19">
            <a:alphaModFix amt="26000"/>
            <a:extLst>
              <a:ext uri="{28A0092B-C50C-407E-A947-70E740481C1C}">
                <a14:useLocalDpi xmlns:a14="http://schemas.microsoft.com/office/drawing/2010/main" val="0"/>
              </a:ext>
            </a:extLst>
          </a:blip>
          <a:stretch>
            <a:fillRect/>
          </a:stretch>
        </p:blipFill>
        <p:spPr>
          <a:xfrm>
            <a:off x="-1" y="0"/>
            <a:ext cx="12192001" cy="1273427"/>
          </a:xfrm>
          <a:prstGeom prst="rect">
            <a:avLst/>
          </a:prstGeom>
        </p:spPr>
      </p:pic>
      <p:pic>
        <p:nvPicPr>
          <p:cNvPr id="11" name="Picture 10"/>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26279" y="248815"/>
            <a:ext cx="1454954" cy="727477"/>
          </a:xfrm>
          <a:prstGeom prst="rect">
            <a:avLst/>
          </a:prstGeom>
          <a:noFill/>
        </p:spPr>
      </p:pic>
    </p:spTree>
    <p:extLst>
      <p:ext uri="{BB962C8B-B14F-4D97-AF65-F5344CB8AC3E}">
        <p14:creationId xmlns:p14="http://schemas.microsoft.com/office/powerpoint/2010/main" val="9241855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804" r:id="rId1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9731E01E-9850-D845-92F5-D0299AC12E44}" type="datetime1">
              <a:rPr lang="en-US" smtClean="0"/>
              <a:t>10/6/19</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TEA - Student Assessment Division</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40276215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805" r:id="rId15"/>
    <p:sldLayoutId id="2147483808" r:id="rId16"/>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E1B28C09-B7AF-5C44-8E33-2608126CF03D}" type="datetime1">
              <a:rPr lang="en-US" smtClean="0"/>
              <a:t>10/6/19</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TEA - Student Assessment Division</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3583637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fld id="{BEEAAF9B-AB48-AF47-93CC-8E1538FC476E}" type="datetime1">
              <a:rPr lang="en-US" smtClean="0"/>
              <a:t>10/6/19</a:t>
            </a:fld>
            <a:endParaRPr lang="en-US"/>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r>
              <a:rPr lang="en-US"/>
              <a:t>TEA - Student Assessment Division</a:t>
            </a:r>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84782195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D8002AC9-7034-3944-BF18-FF89E5CE2A32}" type="datetime1">
              <a:rPr lang="en-US" smtClean="0"/>
              <a:t>10/6/19</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TEA - Student Assessment Division</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63991907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6" r:id="rId17"/>
    <p:sldLayoutId id="2147483806" r:id="rId18"/>
    <p:sldLayoutId id="2147483810" r:id="rId19"/>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4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0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4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0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4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0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 Id="rId4" Type="http://schemas.openxmlformats.org/officeDocument/2006/relationships/hyperlink" Target="https://txassessmentdocs.atlassian.net/wiki/spaces/ODCCM/pages/191596238/Special+Administration+of+an+Online+Assessment"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s://txassessmentdocs.atlassian.net/wiki/spaces/ODCCM/pages/235405358/TELPAS+Manual+for+Raters+and+Test+Administratorshttps:/txassessmentdocs.atlassian.net/wiki/spaces/ODCCM/pages/235405358/TELPAS+Manual+for+Raters+and+Test+Administrators" TargetMode="External"/><Relationship Id="rId2" Type="http://schemas.openxmlformats.org/officeDocument/2006/relationships/hyperlink" Target="https://teastudentassessments.zendesk.com/agent/dashboard" TargetMode="External"/><Relationship Id="rId1" Type="http://schemas.openxmlformats.org/officeDocument/2006/relationships/slideLayout" Target="../slideLayouts/slideLayout6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1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73.xml"/><Relationship Id="rId4" Type="http://schemas.openxmlformats.org/officeDocument/2006/relationships/hyperlink" Target="http://elbloghotelero.blogspot.com/2011/06/llega-el-autocheck-in-los-hoteles.html" TargetMode="External"/></Relationships>
</file>

<file path=ppt/slides/_rels/slide121.xml.rels><?xml version="1.0" encoding="UTF-8" standalone="yes"?>
<Relationships xmlns="http://schemas.openxmlformats.org/package/2006/relationships"><Relationship Id="rId2" Type="http://schemas.openxmlformats.org/officeDocument/2006/relationships/hyperlink" Target="https://tea.texas.gov/student.assessment/ell/telpas/" TargetMode="External"/><Relationship Id="rId1" Type="http://schemas.openxmlformats.org/officeDocument/2006/relationships/slideLayout" Target="../slideLayouts/slideLayout88.xml"/></Relationships>
</file>

<file path=ppt/slides/_rels/slide122.xml.rels><?xml version="1.0" encoding="UTF-8" standalone="yes"?>
<Relationships xmlns="http://schemas.openxmlformats.org/package/2006/relationships"><Relationship Id="rId3" Type="http://schemas.openxmlformats.org/officeDocument/2006/relationships/hyperlink" Target="http://texas.pearsonaccessnext.com/TELPAS/released-tests/" TargetMode="External"/><Relationship Id="rId2" Type="http://schemas.openxmlformats.org/officeDocument/2006/relationships/hyperlink" Target="https://tea.texas.gov/student.assessment/ell/telpas/" TargetMode="External"/><Relationship Id="rId1" Type="http://schemas.openxmlformats.org/officeDocument/2006/relationships/slideLayout" Target="../slideLayouts/slideLayout88.xml"/></Relationships>
</file>

<file path=ppt/slides/_rels/slide123.xml.rels><?xml version="1.0" encoding="UTF-8" standalone="yes"?>
<Relationships xmlns="http://schemas.openxmlformats.org/package/2006/relationships"><Relationship Id="rId3" Type="http://schemas.openxmlformats.org/officeDocument/2006/relationships/hyperlink" Target="https://tea.texas.gov/student.assessment/ell/telpas/" TargetMode="External"/><Relationship Id="rId2" Type="http://schemas.openxmlformats.org/officeDocument/2006/relationships/hyperlink" Target="http://texas.pearsonaccessnext.com/TELPAS/released-tests/" TargetMode="External"/><Relationship Id="rId1" Type="http://schemas.openxmlformats.org/officeDocument/2006/relationships/slideLayout" Target="../slideLayouts/slideLayout88.xml"/></Relationships>
</file>

<file path=ppt/slides/_rels/slide124.xml.rels><?xml version="1.0" encoding="UTF-8" standalone="yes"?>
<Relationships xmlns="http://schemas.openxmlformats.org/package/2006/relationships"><Relationship Id="rId3" Type="http://schemas.openxmlformats.org/officeDocument/2006/relationships/hyperlink" Target="https://german.stackexchange.com/questions/46970/wie-sagt-man-phew-auf-deutsch/46972" TargetMode="External"/><Relationship Id="rId2" Type="http://schemas.openxmlformats.org/officeDocument/2006/relationships/image" Target="../media/image69.png"/><Relationship Id="rId1" Type="http://schemas.openxmlformats.org/officeDocument/2006/relationships/slideLayout" Target="../slideLayouts/slideLayout63.xml"/></Relationships>
</file>

<file path=ppt/slides/_rels/slide12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7.xml"/></Relationships>
</file>

<file path=ppt/slides/_rels/slide12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3.xml"/></Relationships>
</file>

<file path=ppt/slides/_rels/slide127.xml.rels><?xml version="1.0" encoding="UTF-8" standalone="yes"?>
<Relationships xmlns="http://schemas.openxmlformats.org/package/2006/relationships"><Relationship Id="rId2" Type="http://schemas.openxmlformats.org/officeDocument/2006/relationships/hyperlink" Target="https://tea.texas.gov/Student_Testing_and_Accountability/Testing/Texas_English_Language_Proficiency_Assessment_System_(TELPAS)/TELPAS_Alternate/#Alt" TargetMode="External"/><Relationship Id="rId1" Type="http://schemas.openxmlformats.org/officeDocument/2006/relationships/slideLayout" Target="../slideLayouts/slideLayout63.xml"/></Relationships>
</file>

<file path=ppt/slides/_rels/slide1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tea.texas.gov/Student_Testing_and_Accountability/Testing/Texas_English_Language_Proficiency_Assessment_System_(TELPAS)/TELPAS_Alternate/#Alt" TargetMode="External"/><Relationship Id="rId1" Type="http://schemas.openxmlformats.org/officeDocument/2006/relationships/slideLayout" Target="../slideLayouts/slideLayout63.xml"/><Relationship Id="rId4" Type="http://schemas.openxmlformats.org/officeDocument/2006/relationships/image" Target="../media/image73.png"/></Relationships>
</file>

<file path=ppt/slides/_rels/slide1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teastudentassessments.zendesk.com/agent/dashboard" TargetMode="Externa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tea.texas.gov/Student_Testing_and_Accountability/Testing/Texas_English_Language_Proficiency_Assessment_System_(TELPAS)/TELPAS_Alternate/#Alt" TargetMode="External"/><Relationship Id="rId1" Type="http://schemas.openxmlformats.org/officeDocument/2006/relationships/slideLayout" Target="../slideLayouts/slideLayout63.xml"/></Relationships>
</file>

<file path=ppt/slides/_rels/slide132.xml.rels><?xml version="1.0" encoding="UTF-8" standalone="yes"?>
<Relationships xmlns="http://schemas.openxmlformats.org/package/2006/relationships"><Relationship Id="rId3" Type="http://schemas.openxmlformats.org/officeDocument/2006/relationships/hyperlink" Target="https://tea.texas.gov/student.assessment/telpasalt/#Alt" TargetMode="External"/><Relationship Id="rId2" Type="http://schemas.openxmlformats.org/officeDocument/2006/relationships/image" Target="../media/image76.png"/><Relationship Id="rId1" Type="http://schemas.openxmlformats.org/officeDocument/2006/relationships/slideLayout" Target="../slideLayouts/slideLayout6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5.xml.rels><?xml version="1.0" encoding="UTF-8" standalone="yes"?>
<Relationships xmlns="http://schemas.openxmlformats.org/package/2006/relationships"><Relationship Id="rId2" Type="http://schemas.openxmlformats.org/officeDocument/2006/relationships/hyperlink" Target="https://tea.texas.gov/student.assessment/telpasalt/" TargetMode="External"/><Relationship Id="rId1" Type="http://schemas.openxmlformats.org/officeDocument/2006/relationships/slideLayout" Target="../slideLayouts/slideLayout63.xml"/></Relationships>
</file>

<file path=ppt/slides/_rels/slide136.xml.rels><?xml version="1.0" encoding="UTF-8" standalone="yes"?>
<Relationships xmlns="http://schemas.openxmlformats.org/package/2006/relationships"><Relationship Id="rId2" Type="http://schemas.openxmlformats.org/officeDocument/2006/relationships/hyperlink" Target="https://tea.texas.gov/student.assessment/telpasalt/" TargetMode="External"/><Relationship Id="rId1" Type="http://schemas.openxmlformats.org/officeDocument/2006/relationships/slideLayout" Target="../slideLayouts/slideLayout63.xml"/></Relationships>
</file>

<file path=ppt/slides/_rels/slide1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0.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31.png"/><Relationship Id="rId4" Type="http://schemas.openxmlformats.org/officeDocument/2006/relationships/image" Target="../media/image30.emf"/></Relationships>
</file>

<file path=ppt/slides/_rels/slide140.xml.rels><?xml version="1.0" encoding="UTF-8" standalone="yes"?>
<Relationships xmlns="http://schemas.openxmlformats.org/package/2006/relationships"><Relationship Id="rId2" Type="http://schemas.openxmlformats.org/officeDocument/2006/relationships/hyperlink" Target="https://tea.texas.gov/student.assessment/special-ed/staaralt/" TargetMode="External"/><Relationship Id="rId1" Type="http://schemas.openxmlformats.org/officeDocument/2006/relationships/slideLayout" Target="../slideLayouts/slideLayout95.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txassessmentdocs.atlassian.net/wiki/spaces/ODCCM/pages/191465664/Calendar+of+Events" TargetMode="External"/><Relationship Id="rId2" Type="http://schemas.openxmlformats.org/officeDocument/2006/relationships/diagramData" Target="../diagrams/data1.xml"/><Relationship Id="rId1" Type="http://schemas.openxmlformats.org/officeDocument/2006/relationships/slideLayout" Target="../slideLayouts/slideLayout9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4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106.xml"/><Relationship Id="rId4" Type="http://schemas.openxmlformats.org/officeDocument/2006/relationships/hyperlink" Target="http://elbloghotelero.blogspot.com/2011/06/llega-el-autocheck-in-los-hoteles.html"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1.xml"/><Relationship Id="rId1" Type="http://schemas.openxmlformats.org/officeDocument/2006/relationships/slideLayout" Target="../slideLayouts/slideLayout106.xml"/></Relationships>
</file>

<file path=ppt/slides/_rels/slide1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2.xml"/><Relationship Id="rId1" Type="http://schemas.openxmlformats.org/officeDocument/2006/relationships/slideLayout" Target="../slideLayouts/slideLayout10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1.xml"/></Relationships>
</file>

<file path=ppt/slides/_rels/slide15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3.xml"/><Relationship Id="rId1" Type="http://schemas.openxmlformats.org/officeDocument/2006/relationships/slideLayout" Target="../slideLayouts/slideLayout95.xml"/></Relationships>
</file>

<file path=ppt/slides/_rels/slide15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4.xml"/><Relationship Id="rId1" Type="http://schemas.openxmlformats.org/officeDocument/2006/relationships/slideLayout" Target="../slideLayouts/slideLayout110.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5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36.xml"/><Relationship Id="rId4" Type="http://schemas.openxmlformats.org/officeDocument/2006/relationships/hyperlink" Target="http://elbloghotelero.blogspot.com/2011/06/llega-el-autocheck-in-los-hoteles.html"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107.xml"/><Relationship Id="rId4" Type="http://schemas.openxmlformats.org/officeDocument/2006/relationships/chart" Target="../charts/chart4.xml"/></Relationships>
</file>

<file path=ppt/slides/_rels/slide16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7.xml"/><Relationship Id="rId1" Type="http://schemas.openxmlformats.org/officeDocument/2006/relationships/slideLayout" Target="../slideLayouts/slideLayout107.xml"/></Relationships>
</file>

<file path=ppt/slides/_rels/slide1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8.xml"/><Relationship Id="rId1" Type="http://schemas.openxmlformats.org/officeDocument/2006/relationships/slideLayout" Target="../slideLayouts/slideLayout10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9.xml"/></Relationships>
</file>

<file path=ppt/slides/_rels/slide166.xml.rels><?xml version="1.0" encoding="UTF-8" standalone="yes"?>
<Relationships xmlns="http://schemas.openxmlformats.org/package/2006/relationships"><Relationship Id="rId3" Type="http://schemas.openxmlformats.org/officeDocument/2006/relationships/hyperlink" Target="http://thinkoutsidebr.wordpress.com/2012/07/12/50-dicas-para-vender-mais-parte-5/" TargetMode="External"/><Relationship Id="rId2" Type="http://schemas.openxmlformats.org/officeDocument/2006/relationships/image" Target="../media/image80.jpg"/><Relationship Id="rId1" Type="http://schemas.openxmlformats.org/officeDocument/2006/relationships/slideLayout" Target="../slideLayouts/slideLayout12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1.xml"/></Relationships>
</file>

<file path=ppt/slides/_rels/slide1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jpg"/><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3" Type="http://schemas.openxmlformats.org/officeDocument/2006/relationships/hyperlink" Target="https://www.goethe.de/en/kul/med/20949900.html" TargetMode="External"/><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2.png"/><Relationship Id="rId1" Type="http://schemas.openxmlformats.org/officeDocument/2006/relationships/slideLayout" Target="../slideLayouts/slideLayout111.xml"/><Relationship Id="rId5" Type="http://schemas.openxmlformats.org/officeDocument/2006/relationships/image" Target="../media/image84.png"/><Relationship Id="rId4" Type="http://schemas.openxmlformats.org/officeDocument/2006/relationships/image" Target="../media/image83.png"/></Relationships>
</file>

<file path=ppt/slides/_rels/slide1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5.png"/><Relationship Id="rId1" Type="http://schemas.openxmlformats.org/officeDocument/2006/relationships/slideLayout" Target="../slideLayouts/slideLayout111.xml"/></Relationships>
</file>

<file path=ppt/slides/_rels/slide172.xml.rels><?xml version="1.0" encoding="UTF-8" standalone="yes"?>
<Relationships xmlns="http://schemas.openxmlformats.org/package/2006/relationships"><Relationship Id="rId3" Type="http://schemas.openxmlformats.org/officeDocument/2006/relationships/hyperlink" Target="http://elbloghotelero.blogspot.com/2011/06/llega-el-autocheck-in-los-hoteles.html" TargetMode="External"/><Relationship Id="rId2" Type="http://schemas.openxmlformats.org/officeDocument/2006/relationships/image" Target="../media/image18.jpg"/><Relationship Id="rId1" Type="http://schemas.openxmlformats.org/officeDocument/2006/relationships/slideLayout" Target="../slideLayouts/slideLayout111.xml"/></Relationships>
</file>

<file path=ppt/slides/_rels/slide1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jpg"/><Relationship Id="rId1" Type="http://schemas.openxmlformats.org/officeDocument/2006/relationships/slideLayout" Target="../slideLayouts/slideLayout111.xml"/><Relationship Id="rId5" Type="http://schemas.openxmlformats.org/officeDocument/2006/relationships/image" Target="../media/image81.png"/><Relationship Id="rId4" Type="http://schemas.openxmlformats.org/officeDocument/2006/relationships/image" Target="../media/image87.png"/></Relationships>
</file>

<file path=ppt/slides/_rels/slide17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2.png"/><Relationship Id="rId1" Type="http://schemas.openxmlformats.org/officeDocument/2006/relationships/slideLayout" Target="../slideLayouts/slideLayout111.xml"/></Relationships>
</file>

<file path=ppt/slides/_rels/slide17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2.png"/><Relationship Id="rId1" Type="http://schemas.openxmlformats.org/officeDocument/2006/relationships/slideLayout" Target="../slideLayouts/slideLayout111.xml"/><Relationship Id="rId5" Type="http://schemas.openxmlformats.org/officeDocument/2006/relationships/image" Target="../media/image88.png"/><Relationship Id="rId4" Type="http://schemas.openxmlformats.org/officeDocument/2006/relationships/image" Target="../media/image87.png"/></Relationships>
</file>

<file path=ppt/slides/_rels/slide17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2.png"/><Relationship Id="rId1" Type="http://schemas.openxmlformats.org/officeDocument/2006/relationships/slideLayout" Target="../slideLayouts/slideLayout111.xml"/><Relationship Id="rId4" Type="http://schemas.openxmlformats.org/officeDocument/2006/relationships/image" Target="../media/image89.png"/></Relationships>
</file>

<file path=ppt/slides/_rels/slide17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5.png"/><Relationship Id="rId1" Type="http://schemas.openxmlformats.org/officeDocument/2006/relationships/slideLayout" Target="../slideLayouts/slideLayout111.xml"/></Relationships>
</file>

<file path=ppt/slides/_rels/slide17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5.png"/><Relationship Id="rId1" Type="http://schemas.openxmlformats.org/officeDocument/2006/relationships/slideLayout" Target="../slideLayouts/slideLayout111.xml"/></Relationships>
</file>

<file path=ppt/slides/_rels/slide17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hyperlink" Target="http://elbloghotelero.blogspot.com/2011/06/llega-el-autocheck-in-los-hoteles.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11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jpg"/><Relationship Id="rId1" Type="http://schemas.openxmlformats.org/officeDocument/2006/relationships/slideLayout" Target="../slideLayouts/slideLayout111.xml"/><Relationship Id="rId5" Type="http://schemas.openxmlformats.org/officeDocument/2006/relationships/image" Target="../media/image94.png"/><Relationship Id="rId4" Type="http://schemas.openxmlformats.org/officeDocument/2006/relationships/image" Target="../media/image93.png"/></Relationships>
</file>

<file path=ppt/slides/_rels/slide1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image" Target="../media/image96.png"/></Relationships>
</file>

<file path=ppt/slides/_rels/slide1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image" Target="../media/image98.png"/></Relationships>
</file>

<file path=ppt/slides/_rels/slide18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2.png"/><Relationship Id="rId1" Type="http://schemas.openxmlformats.org/officeDocument/2006/relationships/slideLayout" Target="../slideLayouts/slideLayout111.xml"/><Relationship Id="rId5" Type="http://schemas.openxmlformats.org/officeDocument/2006/relationships/image" Target="../media/image100.png"/><Relationship Id="rId4" Type="http://schemas.openxmlformats.org/officeDocument/2006/relationships/image" Target="../media/image99.png"/></Relationships>
</file>

<file path=ppt/slides/_rels/slide18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2.png"/><Relationship Id="rId1" Type="http://schemas.openxmlformats.org/officeDocument/2006/relationships/slideLayout" Target="../slideLayouts/slideLayout111.xml"/><Relationship Id="rId4" Type="http://schemas.openxmlformats.org/officeDocument/2006/relationships/image" Target="../media/image101.png"/></Relationships>
</file>

<file path=ppt/slides/_rels/slide1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jpg"/><Relationship Id="rId1" Type="http://schemas.openxmlformats.org/officeDocument/2006/relationships/slideLayout" Target="../slideLayouts/slideLayout111.xml"/></Relationships>
</file>

<file path=ppt/slides/_rels/slide18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5.png"/><Relationship Id="rId1" Type="http://schemas.openxmlformats.org/officeDocument/2006/relationships/slideLayout" Target="../slideLayouts/slideLayout111.xml"/></Relationships>
</file>

<file path=ppt/slides/_rels/slide18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hyperlink" Target="http://elbloghotelero.blogspot.com/2011/06/llega-el-autocheck-in-los-hoteles.html" TargetMode="Externa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9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0.xml"/><Relationship Id="rId1" Type="http://schemas.openxmlformats.org/officeDocument/2006/relationships/slideLayout" Target="../slideLayouts/slideLayout111.xml"/><Relationship Id="rId5" Type="http://schemas.openxmlformats.org/officeDocument/2006/relationships/image" Target="../media/image81.png"/><Relationship Id="rId4" Type="http://schemas.openxmlformats.org/officeDocument/2006/relationships/image" Target="../media/image102.png"/></Relationships>
</file>

<file path=ppt/slides/_rels/slide1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111.xml"/><Relationship Id="rId5" Type="http://schemas.openxmlformats.org/officeDocument/2006/relationships/image" Target="../media/image103.png"/><Relationship Id="rId4" Type="http://schemas.openxmlformats.org/officeDocument/2006/relationships/image" Target="../media/image3.jpg"/></Relationships>
</file>

<file path=ppt/slides/_rels/slide1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2.xml"/><Relationship Id="rId1" Type="http://schemas.openxmlformats.org/officeDocument/2006/relationships/slideLayout" Target="../slideLayouts/slideLayout111.xml"/><Relationship Id="rId5" Type="http://schemas.openxmlformats.org/officeDocument/2006/relationships/image" Target="../media/image3.jpg"/><Relationship Id="rId4" Type="http://schemas.openxmlformats.org/officeDocument/2006/relationships/image" Target="../media/image85.png"/></Relationships>
</file>

<file path=ppt/slides/_rels/slide19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hyperlink" Target="http://elbloghotelero.blogspot.com/2011/06/llega-el-autocheck-in-los-hoteles.html" TargetMode="Externa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9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3.xml"/><Relationship Id="rId1" Type="http://schemas.openxmlformats.org/officeDocument/2006/relationships/slideLayout" Target="../slideLayouts/slideLayout111.xml"/></Relationships>
</file>

<file path=ppt/slides/_rels/slide19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4.xml"/><Relationship Id="rId1" Type="http://schemas.openxmlformats.org/officeDocument/2006/relationships/slideLayout" Target="../slideLayouts/slideLayout111.xml"/></Relationships>
</file>

<file path=ppt/slides/_rels/slide19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hyperlink" Target="http://elbloghotelero.blogspot.com/2011/06/llega-el-autocheck-in-los-hoteles.html" TargetMode="Externa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0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3.jpg"/><Relationship Id="rId1" Type="http://schemas.openxmlformats.org/officeDocument/2006/relationships/slideLayout" Target="../slideLayouts/slideLayout11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0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2.png"/><Relationship Id="rId1" Type="http://schemas.openxmlformats.org/officeDocument/2006/relationships/slideLayout" Target="../slideLayouts/slideLayout11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5.png"/></Relationships>
</file>

<file path=ppt/slides/_rels/slide20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2.png"/><Relationship Id="rId1" Type="http://schemas.openxmlformats.org/officeDocument/2006/relationships/slideLayout" Target="../slideLayouts/slideLayout111.xml"/></Relationships>
</file>

<file path=ppt/slides/_rels/slide20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jpg"/><Relationship Id="rId1" Type="http://schemas.openxmlformats.org/officeDocument/2006/relationships/slideLayout" Target="../slideLayouts/slideLayout111.xml"/></Relationships>
</file>

<file path=ppt/slides/_rels/slide20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hyperlink" Target="http://elbloghotelero.blogspot.com/2011/06/llega-el-autocheck-in-los-hoteles.html" TargetMode="External"/></Relationships>
</file>

<file path=ppt/slides/_rels/slide2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jpg"/><Relationship Id="rId1" Type="http://schemas.openxmlformats.org/officeDocument/2006/relationships/slideLayout" Target="../slideLayouts/slideLayout111.xml"/></Relationships>
</file>

<file path=ppt/slides/_rels/slide20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jpg"/><Relationship Id="rId1" Type="http://schemas.openxmlformats.org/officeDocument/2006/relationships/slideLayout" Target="../slideLayouts/slideLayout111.xml"/></Relationships>
</file>

<file path=ppt/slides/_rels/slide2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image" Target="../media/image82.png"/></Relationships>
</file>

<file path=ppt/slides/_rels/slide20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5.png"/><Relationship Id="rId1" Type="http://schemas.openxmlformats.org/officeDocument/2006/relationships/slideLayout" Target="../slideLayouts/slideLayout111.xml"/></Relationships>
</file>

<file path=ppt/slides/_rels/slide20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hyperlink" Target="http://elbloghotelero.blogspot.com/2011/06/llega-el-autocheck-in-los-hoteles.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jpg"/><Relationship Id="rId1" Type="http://schemas.openxmlformats.org/officeDocument/2006/relationships/slideLayout" Target="../slideLayouts/slideLayout111.xml"/><Relationship Id="rId5" Type="http://schemas.openxmlformats.org/officeDocument/2006/relationships/image" Target="../media/image81.png"/><Relationship Id="rId4" Type="http://schemas.openxmlformats.org/officeDocument/2006/relationships/image" Target="../media/image114.png"/></Relationships>
</file>

<file path=ppt/slides/_rels/slide2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2.png"/><Relationship Id="rId1" Type="http://schemas.openxmlformats.org/officeDocument/2006/relationships/slideLayout" Target="../slideLayouts/slideLayout111.xml"/><Relationship Id="rId4" Type="http://schemas.openxmlformats.org/officeDocument/2006/relationships/image" Target="../media/image105.png"/></Relationships>
</file>

<file path=ppt/slides/_rels/slide2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5.png"/><Relationship Id="rId1" Type="http://schemas.openxmlformats.org/officeDocument/2006/relationships/slideLayout" Target="../slideLayouts/slideLayout111.xml"/></Relationships>
</file>

<file path=ppt/slides/_rels/slide2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hyperlink" Target="http://elbloghotelero.blogspot.com/2011/06/llega-el-autocheck-in-los-hoteles.html" TargetMode="Externa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5.xml"/><Relationship Id="rId1" Type="http://schemas.openxmlformats.org/officeDocument/2006/relationships/slideLayout" Target="../slideLayouts/slideLayout111.xml"/><Relationship Id="rId6" Type="http://schemas.openxmlformats.org/officeDocument/2006/relationships/image" Target="../media/image81.png"/><Relationship Id="rId5" Type="http://schemas.openxmlformats.org/officeDocument/2006/relationships/image" Target="../media/image116.png"/><Relationship Id="rId4" Type="http://schemas.openxmlformats.org/officeDocument/2006/relationships/image" Target="../media/image115.png"/></Relationships>
</file>

<file path=ppt/slides/_rels/slide21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6.xml"/><Relationship Id="rId1" Type="http://schemas.openxmlformats.org/officeDocument/2006/relationships/slideLayout" Target="../slideLayouts/slideLayout111.xml"/><Relationship Id="rId5" Type="http://schemas.openxmlformats.org/officeDocument/2006/relationships/image" Target="../media/image118.png"/><Relationship Id="rId4" Type="http://schemas.openxmlformats.org/officeDocument/2006/relationships/image" Target="../media/image3.jpg"/></Relationships>
</file>

<file path=ppt/slides/_rels/slide2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111.xml"/><Relationship Id="rId4" Type="http://schemas.openxmlformats.org/officeDocument/2006/relationships/image" Target="../media/image3.jpg"/></Relationships>
</file>

<file path=ppt/slides/_rels/slide2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111.xml"/><Relationship Id="rId4" Type="http://schemas.openxmlformats.org/officeDocument/2006/relationships/image" Target="../media/image3.jpg"/></Relationships>
</file>

<file path=ppt/slides/_rels/slide2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hyperlink" Target="http://elbloghotelero.blogspot.com/2011/06/llega-el-autocheck-in-los-hoteles.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2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111.xml"/><Relationship Id="rId6" Type="http://schemas.openxmlformats.org/officeDocument/2006/relationships/image" Target="../media/image120.png"/><Relationship Id="rId5" Type="http://schemas.openxmlformats.org/officeDocument/2006/relationships/image" Target="../media/image87.png"/><Relationship Id="rId4" Type="http://schemas.openxmlformats.org/officeDocument/2006/relationships/image" Target="../media/image119.png"/></Relationships>
</file>

<file path=ppt/slides/_rels/slide2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3.jpg"/><Relationship Id="rId1" Type="http://schemas.openxmlformats.org/officeDocument/2006/relationships/slideLayout" Target="../slideLayouts/slideLayout111.xml"/><Relationship Id="rId5" Type="http://schemas.openxmlformats.org/officeDocument/2006/relationships/image" Target="../media/image122.png"/><Relationship Id="rId4" Type="http://schemas.openxmlformats.org/officeDocument/2006/relationships/image" Target="../media/image121.png"/></Relationships>
</file>

<file path=ppt/slides/_rels/slide2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2.png"/><Relationship Id="rId1" Type="http://schemas.openxmlformats.org/officeDocument/2006/relationships/slideLayout" Target="../slideLayouts/slideLayout111.xml"/></Relationships>
</file>

<file path=ppt/slides/_rels/slide2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5.png"/><Relationship Id="rId1" Type="http://schemas.openxmlformats.org/officeDocument/2006/relationships/slideLayout" Target="../slideLayouts/slideLayout111.xml"/></Relationships>
</file>

<file path=ppt/slides/_rels/slide2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hyperlink" Target="http://elbloghotelero.blogspot.com/2011/06/llega-el-autocheck-in-los-hoteles.html" TargetMode="Externa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image" Target="../media/image81.png"/></Relationships>
</file>

<file path=ppt/slides/_rels/slide2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2.png"/><Relationship Id="rId1" Type="http://schemas.openxmlformats.org/officeDocument/2006/relationships/slideLayout" Target="../slideLayouts/slideLayout111.xml"/></Relationships>
</file>

<file path=ppt/slides/_rels/slide2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5.png"/><Relationship Id="rId1" Type="http://schemas.openxmlformats.org/officeDocument/2006/relationships/slideLayout" Target="../slideLayouts/slideLayout11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36.xml"/><Relationship Id="rId4" Type="http://schemas.openxmlformats.org/officeDocument/2006/relationships/hyperlink" Target="http://elbloghotelero.blogspot.com/2011/06/llega-el-autocheck-in-los-hoteles.html" TargetMode="External"/></Relationships>
</file>

<file path=ppt/slides/_rels/slide2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hyperlink" Target="http://elbloghotelero.blogspot.com/2011/06/llega-el-autocheck-in-los-hoteles.html" TargetMode="Externa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3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image" Target="../media/image3.jpg"/><Relationship Id="rId1" Type="http://schemas.openxmlformats.org/officeDocument/2006/relationships/slideLayout" Target="../slideLayouts/slideLayout111.xml"/><Relationship Id="rId6" Type="http://schemas.openxmlformats.org/officeDocument/2006/relationships/image" Target="../media/image125.png"/><Relationship Id="rId5" Type="http://schemas.openxmlformats.org/officeDocument/2006/relationships/image" Target="../media/image105.png"/><Relationship Id="rId4" Type="http://schemas.openxmlformats.org/officeDocument/2006/relationships/image" Target="../media/image124.png"/></Relationships>
</file>

<file path=ppt/slides/_rels/slide23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3.jpg"/><Relationship Id="rId1" Type="http://schemas.openxmlformats.org/officeDocument/2006/relationships/slideLayout" Target="../slideLayouts/slideLayout111.xml"/><Relationship Id="rId5" Type="http://schemas.openxmlformats.org/officeDocument/2006/relationships/image" Target="../media/image82.png"/><Relationship Id="rId4" Type="http://schemas.openxmlformats.org/officeDocument/2006/relationships/image" Target="../media/image128.png"/></Relationships>
</file>

<file path=ppt/slides/_rels/slide2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3.jpg"/><Relationship Id="rId1" Type="http://schemas.openxmlformats.org/officeDocument/2006/relationships/slideLayout" Target="../slideLayouts/slideLayout111.xml"/><Relationship Id="rId5" Type="http://schemas.openxmlformats.org/officeDocument/2006/relationships/image" Target="../media/image85.png"/><Relationship Id="rId4" Type="http://schemas.openxmlformats.org/officeDocument/2006/relationships/image" Target="../media/image128.png"/></Relationships>
</file>

<file path=ppt/slides/_rels/slide2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5.png"/><Relationship Id="rId1" Type="http://schemas.openxmlformats.org/officeDocument/2006/relationships/slideLayout" Target="../slideLayouts/slideLayout111.xml"/></Relationships>
</file>

<file path=ppt/slides/_rels/slide2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5.png"/><Relationship Id="rId1" Type="http://schemas.openxmlformats.org/officeDocument/2006/relationships/slideLayout" Target="../slideLayouts/slideLayout111.xml"/><Relationship Id="rId4" Type="http://schemas.openxmlformats.org/officeDocument/2006/relationships/image" Target="../media/image105.png"/></Relationships>
</file>

<file path=ppt/slides/_rels/slide2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hyperlink" Target="http://elbloghotelero.blogspot.com/2011/06/llega-el-autocheck-in-los-hoteles.html" TargetMode="Externa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0.xml"/><Relationship Id="rId1" Type="http://schemas.openxmlformats.org/officeDocument/2006/relationships/slideLayout" Target="../slideLayouts/slideLayout111.xml"/><Relationship Id="rId5" Type="http://schemas.openxmlformats.org/officeDocument/2006/relationships/image" Target="../media/image129.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24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hyperlink" Target="http://elbloghotelero.blogspot.com/2011/06/llega-el-autocheck-in-los-hoteles.html" TargetMode="External"/></Relationships>
</file>

<file path=ppt/slides/_rels/slide241.xml.rels><?xml version="1.0" encoding="UTF-8" standalone="yes"?>
<Relationships xmlns="http://schemas.openxmlformats.org/package/2006/relationships"><Relationship Id="rId3" Type="http://schemas.openxmlformats.org/officeDocument/2006/relationships/hyperlink" Target="http://thecollaboratory.wikidot.com/2013-spring-sociology" TargetMode="External"/><Relationship Id="rId2" Type="http://schemas.openxmlformats.org/officeDocument/2006/relationships/image" Target="../media/image130.jpeg"/><Relationship Id="rId1" Type="http://schemas.openxmlformats.org/officeDocument/2006/relationships/slideLayout" Target="../slideLayouts/slideLayout12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4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3.jpg"/><Relationship Id="rId1" Type="http://schemas.openxmlformats.org/officeDocument/2006/relationships/slideLayout" Target="../slideLayouts/slideLayout111.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5.xml"/></Relationships>
</file>

<file path=ppt/slides/_rels/slide2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2.xml"/><Relationship Id="rId1" Type="http://schemas.openxmlformats.org/officeDocument/2006/relationships/slideLayout" Target="../slideLayouts/slideLayout111.xml"/></Relationships>
</file>

<file path=ppt/slides/_rels/slide24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jpg"/><Relationship Id="rId7" Type="http://schemas.openxmlformats.org/officeDocument/2006/relationships/diagramQuickStyle" Target="../diagrams/quickStyle2.xml"/><Relationship Id="rId2" Type="http://schemas.openxmlformats.org/officeDocument/2006/relationships/notesSlide" Target="../notesSlides/notesSlide83.xml"/><Relationship Id="rId1" Type="http://schemas.openxmlformats.org/officeDocument/2006/relationships/slideLayout" Target="../slideLayouts/slideLayout11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32.png"/><Relationship Id="rId9" Type="http://schemas.microsoft.com/office/2007/relationships/diagramDrawing" Target="../diagrams/drawing2.xml"/></Relationships>
</file>

<file path=ppt/slides/_rels/slide24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jpg"/><Relationship Id="rId7" Type="http://schemas.openxmlformats.org/officeDocument/2006/relationships/diagramQuickStyle" Target="../diagrams/quickStyle3.xml"/><Relationship Id="rId2" Type="http://schemas.openxmlformats.org/officeDocument/2006/relationships/notesSlide" Target="../notesSlides/notesSlide84.xml"/><Relationship Id="rId1" Type="http://schemas.openxmlformats.org/officeDocument/2006/relationships/slideLayout" Target="../slideLayouts/slideLayout11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32.png"/><Relationship Id="rId9" Type="http://schemas.microsoft.com/office/2007/relationships/diagramDrawing" Target="../diagrams/drawing3.xml"/></Relationships>
</file>

<file path=ppt/slides/_rels/slide24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jpg"/><Relationship Id="rId7" Type="http://schemas.openxmlformats.org/officeDocument/2006/relationships/diagramQuickStyle" Target="../diagrams/quickStyle4.xml"/><Relationship Id="rId2" Type="http://schemas.openxmlformats.org/officeDocument/2006/relationships/notesSlide" Target="../notesSlides/notesSlide85.xml"/><Relationship Id="rId1" Type="http://schemas.openxmlformats.org/officeDocument/2006/relationships/slideLayout" Target="../slideLayouts/slideLayout11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32.png"/><Relationship Id="rId9" Type="http://schemas.microsoft.com/office/2007/relationships/diagramDrawing" Target="../diagrams/drawing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0.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86.xml"/><Relationship Id="rId1" Type="http://schemas.openxmlformats.org/officeDocument/2006/relationships/slideLayout" Target="../slideLayouts/slideLayout126.xml"/></Relationships>
</file>

<file path=ppt/slides/_rels/slide25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26.xml"/></Relationships>
</file>

<file path=ppt/slides/_rels/slide2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26.xml"/><Relationship Id="rId4" Type="http://schemas.openxmlformats.org/officeDocument/2006/relationships/image" Target="../media/image138.png"/></Relationships>
</file>

<file path=ppt/slides/_rels/slide25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26.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25.xml"/><Relationship Id="rId1" Type="http://schemas.openxmlformats.org/officeDocument/2006/relationships/themeOverride" Target="../theme/themeOverride1.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25.xml"/><Relationship Id="rId1" Type="http://schemas.openxmlformats.org/officeDocument/2006/relationships/themeOverride" Target="../theme/themeOverride2.xml"/><Relationship Id="rId5" Type="http://schemas.openxmlformats.org/officeDocument/2006/relationships/image" Target="../media/image142.png"/><Relationship Id="rId4" Type="http://schemas.openxmlformats.org/officeDocument/2006/relationships/image" Target="../media/image141.png"/></Relationships>
</file>

<file path=ppt/slides/_rels/slide25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9.xml"/><Relationship Id="rId1" Type="http://schemas.openxmlformats.org/officeDocument/2006/relationships/slideLayout" Target="../slideLayouts/slideLayout126.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6.xml"/></Relationships>
</file>

<file path=ppt/slides/_rels/slide2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1.xml"/><Relationship Id="rId1" Type="http://schemas.openxmlformats.org/officeDocument/2006/relationships/slideLayout" Target="../slideLayouts/slideLayout126.xml"/></Relationships>
</file>

<file path=ppt/slides/_rels/slide259.xml.rels><?xml version="1.0" encoding="UTF-8" standalone="yes"?>
<Relationships xmlns="http://schemas.openxmlformats.org/package/2006/relationships"><Relationship Id="rId3" Type="http://schemas.openxmlformats.org/officeDocument/2006/relationships/hyperlink" Target="TexasAssessment.Gov/administrators/training/" TargetMode="External"/><Relationship Id="rId2" Type="http://schemas.openxmlformats.org/officeDocument/2006/relationships/notesSlide" Target="../notesSlides/notesSlide92.xml"/><Relationship Id="rId1" Type="http://schemas.openxmlformats.org/officeDocument/2006/relationships/slideLayout" Target="../slideLayouts/slideLayout126.xml"/><Relationship Id="rId4" Type="http://schemas.openxmlformats.org/officeDocument/2006/relationships/image" Target="../media/image145.png"/></Relationships>
</file>

<file path=ppt/slides/_rels/slide26.xml.rels><?xml version="1.0" encoding="UTF-8" standalone="yes"?>
<Relationships xmlns="http://schemas.openxmlformats.org/package/2006/relationships"><Relationship Id="rId3" Type="http://schemas.openxmlformats.org/officeDocument/2006/relationships/hyperlink" Target="mailto:HB3info@tea.texas.gov" TargetMode="External"/><Relationship Id="rId2" Type="http://schemas.openxmlformats.org/officeDocument/2006/relationships/hyperlink" Target="http://tea.texas.gov/About_TEA/Government_Relations_and_Legal/Government_Relations/House_Bill_3" TargetMode="Externa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26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3.xml"/><Relationship Id="rId1" Type="http://schemas.openxmlformats.org/officeDocument/2006/relationships/slideLayout" Target="../slideLayouts/slideLayout126.xml"/><Relationship Id="rId5" Type="http://schemas.openxmlformats.org/officeDocument/2006/relationships/image" Target="../media/image148.png"/><Relationship Id="rId4" Type="http://schemas.openxmlformats.org/officeDocument/2006/relationships/image" Target="../media/image147.png"/></Relationships>
</file>

<file path=ppt/slides/_rels/slide2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txassessmentdocs.atlassian.net/wiki/spaces/ODCCM/pages/191661614/Unified+minimum+system+requirements?preview=/191661614/378275060/unified-system-requirements-for-online-testing-tagged.pdf" TargetMode="External"/><Relationship Id="rId1" Type="http://schemas.openxmlformats.org/officeDocument/2006/relationships/slideLayout" Target="../slideLayouts/slideLayout126.xml"/></Relationships>
</file>

<file path=ppt/slides/_rels/slide262.xml.rels><?xml version="1.0" encoding="UTF-8" standalone="yes"?>
<Relationships xmlns="http://schemas.openxmlformats.org/package/2006/relationships"><Relationship Id="rId2" Type="http://schemas.openxmlformats.org/officeDocument/2006/relationships/hyperlink" Target="https://www.texasassessment.com/technology" TargetMode="External"/><Relationship Id="rId1" Type="http://schemas.openxmlformats.org/officeDocument/2006/relationships/slideLayout" Target="../slideLayouts/slideLayout126.xml"/></Relationships>
</file>

<file path=ppt/slides/_rels/slide26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4.xml"/><Relationship Id="rId1" Type="http://schemas.openxmlformats.org/officeDocument/2006/relationships/slideLayout" Target="../slideLayouts/slideLayout111.xml"/></Relationships>
</file>

<file path=ppt/slides/_rels/slide26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5.xml"/><Relationship Id="rId1" Type="http://schemas.openxmlformats.org/officeDocument/2006/relationships/slideLayout" Target="../slideLayouts/slideLayout125.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6.xml"/></Relationships>
</file>

<file path=ppt/slides/_rels/slide266.xml.rels><?xml version="1.0" encoding="UTF-8" standalone="yes"?>
<Relationships xmlns="http://schemas.openxmlformats.org/package/2006/relationships"><Relationship Id="rId3" Type="http://schemas.openxmlformats.org/officeDocument/2006/relationships/hyperlink" Target="https://texasassessment.com/uploads/unified-system-reqs.pdf" TargetMode="External"/><Relationship Id="rId2" Type="http://schemas.openxmlformats.org/officeDocument/2006/relationships/notesSlide" Target="../notesSlides/notesSlide97.xml"/><Relationship Id="rId1" Type="http://schemas.openxmlformats.org/officeDocument/2006/relationships/slideLayout" Target="../slideLayouts/slideLayout126.xml"/><Relationship Id="rId5" Type="http://schemas.openxmlformats.org/officeDocument/2006/relationships/hyperlink" Target="https://tx-bandwidth.caltesting.org/" TargetMode="External"/><Relationship Id="rId4" Type="http://schemas.openxmlformats.org/officeDocument/2006/relationships/hyperlink" Target="https://texasassessment.com/uploads/2018-staar-jan-sotp-technology-guide-final-tagged.pdf" TargetMode="External"/></Relationships>
</file>

<file path=ppt/slides/_rels/slide2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8.xml"/><Relationship Id="rId1" Type="http://schemas.openxmlformats.org/officeDocument/2006/relationships/slideLayout" Target="../slideLayouts/slideLayout125.xml"/><Relationship Id="rId5" Type="http://schemas.openxmlformats.org/officeDocument/2006/relationships/hyperlink" Target="https://tx-bandwidth.caltesting.org/" TargetMode="External"/><Relationship Id="rId4" Type="http://schemas.openxmlformats.org/officeDocument/2006/relationships/image" Target="../media/image153.png"/></Relationships>
</file>

<file path=ppt/slides/_rels/slide26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9.xml"/><Relationship Id="rId1" Type="http://schemas.openxmlformats.org/officeDocument/2006/relationships/slideLayout" Target="../slideLayouts/slideLayout125.xml"/></Relationships>
</file>

<file path=ppt/slides/_rels/slide2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0.xml"/><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4.xml"/></Relationships>
</file>

<file path=ppt/slides/_rels/slide27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1.xml"/><Relationship Id="rId1" Type="http://schemas.openxmlformats.org/officeDocument/2006/relationships/slideLayout" Target="../slideLayouts/slideLayout126.xml"/><Relationship Id="rId5" Type="http://schemas.openxmlformats.org/officeDocument/2006/relationships/image" Target="../media/image158.png"/><Relationship Id="rId4" Type="http://schemas.openxmlformats.org/officeDocument/2006/relationships/image" Target="../media/image157.png"/></Relationships>
</file>

<file path=ppt/slides/_rels/slide2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2.xml"/><Relationship Id="rId1" Type="http://schemas.openxmlformats.org/officeDocument/2006/relationships/slideLayout" Target="../slideLayouts/slideLayout126.xml"/><Relationship Id="rId4" Type="http://schemas.openxmlformats.org/officeDocument/2006/relationships/image" Target="../media/image157.png"/></Relationships>
</file>

<file path=ppt/slides/_rels/slide27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3.xml"/><Relationship Id="rId1" Type="http://schemas.openxmlformats.org/officeDocument/2006/relationships/slideLayout" Target="../slideLayouts/slideLayout126.xml"/><Relationship Id="rId4" Type="http://schemas.openxmlformats.org/officeDocument/2006/relationships/image" Target="../media/image157.png"/></Relationships>
</file>

<file path=ppt/slides/_rels/slide27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4.xml"/><Relationship Id="rId1" Type="http://schemas.openxmlformats.org/officeDocument/2006/relationships/slideLayout" Target="../slideLayouts/slideLayout125.xml"/><Relationship Id="rId5" Type="http://schemas.openxmlformats.org/officeDocument/2006/relationships/image" Target="../media/image162.png"/><Relationship Id="rId4" Type="http://schemas.openxmlformats.org/officeDocument/2006/relationships/image" Target="../media/image161.png"/></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6.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6.xml"/></Relationships>
</file>

<file path=ppt/slides/_rels/slide27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jpg"/><Relationship Id="rId7" Type="http://schemas.openxmlformats.org/officeDocument/2006/relationships/diagramColors" Target="../diagrams/colors5.xml"/><Relationship Id="rId2" Type="http://schemas.openxmlformats.org/officeDocument/2006/relationships/notesSlide" Target="../notesSlides/notesSlide107.xml"/><Relationship Id="rId1" Type="http://schemas.openxmlformats.org/officeDocument/2006/relationships/slideLayout" Target="../slideLayouts/slideLayout11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63.png"/></Relationships>
</file>

<file path=ppt/slides/_rels/slide27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26.xml"/></Relationships>
</file>

<file path=ppt/slides/_rels/slide278.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108.xml"/><Relationship Id="rId1" Type="http://schemas.openxmlformats.org/officeDocument/2006/relationships/slideLayout" Target="../slideLayouts/slideLayout125.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27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25.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26.xml"/></Relationships>
</file>

<file path=ppt/slides/_rels/slide28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0.xml"/><Relationship Id="rId1" Type="http://schemas.openxmlformats.org/officeDocument/2006/relationships/slideLayout" Target="../slideLayouts/slideLayout126.xml"/></Relationships>
</file>

<file path=ppt/slides/_rels/slide283.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111.xml"/><Relationship Id="rId1" Type="http://schemas.openxmlformats.org/officeDocument/2006/relationships/slideLayout" Target="../slideLayouts/slideLayout125.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28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25.xml"/></Relationships>
</file>

<file path=ppt/slides/_rels/slide28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12.xml"/><Relationship Id="rId1" Type="http://schemas.openxmlformats.org/officeDocument/2006/relationships/slideLayout" Target="../slideLayouts/slideLayout126.xml"/></Relationships>
</file>

<file path=ppt/slides/_rels/slide28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3.xml"/><Relationship Id="rId1" Type="http://schemas.openxmlformats.org/officeDocument/2006/relationships/slideLayout" Target="../slideLayouts/slideLayout111.xml"/></Relationships>
</file>

<file path=ppt/slides/_rels/slide28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4.xml"/><Relationship Id="rId1" Type="http://schemas.openxmlformats.org/officeDocument/2006/relationships/slideLayout" Target="../slideLayouts/slideLayout111.xml"/></Relationships>
</file>

<file path=ppt/slides/_rels/slide28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5.xml"/><Relationship Id="rId1" Type="http://schemas.openxmlformats.org/officeDocument/2006/relationships/slideLayout" Target="../slideLayouts/slideLayout111.xml"/></Relationships>
</file>

<file path=ppt/slides/_rels/slide28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6.xml"/><Relationship Id="rId1" Type="http://schemas.openxmlformats.org/officeDocument/2006/relationships/slideLayout" Target="../slideLayouts/slideLayout111.xml"/><Relationship Id="rId4" Type="http://schemas.openxmlformats.org/officeDocument/2006/relationships/image" Target="../media/image151.jpeg"/></Relationships>
</file>

<file path=ppt/slides/_rels/slide2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91.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3.jpg"/><Relationship Id="rId7" Type="http://schemas.openxmlformats.org/officeDocument/2006/relationships/image" Target="../media/image183.jpeg"/><Relationship Id="rId2" Type="http://schemas.openxmlformats.org/officeDocument/2006/relationships/notesSlide" Target="../notesSlides/notesSlide117.xml"/><Relationship Id="rId1" Type="http://schemas.openxmlformats.org/officeDocument/2006/relationships/slideLayout" Target="../slideLayouts/slideLayout111.xml"/><Relationship Id="rId6" Type="http://schemas.openxmlformats.org/officeDocument/2006/relationships/image" Target="../media/image182.png"/><Relationship Id="rId11" Type="http://schemas.openxmlformats.org/officeDocument/2006/relationships/image" Target="../media/image115.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jpeg"/><Relationship Id="rId9" Type="http://schemas.openxmlformats.org/officeDocument/2006/relationships/image" Target="../media/image185.png"/></Relationships>
</file>

<file path=ppt/slides/_rels/slide29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8.xml"/><Relationship Id="rId1" Type="http://schemas.openxmlformats.org/officeDocument/2006/relationships/slideLayout" Target="../slideLayouts/slideLayout111.xml"/></Relationships>
</file>

<file path=ppt/slides/_rels/slide293.xml.rels><?xml version="1.0" encoding="UTF-8" standalone="yes"?>
<Relationships xmlns="http://schemas.openxmlformats.org/package/2006/relationships"><Relationship Id="rId3" Type="http://schemas.openxmlformats.org/officeDocument/2006/relationships/hyperlink" Target="https://support.assessment.pearson.com/x/PQACAQ" TargetMode="External"/><Relationship Id="rId2" Type="http://schemas.openxmlformats.org/officeDocument/2006/relationships/notesSlide" Target="../notesSlides/notesSlide119.xml"/><Relationship Id="rId1" Type="http://schemas.openxmlformats.org/officeDocument/2006/relationships/slideLayout" Target="../slideLayouts/slideLayout111.xml"/><Relationship Id="rId4" Type="http://schemas.openxmlformats.org/officeDocument/2006/relationships/image" Target="../media/image187.png"/></Relationships>
</file>

<file path=ppt/slides/_rels/slide29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20.xml"/><Relationship Id="rId1" Type="http://schemas.openxmlformats.org/officeDocument/2006/relationships/slideLayout" Target="../slideLayouts/slideLayout111.xml"/></Relationships>
</file>

<file path=ppt/slides/_rels/slide29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21.xml"/><Relationship Id="rId1" Type="http://schemas.openxmlformats.org/officeDocument/2006/relationships/slideLayout" Target="../slideLayouts/slideLayout111.xml"/><Relationship Id="rId4" Type="http://schemas.openxmlformats.org/officeDocument/2006/relationships/hyperlink" Target="https://support.assessment.pearson.com/x/KoDy" TargetMode="External"/></Relationships>
</file>

<file path=ppt/slides/_rels/slide296.xml.rels><?xml version="1.0" encoding="UTF-8" standalone="yes"?>
<Relationships xmlns="http://schemas.openxmlformats.org/package/2006/relationships"><Relationship Id="rId3" Type="http://schemas.openxmlformats.org/officeDocument/2006/relationships/hyperlink" Target="https://support.assessment.pearson.com/x/24F8AQ" TargetMode="External"/><Relationship Id="rId2" Type="http://schemas.openxmlformats.org/officeDocument/2006/relationships/notesSlide" Target="../notesSlides/notesSlide122.xml"/><Relationship Id="rId1" Type="http://schemas.openxmlformats.org/officeDocument/2006/relationships/slideLayout" Target="../slideLayouts/slideLayout111.xml"/><Relationship Id="rId4" Type="http://schemas.openxmlformats.org/officeDocument/2006/relationships/image" Target="../media/image190.png"/></Relationships>
</file>

<file path=ppt/slides/_rels/slide297.xml.rels><?xml version="1.0" encoding="UTF-8" standalone="yes"?>
<Relationships xmlns="http://schemas.openxmlformats.org/package/2006/relationships"><Relationship Id="rId3" Type="http://schemas.openxmlformats.org/officeDocument/2006/relationships/hyperlink" Target="https://support.assessment.pearson.com/x/dRFgAQ" TargetMode="External"/><Relationship Id="rId2" Type="http://schemas.openxmlformats.org/officeDocument/2006/relationships/notesSlide" Target="../notesSlides/notesSlide123.xml"/><Relationship Id="rId1" Type="http://schemas.openxmlformats.org/officeDocument/2006/relationships/slideLayout" Target="../slideLayouts/slideLayout111.xml"/><Relationship Id="rId5" Type="http://schemas.openxmlformats.org/officeDocument/2006/relationships/image" Target="../media/image192.png"/><Relationship Id="rId4" Type="http://schemas.openxmlformats.org/officeDocument/2006/relationships/image" Target="../media/image191.png"/></Relationships>
</file>

<file path=ppt/slides/_rels/slide298.xml.rels><?xml version="1.0" encoding="UTF-8" standalone="yes"?>
<Relationships xmlns="http://schemas.openxmlformats.org/package/2006/relationships"><Relationship Id="rId3" Type="http://schemas.openxmlformats.org/officeDocument/2006/relationships/hyperlink" Target="https://support.assessment.pearson.com/x/JoDy" TargetMode="External"/><Relationship Id="rId2" Type="http://schemas.openxmlformats.org/officeDocument/2006/relationships/notesSlide" Target="../notesSlides/notesSlide124.xml"/><Relationship Id="rId1" Type="http://schemas.openxmlformats.org/officeDocument/2006/relationships/slideLayout" Target="../slideLayouts/slideLayout111.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29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25.xml"/><Relationship Id="rId1" Type="http://schemas.openxmlformats.org/officeDocument/2006/relationships/slideLayout" Target="../slideLayouts/slideLayout111.xml"/><Relationship Id="rId4" Type="http://schemas.openxmlformats.org/officeDocument/2006/relationships/hyperlink" Target="https://support.assessment.pearson.com/x/BAACAQ"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300.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126.xml"/><Relationship Id="rId1" Type="http://schemas.openxmlformats.org/officeDocument/2006/relationships/slideLayout" Target="../slideLayouts/slideLayout111.xml"/></Relationships>
</file>

<file path=ppt/slides/_rels/slide301.xml.rels><?xml version="1.0" encoding="UTF-8" standalone="yes"?>
<Relationships xmlns="http://schemas.openxmlformats.org/package/2006/relationships"><Relationship Id="rId3" Type="http://schemas.openxmlformats.org/officeDocument/2006/relationships/hyperlink" Target="https://lovingmorethanone.wordpress.com/2011/01/19/things-are-changing/" TargetMode="External"/><Relationship Id="rId2" Type="http://schemas.openxmlformats.org/officeDocument/2006/relationships/image" Target="../media/image198.jpeg"/><Relationship Id="rId1" Type="http://schemas.openxmlformats.org/officeDocument/2006/relationships/slideLayout" Target="../slideLayouts/slideLayout12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30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1.xml"/></Relationships>
</file>

<file path=ppt/slides/_rels/slide30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3.jpg"/><Relationship Id="rId1" Type="http://schemas.openxmlformats.org/officeDocument/2006/relationships/slideLayout" Target="../slideLayouts/slideLayout111.xml"/><Relationship Id="rId4" Type="http://schemas.openxmlformats.org/officeDocument/2006/relationships/image" Target="../media/image200.png"/></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42.xml"/></Relationships>
</file>

<file path=ppt/slides/_rels/slide30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01.png"/><Relationship Id="rId1" Type="http://schemas.openxmlformats.org/officeDocument/2006/relationships/slideLayout" Target="../slideLayouts/slideLayout14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30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4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31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42.xml"/></Relationships>
</file>

<file path=ppt/slides/_rels/slide312.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4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319.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4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3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2.xml"/></Relationships>
</file>

<file path=ppt/slides/_rels/slide3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8.xml"/><Relationship Id="rId1" Type="http://schemas.openxmlformats.org/officeDocument/2006/relationships/slideLayout" Target="../slideLayouts/slideLayout126.xml"/><Relationship Id="rId5" Type="http://schemas.openxmlformats.org/officeDocument/2006/relationships/image" Target="../media/image118.png"/><Relationship Id="rId4" Type="http://schemas.openxmlformats.org/officeDocument/2006/relationships/image" Target="../media/image206.png"/></Relationships>
</file>

<file path=ppt/slides/_rels/slide3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9.xml"/><Relationship Id="rId1" Type="http://schemas.openxmlformats.org/officeDocument/2006/relationships/slideLayout" Target="../slideLayouts/slideLayout126.xml"/><Relationship Id="rId4" Type="http://schemas.openxmlformats.org/officeDocument/2006/relationships/image" Target="../media/image207.png"/></Relationships>
</file>

<file path=ppt/slides/_rels/slide3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0.xml"/><Relationship Id="rId1" Type="http://schemas.openxmlformats.org/officeDocument/2006/relationships/slideLayout" Target="../slideLayouts/slideLayout126.xml"/><Relationship Id="rId5" Type="http://schemas.openxmlformats.org/officeDocument/2006/relationships/image" Target="../media/image116.png"/><Relationship Id="rId4" Type="http://schemas.openxmlformats.org/officeDocument/2006/relationships/image" Target="../media/image118.png"/></Relationships>
</file>

<file path=ppt/slides/_rels/slide32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31.xml"/><Relationship Id="rId1" Type="http://schemas.openxmlformats.org/officeDocument/2006/relationships/slideLayout" Target="../slideLayouts/slideLayout111.xml"/></Relationships>
</file>

<file path=ppt/slides/_rels/slide326.xml.rels><?xml version="1.0" encoding="UTF-8" standalone="yes"?>
<Relationships xmlns="http://schemas.openxmlformats.org/package/2006/relationships"><Relationship Id="rId3" Type="http://schemas.openxmlformats.org/officeDocument/2006/relationships/hyperlink" Target="mailto:assessment.specialpopulations@tea.texas.gov" TargetMode="External"/><Relationship Id="rId7" Type="http://schemas.openxmlformats.org/officeDocument/2006/relationships/hyperlink" Target="https://tea.texas.gov/student.assessment/" TargetMode="External"/><Relationship Id="rId2" Type="http://schemas.openxmlformats.org/officeDocument/2006/relationships/hyperlink" Target="mailto:student.assessment@tea.texas.gov" TargetMode="External"/><Relationship Id="rId1" Type="http://schemas.openxmlformats.org/officeDocument/2006/relationships/slideLayout" Target="../slideLayouts/slideLayout2.xml"/><Relationship Id="rId6" Type="http://schemas.openxmlformats.org/officeDocument/2006/relationships/hyperlink" Target="https://helpdesk.tea.texas.gov/hc/en-us" TargetMode="External"/><Relationship Id="rId5" Type="http://schemas.openxmlformats.org/officeDocument/2006/relationships/hyperlink" Target="mailto:test.calendar@tea.texas.gov" TargetMode="External"/><Relationship Id="rId4" Type="http://schemas.openxmlformats.org/officeDocument/2006/relationships/hyperlink" Target="mailto:testsecurity@tea.texas.gov?subject=Test%20Security%20Web%20page" TargetMode="External"/></Relationships>
</file>

<file path=ppt/slides/_rels/slide327.xml.rels><?xml version="1.0" encoding="UTF-8" standalone="yes"?>
<Relationships xmlns="http://schemas.openxmlformats.org/package/2006/relationships"><Relationship Id="rId3" Type="http://schemas.openxmlformats.org/officeDocument/2006/relationships/hyperlink" Target="mailto:STAAREOC@ets.org" TargetMode="External"/><Relationship Id="rId2" Type="http://schemas.openxmlformats.org/officeDocument/2006/relationships/hyperlink" Target="mailto:STAAR3-8@ets.org" TargetMode="External"/><Relationship Id="rId1" Type="http://schemas.openxmlformats.org/officeDocument/2006/relationships/slideLayout" Target="../slideLayouts/slideLayout2.xml"/><Relationship Id="rId6" Type="http://schemas.openxmlformats.org/officeDocument/2006/relationships/hyperlink" Target="https://tx.pearsonaccessnext.com/" TargetMode="External"/><Relationship Id="rId5" Type="http://schemas.openxmlformats.org/officeDocument/2006/relationships/hyperlink" Target="http://texasassessment.com/" TargetMode="External"/><Relationship Id="rId4" Type="http://schemas.openxmlformats.org/officeDocument/2006/relationships/hyperlink" Target="mailto:student.assessment@tea.texas.gov" TargetMode="Externa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3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hyperlink" Target="http://tea.texas.gov/A-F"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10.jpg"/><Relationship Id="rId4" Type="http://schemas.openxmlformats.org/officeDocument/2006/relationships/hyperlink" Target="https://tea.texas.gov/perfreport/resources/index.htm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hyperlink" Target="http://www.menti.com/" TargetMode="External"/><Relationship Id="rId7" Type="http://schemas.openxmlformats.org/officeDocument/2006/relationships/hyperlink" Target="http://elbloghotelero.blogspot.com/2011/06/llega-el-autocheck-in-los-hoteles.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hyperlink" Target="https://tea.texas.gov/Student_Testing_and_Accountability/Testing/State_of_Texas_Assessments_of_Academic_Readiness_%28STAAR%29/State-Developed_STAAR_Interim_Assessments" TargetMode="Externa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hyperlink" Target="https://tea.texas.gov/About_TEA/News_and_Multimedia/Correspondence/TAA_Letters/Discontinuing_Use_of_Substitute_Assessments_in_Future_Accountability_Cycles"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hyperlink" Target="mailto:performance.reporting@tea.texas.gov"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hyperlink" Target="https://tea.texas.gov/about-tea/news-and-multimedia/correspondence/taa-letters/enhancements-and-updates-texas-assessment" TargetMode="Externa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36.xml"/><Relationship Id="rId4" Type="http://schemas.openxmlformats.org/officeDocument/2006/relationships/hyperlink" Target="http://elbloghotelero.blogspot.com/2011/06/llega-el-autocheck-in-los-hoteles.html"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42.xml"/><Relationship Id="rId4" Type="http://schemas.openxmlformats.org/officeDocument/2006/relationships/hyperlink" Target="http://www.ub.edu/blokdebid/es/content/posibles-soluciones-para-la-universidad-inclusiva-materiales-docentes-accesibles"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42.xml"/><Relationship Id="rId4" Type="http://schemas.openxmlformats.org/officeDocument/2006/relationships/hyperlink" Target="http://commons.wikimedia.org/wiki/File:Howard_Tilton_Library_Computers_2010.jpg"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hyperlink" Target="http://gothamschools.org/category/testing/"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3" Type="http://schemas.openxmlformats.org/officeDocument/2006/relationships/hyperlink" Target="http://elbloghotelero.blogspot.com/2011/06/llega-el-autocheck-in-los-hoteles.html" TargetMode="External"/><Relationship Id="rId2" Type="http://schemas.openxmlformats.org/officeDocument/2006/relationships/image" Target="../media/image18.jpg"/><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2.xml"/></Relationships>
</file>

<file path=ppt/slides/_rels/slide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4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96.xml.rels><?xml version="1.0" encoding="UTF-8" standalone="yes"?>
<Relationships xmlns="http://schemas.openxmlformats.org/package/2006/relationships"><Relationship Id="rId3" Type="http://schemas.openxmlformats.org/officeDocument/2006/relationships/hyperlink" Target="http://elbloghotelero.blogspot.com/2011/06/llega-el-autocheck-in-los-hoteles.html" TargetMode="External"/><Relationship Id="rId2" Type="http://schemas.openxmlformats.org/officeDocument/2006/relationships/image" Target="../media/image18.jpg"/><Relationship Id="rId1" Type="http://schemas.openxmlformats.org/officeDocument/2006/relationships/slideLayout" Target="../slideLayouts/slideLayout42.xml"/></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42.xml"/><Relationship Id="rId4" Type="http://schemas.openxmlformats.org/officeDocument/2006/relationships/image" Target="../media/image53.png"/></Relationships>
</file>

<file path=ppt/slides/_rels/slide9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2.xml"/><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a:spLocks noGrp="1"/>
          </p:cNvSpPr>
          <p:nvPr>
            <p:ph type="subTitle" idx="4294967295"/>
          </p:nvPr>
        </p:nvSpPr>
        <p:spPr>
          <a:xfrm>
            <a:off x="3475531" y="3437351"/>
            <a:ext cx="5270668" cy="2503635"/>
          </a:xfrm>
          <a:prstGeom prst="rect">
            <a:avLst/>
          </a:prstGeo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algn="ctr"/>
            <a:r>
              <a:rPr lang="en-US" b="1">
                <a:highlight>
                  <a:srgbClr val="C0C0C0"/>
                </a:highlight>
              </a:rPr>
              <a:t>Student Assessment division </a:t>
            </a:r>
          </a:p>
          <a:p>
            <a:pPr algn="ctr"/>
            <a:r>
              <a:rPr lang="en-US" b="1">
                <a:highlight>
                  <a:srgbClr val="C0C0C0"/>
                </a:highlight>
              </a:rPr>
              <a:t>Texas education Agency</a:t>
            </a:r>
          </a:p>
          <a:p>
            <a:pPr algn="ctr"/>
            <a:endParaRPr lang="en-US">
              <a:highlight>
                <a:srgbClr val="C0C0C0"/>
              </a:highlight>
            </a:endParaRPr>
          </a:p>
          <a:p>
            <a:pPr algn="ctr"/>
            <a:endParaRPr lang="en-US">
              <a:highlight>
                <a:srgbClr val="C0C0C0"/>
              </a:highlight>
            </a:endParaRPr>
          </a:p>
          <a:p>
            <a:pPr algn="ctr"/>
            <a:r>
              <a:rPr lang="en-US" b="1">
                <a:highlight>
                  <a:srgbClr val="C0C0C0"/>
                </a:highlight>
              </a:rPr>
              <a:t>October 3, 2019</a:t>
            </a:r>
          </a:p>
        </p:txBody>
      </p:sp>
      <p:sp>
        <p:nvSpPr>
          <p:cNvPr id="13" name="Title 10"/>
          <p:cNvSpPr txBox="1">
            <a:spLocks/>
          </p:cNvSpPr>
          <p:nvPr/>
        </p:nvSpPr>
        <p:spPr>
          <a:xfrm>
            <a:off x="366169" y="1752692"/>
            <a:ext cx="11459661" cy="1381126"/>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t>2019</a:t>
            </a:r>
            <a:r>
              <a:rPr lang="en-US" b="1">
                <a:latin typeface="Calibri Light"/>
                <a:cs typeface="Calibri Light"/>
              </a:rPr>
              <a:t>–</a:t>
            </a:r>
            <a:r>
              <a:rPr lang="en-US" b="1"/>
              <a:t>2020 Testing Coordinator Training</a:t>
            </a:r>
            <a:endParaRPr lang="en-US" b="1">
              <a:cs typeface="Calibri Light"/>
            </a:endParaRPr>
          </a:p>
        </p:txBody>
      </p:sp>
    </p:spTree>
    <p:extLst>
      <p:ext uri="{BB962C8B-B14F-4D97-AF65-F5344CB8AC3E}">
        <p14:creationId xmlns:p14="http://schemas.microsoft.com/office/powerpoint/2010/main" val="354690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4CF0-22A6-4968-8429-64DD7E728C01}"/>
              </a:ext>
            </a:extLst>
          </p:cNvPr>
          <p:cNvSpPr>
            <a:spLocks noGrp="1"/>
          </p:cNvSpPr>
          <p:nvPr>
            <p:ph type="title"/>
          </p:nvPr>
        </p:nvSpPr>
        <p:spPr>
          <a:xfrm>
            <a:off x="1981943" y="278701"/>
            <a:ext cx="9597887" cy="710206"/>
          </a:xfrm>
        </p:spPr>
        <p:txBody>
          <a:bodyPr/>
          <a:lstStyle/>
          <a:p>
            <a:r>
              <a:rPr lang="en-US"/>
              <a:t>No more substitute bubble in answer documents</a:t>
            </a:r>
          </a:p>
        </p:txBody>
      </p:sp>
      <p:sp>
        <p:nvSpPr>
          <p:cNvPr id="3" name="Content Placeholder 2">
            <a:extLst>
              <a:ext uri="{FF2B5EF4-FFF2-40B4-BE49-F238E27FC236}">
                <a16:creationId xmlns:a16="http://schemas.microsoft.com/office/drawing/2014/main" id="{AC5511A1-95FA-47AA-8C81-54FDEDA2F8F3}"/>
              </a:ext>
            </a:extLst>
          </p:cNvPr>
          <p:cNvSpPr>
            <a:spLocks noGrp="1"/>
          </p:cNvSpPr>
          <p:nvPr>
            <p:ph sz="half" idx="2"/>
          </p:nvPr>
        </p:nvSpPr>
        <p:spPr>
          <a:xfrm>
            <a:off x="588248" y="1562443"/>
            <a:ext cx="9983859" cy="1980359"/>
          </a:xfrm>
        </p:spPr>
        <p:txBody>
          <a:bodyPr vert="horz" lIns="91440" tIns="45720" rIns="91440" bIns="45720" rtlCol="0" anchor="t">
            <a:normAutofit/>
          </a:bodyPr>
          <a:lstStyle/>
          <a:p>
            <a:pPr marL="800100" lvl="1" indent="-342900">
              <a:buClr>
                <a:srgbClr val="FF8134"/>
              </a:buClr>
              <a:buFont typeface="Wingdings" charset="2"/>
              <a:buChar char="§"/>
            </a:pPr>
            <a:r>
              <a:rPr lang="en-US" sz="2800">
                <a:solidFill>
                  <a:srgbClr val="000000"/>
                </a:solidFill>
                <a:ea typeface="Calibri" charset="0"/>
                <a:cs typeface="Calibri"/>
              </a:rPr>
              <a:t>Substitute assessment bubble has been removed from all STAAR EOC assessment answer documents and in the online testing attributes. </a:t>
            </a:r>
            <a:endParaRPr lang="en-US" sz="2800">
              <a:solidFill>
                <a:srgbClr val="000000"/>
              </a:solidFill>
              <a:ea typeface="Calibri" charset="0"/>
              <a:cs typeface="Calibri" charset="0"/>
            </a:endParaRPr>
          </a:p>
          <a:p>
            <a:pPr marL="342900" indent="-342900">
              <a:buClr>
                <a:srgbClr val="F06039"/>
              </a:buClr>
              <a:buFont typeface="Wingdings" panose="05000000000000000000" pitchFamily="2" charset="2"/>
              <a:buChar char="§"/>
            </a:pPr>
            <a:endParaRPr lang="en-US" sz="2400">
              <a:solidFill>
                <a:srgbClr val="000000">
                  <a:lumMod val="75000"/>
                  <a:lumOff val="25000"/>
                </a:srgbClr>
              </a:solidFill>
              <a:ea typeface="Calibri" charset="0"/>
              <a:cs typeface="Calibri" charset="0"/>
            </a:endParaRPr>
          </a:p>
          <a:p>
            <a:endParaRPr lang="en-US"/>
          </a:p>
        </p:txBody>
      </p:sp>
      <p:pic>
        <p:nvPicPr>
          <p:cNvPr id="7" name="Content Placeholder 6">
            <a:extLst>
              <a:ext uri="{FF2B5EF4-FFF2-40B4-BE49-F238E27FC236}">
                <a16:creationId xmlns:a16="http://schemas.microsoft.com/office/drawing/2014/main" id="{28E6588F-E54B-4273-8655-0C4501EC77AE}"/>
              </a:ext>
            </a:extLst>
          </p:cNvPr>
          <p:cNvPicPr>
            <a:picLocks noGrp="1" noChangeAspect="1"/>
          </p:cNvPicPr>
          <p:nvPr>
            <p:ph sz="quarter" idx="4"/>
          </p:nvPr>
        </p:nvPicPr>
        <p:blipFill>
          <a:blip r:embed="rId2"/>
          <a:stretch>
            <a:fillRect/>
          </a:stretch>
        </p:blipFill>
        <p:spPr>
          <a:xfrm>
            <a:off x="2324031" y="3802529"/>
            <a:ext cx="6512294" cy="1576680"/>
          </a:xfrm>
          <a:prstGeom prst="rect">
            <a:avLst/>
          </a:prstGeom>
        </p:spPr>
      </p:pic>
      <p:sp>
        <p:nvSpPr>
          <p:cNvPr id="8" name="Oval 7">
            <a:extLst>
              <a:ext uri="{FF2B5EF4-FFF2-40B4-BE49-F238E27FC236}">
                <a16:creationId xmlns:a16="http://schemas.microsoft.com/office/drawing/2014/main" id="{22ADADD1-931B-4466-BB39-24D1D7C8C63B}"/>
              </a:ext>
            </a:extLst>
          </p:cNvPr>
          <p:cNvSpPr/>
          <p:nvPr/>
        </p:nvSpPr>
        <p:spPr>
          <a:xfrm>
            <a:off x="5990741" y="4491559"/>
            <a:ext cx="2713535" cy="1081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a:extLst>
              <a:ext uri="{FF2B5EF4-FFF2-40B4-BE49-F238E27FC236}">
                <a16:creationId xmlns:a16="http://schemas.microsoft.com/office/drawing/2014/main" id="{F0B4FB6F-18C2-0D4D-9C54-A6FE3F0B26C2}"/>
              </a:ext>
            </a:extLst>
          </p:cNvPr>
          <p:cNvSpPr>
            <a:spLocks noGrp="1"/>
          </p:cNvSpPr>
          <p:nvPr>
            <p:ph type="ftr" sz="quarter" idx="11"/>
          </p:nvPr>
        </p:nvSpPr>
        <p:spPr/>
        <p:txBody>
          <a:bodyPr/>
          <a:lstStyle/>
          <a:p>
            <a:r>
              <a:rPr lang="en-US"/>
              <a:t>TEA - Student Assessment Division</a:t>
            </a:r>
          </a:p>
        </p:txBody>
      </p:sp>
      <p:sp>
        <p:nvSpPr>
          <p:cNvPr id="10" name="Slide Number Placeholder 9">
            <a:extLst>
              <a:ext uri="{FF2B5EF4-FFF2-40B4-BE49-F238E27FC236}">
                <a16:creationId xmlns:a16="http://schemas.microsoft.com/office/drawing/2014/main" id="{59540E96-81DC-2444-B2EF-392DEB6BDD6E}"/>
              </a:ext>
            </a:extLst>
          </p:cNvPr>
          <p:cNvSpPr>
            <a:spLocks noGrp="1"/>
          </p:cNvSpPr>
          <p:nvPr>
            <p:ph type="sldNum" sz="quarter" idx="12"/>
          </p:nvPr>
        </p:nvSpPr>
        <p:spPr/>
        <p:txBody>
          <a:bodyPr/>
          <a:lstStyle/>
          <a:p>
            <a:fld id="{0088AB57-2DBE-44A3-AE96-942C49E954BF}" type="slidenum">
              <a:rPr lang="en-US" smtClean="0"/>
              <a:t>10</a:t>
            </a:fld>
            <a:endParaRPr lang="en-US"/>
          </a:p>
        </p:txBody>
      </p:sp>
    </p:spTree>
    <p:extLst>
      <p:ext uri="{BB962C8B-B14F-4D97-AF65-F5344CB8AC3E}">
        <p14:creationId xmlns:p14="http://schemas.microsoft.com/office/powerpoint/2010/main" val="5121376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 STAAR Online Practice</a:t>
            </a:r>
            <a:endParaRPr kumimoji="0" lang="en-US" sz="6000" b="0" i="0" u="none" strike="noStrike" kern="1200" cap="none" spc="0" normalizeH="0" baseline="0" noProof="0">
              <a:ln>
                <a:noFill/>
              </a:ln>
              <a:solidFill>
                <a:srgbClr val="1682C5"/>
              </a:solidFill>
              <a:effectLst/>
              <a:uLnTx/>
              <a:uFillTx/>
              <a:latin typeface="Calibri Light" panose="020F0302020204030204"/>
              <a:ea typeface="+mj-ea"/>
              <a:cs typeface="+mj-cs"/>
            </a:endParaRPr>
          </a:p>
        </p:txBody>
      </p:sp>
      <p:pic>
        <p:nvPicPr>
          <p:cNvPr id="2" name="Picture 8" descr="A screenshot of a cell phone&#10;&#10;Description generated with very high confidence">
            <a:extLst>
              <a:ext uri="{FF2B5EF4-FFF2-40B4-BE49-F238E27FC236}">
                <a16:creationId xmlns:a16="http://schemas.microsoft.com/office/drawing/2014/main" id="{9755BAB6-DB86-4C52-8F60-B59506B55710}"/>
              </a:ext>
            </a:extLst>
          </p:cNvPr>
          <p:cNvPicPr>
            <a:picLocks noChangeAspect="1"/>
          </p:cNvPicPr>
          <p:nvPr/>
        </p:nvPicPr>
        <p:blipFill>
          <a:blip r:embed="rId3"/>
          <a:stretch>
            <a:fillRect/>
          </a:stretch>
        </p:blipFill>
        <p:spPr>
          <a:xfrm>
            <a:off x="511505" y="1964230"/>
            <a:ext cx="5055474" cy="3787886"/>
          </a:xfrm>
          <a:prstGeom prst="rect">
            <a:avLst/>
          </a:prstGeom>
        </p:spPr>
      </p:pic>
      <p:pic>
        <p:nvPicPr>
          <p:cNvPr id="10" name="Picture 10" descr="A screenshot of a cell phone&#10;&#10;Description generated with very high confidence">
            <a:extLst>
              <a:ext uri="{FF2B5EF4-FFF2-40B4-BE49-F238E27FC236}">
                <a16:creationId xmlns:a16="http://schemas.microsoft.com/office/drawing/2014/main" id="{56CF8286-5881-4FB0-A5BB-7AD02B69108C}"/>
              </a:ext>
            </a:extLst>
          </p:cNvPr>
          <p:cNvPicPr>
            <a:picLocks noChangeAspect="1"/>
          </p:cNvPicPr>
          <p:nvPr/>
        </p:nvPicPr>
        <p:blipFill>
          <a:blip r:embed="rId4"/>
          <a:stretch>
            <a:fillRect/>
          </a:stretch>
        </p:blipFill>
        <p:spPr>
          <a:xfrm>
            <a:off x="6563711" y="1962369"/>
            <a:ext cx="5055475" cy="3791606"/>
          </a:xfrm>
          <a:prstGeom prst="rect">
            <a:avLst/>
          </a:prstGeom>
        </p:spPr>
      </p:pic>
      <p:pic>
        <p:nvPicPr>
          <p:cNvPr id="12" name="Picture 13">
            <a:extLst>
              <a:ext uri="{FF2B5EF4-FFF2-40B4-BE49-F238E27FC236}">
                <a16:creationId xmlns:a16="http://schemas.microsoft.com/office/drawing/2014/main" id="{5A2E5D00-2B71-495F-97EF-6AC5C7644F06}"/>
              </a:ext>
            </a:extLst>
          </p:cNvPr>
          <p:cNvPicPr>
            <a:picLocks noChangeAspect="1"/>
          </p:cNvPicPr>
          <p:nvPr/>
        </p:nvPicPr>
        <p:blipFill>
          <a:blip r:embed="rId5"/>
          <a:stretch>
            <a:fillRect/>
          </a:stretch>
        </p:blipFill>
        <p:spPr>
          <a:xfrm>
            <a:off x="511503" y="1455738"/>
            <a:ext cx="1219200" cy="390525"/>
          </a:xfrm>
          <a:prstGeom prst="rect">
            <a:avLst/>
          </a:prstGeom>
        </p:spPr>
      </p:pic>
      <p:pic>
        <p:nvPicPr>
          <p:cNvPr id="15" name="Picture 15">
            <a:extLst>
              <a:ext uri="{FF2B5EF4-FFF2-40B4-BE49-F238E27FC236}">
                <a16:creationId xmlns:a16="http://schemas.microsoft.com/office/drawing/2014/main" id="{92A75F0E-2BD4-4813-B0CC-3E3D7D01F18C}"/>
              </a:ext>
            </a:extLst>
          </p:cNvPr>
          <p:cNvPicPr>
            <a:picLocks noChangeAspect="1"/>
          </p:cNvPicPr>
          <p:nvPr/>
        </p:nvPicPr>
        <p:blipFill>
          <a:blip r:embed="rId6"/>
          <a:stretch>
            <a:fillRect/>
          </a:stretch>
        </p:blipFill>
        <p:spPr>
          <a:xfrm>
            <a:off x="6559604" y="1455738"/>
            <a:ext cx="1647825" cy="390525"/>
          </a:xfrm>
          <a:prstGeom prst="rect">
            <a:avLst/>
          </a:prstGeom>
        </p:spPr>
      </p:pic>
    </p:spTree>
    <p:extLst>
      <p:ext uri="{BB962C8B-B14F-4D97-AF65-F5344CB8AC3E}">
        <p14:creationId xmlns:p14="http://schemas.microsoft.com/office/powerpoint/2010/main" val="15199352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 STAAR Online Practice</a:t>
            </a:r>
            <a:endParaRPr kumimoji="0" lang="en-US" sz="6000" b="0" i="0" u="none" strike="noStrike" kern="1200" cap="none" spc="0" normalizeH="0" baseline="0" noProof="0">
              <a:ln>
                <a:noFill/>
              </a:ln>
              <a:solidFill>
                <a:srgbClr val="1682C5"/>
              </a:solidFill>
              <a:effectLst/>
              <a:uLnTx/>
              <a:uFillTx/>
              <a:latin typeface="Calibri Light" panose="020F0302020204030204"/>
              <a:ea typeface="+mj-ea"/>
              <a:cs typeface="+mj-cs"/>
            </a:endParaRPr>
          </a:p>
        </p:txBody>
      </p:sp>
      <p:pic>
        <p:nvPicPr>
          <p:cNvPr id="9" name="Picture 10" descr="A screenshot of a cell phone&#10;&#10;Description generated with very high confidence">
            <a:extLst>
              <a:ext uri="{FF2B5EF4-FFF2-40B4-BE49-F238E27FC236}">
                <a16:creationId xmlns:a16="http://schemas.microsoft.com/office/drawing/2014/main" id="{78261D84-A663-433E-A24E-5C6C41BF8EFC}"/>
              </a:ext>
            </a:extLst>
          </p:cNvPr>
          <p:cNvPicPr>
            <a:picLocks noChangeAspect="1"/>
          </p:cNvPicPr>
          <p:nvPr/>
        </p:nvPicPr>
        <p:blipFill>
          <a:blip r:embed="rId3"/>
          <a:stretch>
            <a:fillRect/>
          </a:stretch>
        </p:blipFill>
        <p:spPr>
          <a:xfrm>
            <a:off x="511503" y="1992574"/>
            <a:ext cx="5055475" cy="3818782"/>
          </a:xfrm>
          <a:prstGeom prst="rect">
            <a:avLst/>
          </a:prstGeom>
        </p:spPr>
      </p:pic>
      <p:pic>
        <p:nvPicPr>
          <p:cNvPr id="13" name="Picture 13" descr="A screenshot of a cell phone&#10;&#10;Description generated with very high confidence">
            <a:extLst>
              <a:ext uri="{FF2B5EF4-FFF2-40B4-BE49-F238E27FC236}">
                <a16:creationId xmlns:a16="http://schemas.microsoft.com/office/drawing/2014/main" id="{156E65FD-8A1B-47DA-A7C9-DAB137F57EBC}"/>
              </a:ext>
            </a:extLst>
          </p:cNvPr>
          <p:cNvPicPr>
            <a:picLocks noChangeAspect="1"/>
          </p:cNvPicPr>
          <p:nvPr/>
        </p:nvPicPr>
        <p:blipFill>
          <a:blip r:embed="rId4"/>
          <a:stretch>
            <a:fillRect/>
          </a:stretch>
        </p:blipFill>
        <p:spPr>
          <a:xfrm>
            <a:off x="6563711" y="2009771"/>
            <a:ext cx="5055476" cy="3793147"/>
          </a:xfrm>
          <a:prstGeom prst="rect">
            <a:avLst/>
          </a:prstGeom>
        </p:spPr>
      </p:pic>
      <p:pic>
        <p:nvPicPr>
          <p:cNvPr id="16" name="Picture 16">
            <a:extLst>
              <a:ext uri="{FF2B5EF4-FFF2-40B4-BE49-F238E27FC236}">
                <a16:creationId xmlns:a16="http://schemas.microsoft.com/office/drawing/2014/main" id="{6DBE4EC8-4CAB-4FC9-9CA3-6885FAA4ACB4}"/>
              </a:ext>
            </a:extLst>
          </p:cNvPr>
          <p:cNvPicPr>
            <a:picLocks noChangeAspect="1"/>
          </p:cNvPicPr>
          <p:nvPr/>
        </p:nvPicPr>
        <p:blipFill>
          <a:blip r:embed="rId5"/>
          <a:stretch>
            <a:fillRect/>
          </a:stretch>
        </p:blipFill>
        <p:spPr>
          <a:xfrm>
            <a:off x="511558" y="1455738"/>
            <a:ext cx="1762125" cy="390525"/>
          </a:xfrm>
          <a:prstGeom prst="rect">
            <a:avLst/>
          </a:prstGeom>
        </p:spPr>
      </p:pic>
      <p:pic>
        <p:nvPicPr>
          <p:cNvPr id="18" name="Picture 18">
            <a:extLst>
              <a:ext uri="{FF2B5EF4-FFF2-40B4-BE49-F238E27FC236}">
                <a16:creationId xmlns:a16="http://schemas.microsoft.com/office/drawing/2014/main" id="{B2CBFD3F-2358-4FED-BF6B-E58DAD0FD8D0}"/>
              </a:ext>
            </a:extLst>
          </p:cNvPr>
          <p:cNvPicPr>
            <a:picLocks noChangeAspect="1"/>
          </p:cNvPicPr>
          <p:nvPr/>
        </p:nvPicPr>
        <p:blipFill>
          <a:blip r:embed="rId6"/>
          <a:stretch>
            <a:fillRect/>
          </a:stretch>
        </p:blipFill>
        <p:spPr>
          <a:xfrm>
            <a:off x="6523202" y="1455738"/>
            <a:ext cx="1790700" cy="390525"/>
          </a:xfrm>
          <a:prstGeom prst="rect">
            <a:avLst/>
          </a:prstGeom>
        </p:spPr>
      </p:pic>
    </p:spTree>
    <p:extLst>
      <p:ext uri="{BB962C8B-B14F-4D97-AF65-F5344CB8AC3E}">
        <p14:creationId xmlns:p14="http://schemas.microsoft.com/office/powerpoint/2010/main" val="41538742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 STAAR Online Practice</a:t>
            </a:r>
            <a:endParaRPr kumimoji="0" lang="en-US" sz="6000" b="0" i="0" u="none" strike="noStrike" kern="1200" cap="none" spc="0" normalizeH="0" baseline="0" noProof="0">
              <a:ln>
                <a:noFill/>
              </a:ln>
              <a:solidFill>
                <a:srgbClr val="1682C5"/>
              </a:solidFill>
              <a:effectLst/>
              <a:uLnTx/>
              <a:uFillTx/>
              <a:latin typeface="Calibri Light" panose="020F0302020204030204"/>
              <a:ea typeface="+mj-ea"/>
              <a:cs typeface="+mj-cs"/>
            </a:endParaRPr>
          </a:p>
        </p:txBody>
      </p:sp>
      <p:pic>
        <p:nvPicPr>
          <p:cNvPr id="3" name="Picture 7">
            <a:extLst>
              <a:ext uri="{FF2B5EF4-FFF2-40B4-BE49-F238E27FC236}">
                <a16:creationId xmlns:a16="http://schemas.microsoft.com/office/drawing/2014/main" id="{98C3CAB4-8A58-46ED-9349-C28C1B563A57}"/>
              </a:ext>
            </a:extLst>
          </p:cNvPr>
          <p:cNvPicPr>
            <a:picLocks noChangeAspect="1"/>
          </p:cNvPicPr>
          <p:nvPr/>
        </p:nvPicPr>
        <p:blipFill>
          <a:blip r:embed="rId3"/>
          <a:stretch>
            <a:fillRect/>
          </a:stretch>
        </p:blipFill>
        <p:spPr>
          <a:xfrm>
            <a:off x="480356" y="1455738"/>
            <a:ext cx="1666875" cy="390525"/>
          </a:xfrm>
          <a:prstGeom prst="rect">
            <a:avLst/>
          </a:prstGeom>
        </p:spPr>
      </p:pic>
      <p:pic>
        <p:nvPicPr>
          <p:cNvPr id="9" name="Picture 10" descr="A screenshot of a cell phone&#10;&#10;Description generated with very high confidence">
            <a:extLst>
              <a:ext uri="{FF2B5EF4-FFF2-40B4-BE49-F238E27FC236}">
                <a16:creationId xmlns:a16="http://schemas.microsoft.com/office/drawing/2014/main" id="{2FF9F022-11DF-43CE-A8B4-627587CB5C47}"/>
              </a:ext>
            </a:extLst>
          </p:cNvPr>
          <p:cNvPicPr>
            <a:picLocks noChangeAspect="1"/>
          </p:cNvPicPr>
          <p:nvPr/>
        </p:nvPicPr>
        <p:blipFill>
          <a:blip r:embed="rId4"/>
          <a:stretch>
            <a:fillRect/>
          </a:stretch>
        </p:blipFill>
        <p:spPr>
          <a:xfrm>
            <a:off x="476468" y="1999865"/>
            <a:ext cx="5055475" cy="3786683"/>
          </a:xfrm>
          <a:prstGeom prst="rect">
            <a:avLst/>
          </a:prstGeom>
        </p:spPr>
      </p:pic>
      <p:pic>
        <p:nvPicPr>
          <p:cNvPr id="13" name="Picture 13">
            <a:extLst>
              <a:ext uri="{FF2B5EF4-FFF2-40B4-BE49-F238E27FC236}">
                <a16:creationId xmlns:a16="http://schemas.microsoft.com/office/drawing/2014/main" id="{E13FFBA6-60FE-44CC-ABCB-667E536A9E70}"/>
              </a:ext>
            </a:extLst>
          </p:cNvPr>
          <p:cNvPicPr>
            <a:picLocks noChangeAspect="1"/>
          </p:cNvPicPr>
          <p:nvPr/>
        </p:nvPicPr>
        <p:blipFill>
          <a:blip r:embed="rId5"/>
          <a:stretch>
            <a:fillRect/>
          </a:stretch>
        </p:blipFill>
        <p:spPr>
          <a:xfrm>
            <a:off x="6567598" y="1455738"/>
            <a:ext cx="1666875" cy="390525"/>
          </a:xfrm>
          <a:prstGeom prst="rect">
            <a:avLst/>
          </a:prstGeom>
        </p:spPr>
      </p:pic>
      <p:pic>
        <p:nvPicPr>
          <p:cNvPr id="16" name="Picture 16" descr="A screenshot of a social media post&#10;&#10;Description generated with very high confidence">
            <a:extLst>
              <a:ext uri="{FF2B5EF4-FFF2-40B4-BE49-F238E27FC236}">
                <a16:creationId xmlns:a16="http://schemas.microsoft.com/office/drawing/2014/main" id="{243FB216-1843-482C-9CA6-6FD65102DD29}"/>
              </a:ext>
            </a:extLst>
          </p:cNvPr>
          <p:cNvPicPr>
            <a:picLocks noChangeAspect="1"/>
          </p:cNvPicPr>
          <p:nvPr/>
        </p:nvPicPr>
        <p:blipFill>
          <a:blip r:embed="rId6"/>
          <a:stretch>
            <a:fillRect/>
          </a:stretch>
        </p:blipFill>
        <p:spPr>
          <a:xfrm>
            <a:off x="6567598" y="1999865"/>
            <a:ext cx="5029199" cy="3786683"/>
          </a:xfrm>
          <a:prstGeom prst="rect">
            <a:avLst/>
          </a:prstGeom>
        </p:spPr>
      </p:pic>
    </p:spTree>
    <p:extLst>
      <p:ext uri="{BB962C8B-B14F-4D97-AF65-F5344CB8AC3E}">
        <p14:creationId xmlns:p14="http://schemas.microsoft.com/office/powerpoint/2010/main" val="19439807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828" t="27967" r="-2828" b="-27967"/>
          <a:stretch/>
        </p:blipFill>
        <p:spPr>
          <a:xfrm>
            <a:off x="0" y="1107440"/>
            <a:ext cx="12545029" cy="8363354"/>
          </a:xfrm>
        </p:spPr>
      </p:pic>
      <p:sp>
        <p:nvSpPr>
          <p:cNvPr id="2" name="Title 1"/>
          <p:cNvSpPr>
            <a:spLocks noGrp="1"/>
          </p:cNvSpPr>
          <p:nvPr>
            <p:ph type="title"/>
          </p:nvPr>
        </p:nvSpPr>
        <p:spPr>
          <a:xfrm>
            <a:off x="1524000" y="2963950"/>
            <a:ext cx="9138089" cy="1455647"/>
          </a:xfrm>
          <a:solidFill>
            <a:schemeClr val="bg1">
              <a:lumMod val="95000"/>
              <a:alpha val="86000"/>
            </a:schemeClr>
          </a:solidFill>
        </p:spPr>
        <p:txBody>
          <a:bodyPr/>
          <a:lstStyle/>
          <a:p>
            <a:r>
              <a:rPr lang="en-US"/>
              <a:t>Questions?</a:t>
            </a:r>
          </a:p>
        </p:txBody>
      </p:sp>
      <p:sp>
        <p:nvSpPr>
          <p:cNvPr id="6" name="Footer Placeholder 5">
            <a:extLst>
              <a:ext uri="{FF2B5EF4-FFF2-40B4-BE49-F238E27FC236}">
                <a16:creationId xmlns:a16="http://schemas.microsoft.com/office/drawing/2014/main" id="{02D83BC8-A3DC-0543-B4C6-4C8072E4901D}"/>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4C2716EA-8E42-E941-8EC3-D30B0468AB62}"/>
              </a:ext>
            </a:extLst>
          </p:cNvPr>
          <p:cNvSpPr>
            <a:spLocks noGrp="1"/>
          </p:cNvSpPr>
          <p:nvPr>
            <p:ph type="sldNum" sz="quarter" idx="12"/>
          </p:nvPr>
        </p:nvSpPr>
        <p:spPr/>
        <p:txBody>
          <a:bodyPr/>
          <a:lstStyle/>
          <a:p>
            <a:fld id="{0088AB57-2DBE-44A3-AE96-942C49E954BF}" type="slidenum">
              <a:rPr lang="en-US" smtClean="0"/>
              <a:t>103</a:t>
            </a:fld>
            <a:endParaRPr lang="en-US"/>
          </a:p>
        </p:txBody>
      </p:sp>
    </p:spTree>
    <p:extLst>
      <p:ext uri="{BB962C8B-B14F-4D97-AF65-F5344CB8AC3E}">
        <p14:creationId xmlns:p14="http://schemas.microsoft.com/office/powerpoint/2010/main" val="26161916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9680"/>
            <a:ext cx="12192000" cy="5608320"/>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159267" y="3007213"/>
            <a:ext cx="10058400" cy="132959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a:solidFill>
                  <a:schemeClr val="bg1"/>
                </a:solidFill>
                <a:latin typeface="Calibri" charset="0"/>
                <a:ea typeface="Calibri" charset="0"/>
                <a:cs typeface="Calibri" charset="0"/>
              </a:rPr>
              <a:t>TELPAS &amp; TELPAS ALTERNATE Updates</a:t>
            </a:r>
          </a:p>
        </p:txBody>
      </p:sp>
    </p:spTree>
    <p:extLst>
      <p:ext uri="{BB962C8B-B14F-4D97-AF65-F5344CB8AC3E}">
        <p14:creationId xmlns:p14="http://schemas.microsoft.com/office/powerpoint/2010/main" val="2728817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10166122" cy="1006351"/>
          </a:xfrm>
        </p:spPr>
        <p:txBody>
          <a:bodyPr>
            <a:normAutofit/>
          </a:bodyPr>
          <a:lstStyle/>
          <a:p>
            <a:r>
              <a:rPr lang="en-US" sz="3200">
                <a:latin typeface="+mn-lt"/>
              </a:rPr>
              <a:t>TELPAS Updates for 2019-2020 </a:t>
            </a:r>
          </a:p>
        </p:txBody>
      </p:sp>
      <p:sp>
        <p:nvSpPr>
          <p:cNvPr id="7" name="Content Placeholder 6"/>
          <p:cNvSpPr>
            <a:spLocks noGrp="1"/>
          </p:cNvSpPr>
          <p:nvPr>
            <p:ph idx="13"/>
          </p:nvPr>
        </p:nvSpPr>
        <p:spPr>
          <a:xfrm>
            <a:off x="999564" y="1718048"/>
            <a:ext cx="7278162" cy="2589257"/>
          </a:xfrm>
        </p:spPr>
        <p:txBody>
          <a:bodyPr>
            <a:normAutofit/>
          </a:bodyPr>
          <a:lstStyle/>
          <a:p>
            <a:pPr marL="457200" indent="-457200">
              <a:buClr>
                <a:schemeClr val="accent2"/>
              </a:buClr>
              <a:buFont typeface="Wingdings" panose="05000000000000000000" pitchFamily="2" charset="2"/>
              <a:buChar char="§"/>
            </a:pPr>
            <a:r>
              <a:rPr lang="en-US">
                <a:solidFill>
                  <a:schemeClr val="tx1">
                    <a:lumMod val="75000"/>
                    <a:lumOff val="25000"/>
                  </a:schemeClr>
                </a:solidFill>
                <a:latin typeface="+mn-lt"/>
                <a:cs typeface="Calibri" charset="0"/>
              </a:rPr>
              <a:t>TELPAS Manuals</a:t>
            </a:r>
          </a:p>
          <a:p>
            <a:pPr marL="457200" indent="-457200">
              <a:buClr>
                <a:schemeClr val="accent2"/>
              </a:buClr>
              <a:buFont typeface="Wingdings" panose="05000000000000000000" pitchFamily="2" charset="2"/>
              <a:buChar char="§"/>
            </a:pPr>
            <a:endParaRPr lang="en-US">
              <a:solidFill>
                <a:schemeClr val="tx1">
                  <a:lumMod val="75000"/>
                  <a:lumOff val="25000"/>
                </a:schemeClr>
              </a:solidFill>
              <a:latin typeface="+mn-lt"/>
              <a:cs typeface="Calibri" charset="0"/>
            </a:endParaRPr>
          </a:p>
          <a:p>
            <a:pPr marL="457200" indent="-457200">
              <a:buClr>
                <a:schemeClr val="accent2"/>
              </a:buClr>
              <a:buFont typeface="Wingdings" panose="05000000000000000000" pitchFamily="2" charset="2"/>
              <a:buChar char="§"/>
            </a:pPr>
            <a:r>
              <a:rPr lang="en-US">
                <a:solidFill>
                  <a:schemeClr val="tx1">
                    <a:lumMod val="75000"/>
                    <a:lumOff val="25000"/>
                  </a:schemeClr>
                </a:solidFill>
                <a:latin typeface="+mn-lt"/>
                <a:cs typeface="Calibri" charset="0"/>
              </a:rPr>
              <a:t>TELPAS Centralized Raters</a:t>
            </a:r>
          </a:p>
          <a:p>
            <a:pPr marL="457200" indent="-457200">
              <a:buClr>
                <a:schemeClr val="accent2"/>
              </a:buClr>
              <a:buFont typeface="Wingdings" panose="05000000000000000000" pitchFamily="2" charset="2"/>
              <a:buChar char="§"/>
            </a:pPr>
            <a:endParaRPr lang="en-US">
              <a:solidFill>
                <a:schemeClr val="tx1">
                  <a:lumMod val="75000"/>
                  <a:lumOff val="25000"/>
                </a:schemeClr>
              </a:solidFill>
              <a:latin typeface="+mn-lt"/>
              <a:cs typeface="Calibri" charset="0"/>
            </a:endParaRPr>
          </a:p>
          <a:p>
            <a:pPr marL="0" indent="0">
              <a:buClr>
                <a:schemeClr val="accent2"/>
              </a:buClr>
              <a:buNone/>
            </a:pPr>
            <a:endParaRPr lang="en-US" sz="2200" dirty="0">
              <a:solidFill>
                <a:schemeClr val="tx1">
                  <a:lumMod val="75000"/>
                  <a:lumOff val="25000"/>
                </a:schemeClr>
              </a:solidFill>
              <a:latin typeface="Open Sans" panose="020B0606030504020204"/>
              <a:cs typeface="Calibri" charset="0"/>
            </a:endParaRPr>
          </a:p>
          <a:p>
            <a:pPr marL="457200" indent="-457200">
              <a:buClr>
                <a:schemeClr val="accent2"/>
              </a:buClr>
              <a:buFont typeface="Wingdings" panose="05000000000000000000" pitchFamily="2" charset="2"/>
              <a:buChar char="§"/>
            </a:pPr>
            <a:endParaRPr lang="en-US" sz="2200">
              <a:solidFill>
                <a:schemeClr val="tx1">
                  <a:lumMod val="75000"/>
                  <a:lumOff val="25000"/>
                </a:schemeClr>
              </a:solidFill>
              <a:latin typeface="Open Sans" panose="020B0606030504020204"/>
              <a:cs typeface="Calibri" charset="0"/>
            </a:endParaRPr>
          </a:p>
          <a:p>
            <a:pPr marL="0" lvl="1" indent="0" algn="ctr">
              <a:spcBef>
                <a:spcPts val="1000"/>
              </a:spcBef>
              <a:buClr>
                <a:srgbClr val="FF9933"/>
              </a:buClr>
              <a:buSzPct val="125000"/>
              <a:buNone/>
            </a:pPr>
            <a:endParaRPr lang="en-US" altLang="en-US" b="0">
              <a:latin typeface="Open Sans (Headings)"/>
            </a:endParaRPr>
          </a:p>
        </p:txBody>
      </p:sp>
      <p:sp>
        <p:nvSpPr>
          <p:cNvPr id="6" name="Footer Placeholder 5">
            <a:extLst>
              <a:ext uri="{FF2B5EF4-FFF2-40B4-BE49-F238E27FC236}">
                <a16:creationId xmlns:a16="http://schemas.microsoft.com/office/drawing/2014/main" id="{F92B2774-AC1F-4547-B784-8A6F3E3F31AF}"/>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DC44DCC1-B295-2446-9ADE-4674A5C95A29}"/>
              </a:ext>
            </a:extLst>
          </p:cNvPr>
          <p:cNvSpPr>
            <a:spLocks noGrp="1"/>
          </p:cNvSpPr>
          <p:nvPr>
            <p:ph type="sldNum" sz="quarter" idx="12"/>
          </p:nvPr>
        </p:nvSpPr>
        <p:spPr/>
        <p:txBody>
          <a:bodyPr/>
          <a:lstStyle/>
          <a:p>
            <a:fld id="{0088AB57-2DBE-44A3-AE96-942C49E954BF}" type="slidenum">
              <a:rPr lang="en-US" smtClean="0"/>
              <a:t>105</a:t>
            </a:fld>
            <a:endParaRPr lang="en-US"/>
          </a:p>
        </p:txBody>
      </p:sp>
    </p:spTree>
    <p:extLst>
      <p:ext uri="{BB962C8B-B14F-4D97-AF65-F5344CB8AC3E}">
        <p14:creationId xmlns:p14="http://schemas.microsoft.com/office/powerpoint/2010/main" val="3789588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D0F-3AA6-46FA-A2CC-40598604E5ED}"/>
              </a:ext>
            </a:extLst>
          </p:cNvPr>
          <p:cNvSpPr>
            <a:spLocks noGrp="1"/>
          </p:cNvSpPr>
          <p:nvPr>
            <p:ph type="title"/>
          </p:nvPr>
        </p:nvSpPr>
        <p:spPr/>
        <p:txBody>
          <a:bodyPr/>
          <a:lstStyle/>
          <a:p>
            <a:r>
              <a:rPr lang="en-US">
                <a:latin typeface="+mn-lt"/>
              </a:rPr>
              <a:t>TELPAS Overview</a:t>
            </a:r>
          </a:p>
        </p:txBody>
      </p:sp>
      <p:sp>
        <p:nvSpPr>
          <p:cNvPr id="5" name="Text Placeholder 4">
            <a:extLst>
              <a:ext uri="{FF2B5EF4-FFF2-40B4-BE49-F238E27FC236}">
                <a16:creationId xmlns:a16="http://schemas.microsoft.com/office/drawing/2014/main" id="{C1245FA1-28E5-4360-BCEC-69B8ACD8762C}"/>
              </a:ext>
            </a:extLst>
          </p:cNvPr>
          <p:cNvSpPr>
            <a:spLocks noGrp="1"/>
          </p:cNvSpPr>
          <p:nvPr>
            <p:ph sz="quarter" idx="13"/>
          </p:nvPr>
        </p:nvSpPr>
        <p:spPr>
          <a:xfrm>
            <a:off x="423863" y="1426258"/>
            <a:ext cx="11344274" cy="4181578"/>
          </a:xfrm>
        </p:spPr>
        <p:txBody>
          <a:bodyPr>
            <a:normAutofit/>
          </a:bodyPr>
          <a:lstStyle/>
          <a:p>
            <a:pPr marL="457200" indent="-457200">
              <a:buClr>
                <a:schemeClr val="accent2">
                  <a:lumMod val="75000"/>
                </a:schemeClr>
              </a:buClr>
              <a:buFont typeface="Wingdings" panose="05000000000000000000" pitchFamily="2" charset="2"/>
              <a:buChar char="§"/>
              <a:defRPr/>
            </a:pPr>
            <a:r>
              <a:rPr lang="en-US">
                <a:latin typeface="Calibri" charset="0"/>
                <a:ea typeface="Calibri" charset="0"/>
                <a:cs typeface="Calibri" charset="0"/>
              </a:rPr>
              <a:t>TELPAS annually assesses the progress that English learners (ELs) make in learning the English language. </a:t>
            </a:r>
          </a:p>
          <a:p>
            <a:pPr marL="457200" indent="-457200">
              <a:buClr>
                <a:schemeClr val="accent2">
                  <a:lumMod val="75000"/>
                </a:schemeClr>
              </a:buClr>
              <a:buFont typeface="Wingdings" panose="05000000000000000000" pitchFamily="2" charset="2"/>
              <a:buChar char="§"/>
              <a:defRPr/>
            </a:pPr>
            <a:r>
              <a:rPr lang="en-US">
                <a:latin typeface="Calibri" charset="0"/>
                <a:ea typeface="Calibri" charset="0"/>
                <a:cs typeface="Calibri" charset="0"/>
              </a:rPr>
              <a:t>All K-12 students classified as LEP/EL in the Public Education Information Management System (PEIMS) are required to participate in TELPAS, including those who have parents who have declined bilingual/English as a Second Language (ESL) program services. </a:t>
            </a:r>
          </a:p>
          <a:p>
            <a:endParaRPr lang="en-US"/>
          </a:p>
        </p:txBody>
      </p:sp>
      <p:sp>
        <p:nvSpPr>
          <p:cNvPr id="7" name="Footer Placeholder 6">
            <a:extLst>
              <a:ext uri="{FF2B5EF4-FFF2-40B4-BE49-F238E27FC236}">
                <a16:creationId xmlns:a16="http://schemas.microsoft.com/office/drawing/2014/main" id="{0FE07319-5691-E44F-BC19-8A418DB30901}"/>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4BEA14C1-75C2-DD4F-B4B6-56E84D7BBF37}"/>
              </a:ext>
            </a:extLst>
          </p:cNvPr>
          <p:cNvSpPr>
            <a:spLocks noGrp="1"/>
          </p:cNvSpPr>
          <p:nvPr>
            <p:ph type="sldNum" sz="quarter" idx="12"/>
          </p:nvPr>
        </p:nvSpPr>
        <p:spPr/>
        <p:txBody>
          <a:bodyPr/>
          <a:lstStyle/>
          <a:p>
            <a:fld id="{0088AB57-2DBE-44A3-AE96-942C49E954BF}" type="slidenum">
              <a:rPr lang="en-US" smtClean="0"/>
              <a:pPr/>
              <a:t>106</a:t>
            </a:fld>
            <a:endParaRPr lang="en-US"/>
          </a:p>
        </p:txBody>
      </p:sp>
    </p:spTree>
    <p:extLst>
      <p:ext uri="{BB962C8B-B14F-4D97-AF65-F5344CB8AC3E}">
        <p14:creationId xmlns:p14="http://schemas.microsoft.com/office/powerpoint/2010/main" val="5009425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6AA8C-44B0-4FED-902D-A9B82CB17114}"/>
              </a:ext>
            </a:extLst>
          </p:cNvPr>
          <p:cNvSpPr>
            <a:spLocks noGrp="1"/>
          </p:cNvSpPr>
          <p:nvPr>
            <p:ph type="title"/>
          </p:nvPr>
        </p:nvSpPr>
        <p:spPr/>
        <p:txBody>
          <a:bodyPr/>
          <a:lstStyle/>
          <a:p>
            <a:r>
              <a:rPr lang="en-US">
                <a:latin typeface="+mn-lt"/>
              </a:rPr>
              <a:t>TELPAS Components</a:t>
            </a:r>
          </a:p>
        </p:txBody>
      </p:sp>
      <p:graphicFrame>
        <p:nvGraphicFramePr>
          <p:cNvPr id="5" name="Table 5">
            <a:extLst>
              <a:ext uri="{FF2B5EF4-FFF2-40B4-BE49-F238E27FC236}">
                <a16:creationId xmlns:a16="http://schemas.microsoft.com/office/drawing/2014/main" id="{894ED56B-95D2-44AE-A693-AF4282328825}"/>
              </a:ext>
            </a:extLst>
          </p:cNvPr>
          <p:cNvGraphicFramePr>
            <a:graphicFrameLocks noGrp="1"/>
          </p:cNvGraphicFramePr>
          <p:nvPr>
            <p:ph sz="quarter" idx="13"/>
            <p:extLst>
              <p:ext uri="{D42A27DB-BD31-4B8C-83A1-F6EECF244321}">
                <p14:modId xmlns:p14="http://schemas.microsoft.com/office/powerpoint/2010/main" val="2258527786"/>
              </p:ext>
            </p:extLst>
          </p:nvPr>
        </p:nvGraphicFramePr>
        <p:xfrm>
          <a:off x="1391303" y="1675481"/>
          <a:ext cx="9409394" cy="2920582"/>
        </p:xfrm>
        <a:graphic>
          <a:graphicData uri="http://schemas.openxmlformats.org/drawingml/2006/table">
            <a:tbl>
              <a:tblPr firstRow="1" bandRow="1">
                <a:tableStyleId>{5C22544A-7EE6-4342-B048-85BDC9FD1C3A}</a:tableStyleId>
              </a:tblPr>
              <a:tblGrid>
                <a:gridCol w="4704697">
                  <a:extLst>
                    <a:ext uri="{9D8B030D-6E8A-4147-A177-3AD203B41FA5}">
                      <a16:colId xmlns:a16="http://schemas.microsoft.com/office/drawing/2014/main" val="1140521623"/>
                    </a:ext>
                  </a:extLst>
                </a:gridCol>
                <a:gridCol w="4704697">
                  <a:extLst>
                    <a:ext uri="{9D8B030D-6E8A-4147-A177-3AD203B41FA5}">
                      <a16:colId xmlns:a16="http://schemas.microsoft.com/office/drawing/2014/main" val="841021415"/>
                    </a:ext>
                  </a:extLst>
                </a:gridCol>
              </a:tblGrid>
              <a:tr h="644246">
                <a:tc>
                  <a:txBody>
                    <a:bodyPr/>
                    <a:lstStyle/>
                    <a:p>
                      <a:pPr algn="ctr"/>
                      <a:r>
                        <a:rPr lang="en-US" sz="2400"/>
                        <a:t>Grades K-1</a:t>
                      </a:r>
                    </a:p>
                  </a:txBody>
                  <a:tcPr>
                    <a:solidFill>
                      <a:srgbClr val="0070C0"/>
                    </a:solidFill>
                  </a:tcPr>
                </a:tc>
                <a:tc>
                  <a:txBody>
                    <a:bodyPr/>
                    <a:lstStyle/>
                    <a:p>
                      <a:pPr algn="ctr"/>
                      <a:r>
                        <a:rPr lang="en-US" sz="2400"/>
                        <a:t>Grades 2-12</a:t>
                      </a:r>
                    </a:p>
                  </a:txBody>
                  <a:tcPr>
                    <a:solidFill>
                      <a:srgbClr val="0070C0"/>
                    </a:solidFill>
                  </a:tcPr>
                </a:tc>
                <a:extLst>
                  <a:ext uri="{0D108BD9-81ED-4DB2-BD59-A6C34878D82A}">
                    <a16:rowId xmlns:a16="http://schemas.microsoft.com/office/drawing/2014/main" val="1028918625"/>
                  </a:ext>
                </a:extLst>
              </a:tr>
              <a:tr h="2276336">
                <a:tc>
                  <a:txBody>
                    <a:bodyPr/>
                    <a:lstStyle/>
                    <a:p>
                      <a:pPr marL="285750" indent="-285750">
                        <a:buFont typeface="Wingdings" panose="05000000000000000000" pitchFamily="2" charset="2"/>
                        <a:buChar char="§"/>
                      </a:pPr>
                      <a:r>
                        <a:rPr lang="en-US" sz="2000"/>
                        <a:t>Holistically-rated assessments in listening, speaking, reading, and writing</a:t>
                      </a:r>
                    </a:p>
                    <a:p>
                      <a:pPr marL="285750" indent="-285750">
                        <a:buFont typeface="Wingdings" panose="05000000000000000000" pitchFamily="2" charset="2"/>
                        <a:buChar char="§"/>
                      </a:pPr>
                      <a:r>
                        <a:rPr lang="en-US" sz="2000"/>
                        <a:t>Classroom observations and student interactions</a:t>
                      </a:r>
                    </a:p>
                  </a:txBody>
                  <a:tcPr/>
                </a:tc>
                <a:tc>
                  <a:txBody>
                    <a:bodyPr/>
                    <a:lstStyle/>
                    <a:p>
                      <a:pPr marL="285750" indent="-285750">
                        <a:buFont typeface="Wingdings" panose="05000000000000000000" pitchFamily="2" charset="2"/>
                        <a:buChar char="§"/>
                      </a:pPr>
                      <a:r>
                        <a:rPr lang="en-US" sz="2000"/>
                        <a:t>Online test for reading, listening, and speaking</a:t>
                      </a:r>
                    </a:p>
                    <a:p>
                      <a:pPr marL="285750" indent="-285750">
                        <a:buFont typeface="Wingdings" panose="05000000000000000000" pitchFamily="2" charset="2"/>
                        <a:buChar char="§"/>
                      </a:pPr>
                      <a:r>
                        <a:rPr lang="en-US" sz="2000"/>
                        <a:t>Holistically-rated student writing collection </a:t>
                      </a:r>
                    </a:p>
                  </a:txBody>
                  <a:tcPr/>
                </a:tc>
                <a:extLst>
                  <a:ext uri="{0D108BD9-81ED-4DB2-BD59-A6C34878D82A}">
                    <a16:rowId xmlns:a16="http://schemas.microsoft.com/office/drawing/2014/main" val="2754933062"/>
                  </a:ext>
                </a:extLst>
              </a:tr>
            </a:tbl>
          </a:graphicData>
        </a:graphic>
      </p:graphicFrame>
      <p:sp>
        <p:nvSpPr>
          <p:cNvPr id="7" name="Footer Placeholder 6">
            <a:extLst>
              <a:ext uri="{FF2B5EF4-FFF2-40B4-BE49-F238E27FC236}">
                <a16:creationId xmlns:a16="http://schemas.microsoft.com/office/drawing/2014/main" id="{339EE206-89E2-BF45-A764-7F6B4113DD1B}"/>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39907D19-EBF2-794C-A9CB-58D87476B990}"/>
              </a:ext>
            </a:extLst>
          </p:cNvPr>
          <p:cNvSpPr>
            <a:spLocks noGrp="1"/>
          </p:cNvSpPr>
          <p:nvPr>
            <p:ph type="sldNum" sz="quarter" idx="12"/>
          </p:nvPr>
        </p:nvSpPr>
        <p:spPr/>
        <p:txBody>
          <a:bodyPr/>
          <a:lstStyle/>
          <a:p>
            <a:fld id="{0088AB57-2DBE-44A3-AE96-942C49E954BF}" type="slidenum">
              <a:rPr lang="en-US" smtClean="0"/>
              <a:pPr/>
              <a:t>107</a:t>
            </a:fld>
            <a:endParaRPr lang="en-US"/>
          </a:p>
        </p:txBody>
      </p:sp>
    </p:spTree>
    <p:extLst>
      <p:ext uri="{BB962C8B-B14F-4D97-AF65-F5344CB8AC3E}">
        <p14:creationId xmlns:p14="http://schemas.microsoft.com/office/powerpoint/2010/main" val="4470607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10166122" cy="1006351"/>
          </a:xfrm>
        </p:spPr>
        <p:txBody>
          <a:bodyPr>
            <a:normAutofit/>
          </a:bodyPr>
          <a:lstStyle/>
          <a:p>
            <a:r>
              <a:rPr lang="en-US">
                <a:latin typeface="+mn-lt"/>
              </a:rPr>
              <a:t>Exceptions</a:t>
            </a:r>
            <a:r>
              <a:rPr lang="en-US"/>
              <a:t> </a:t>
            </a:r>
          </a:p>
        </p:txBody>
      </p:sp>
      <p:sp>
        <p:nvSpPr>
          <p:cNvPr id="7" name="Content Placeholder 6"/>
          <p:cNvSpPr>
            <a:spLocks noGrp="1"/>
          </p:cNvSpPr>
          <p:nvPr>
            <p:ph idx="13"/>
          </p:nvPr>
        </p:nvSpPr>
        <p:spPr/>
        <p:txBody>
          <a:bodyPr>
            <a:normAutofit/>
          </a:bodyPr>
          <a:lstStyle/>
          <a:p>
            <a:pPr marL="0" lvl="1" indent="0">
              <a:spcBef>
                <a:spcPts val="1000"/>
              </a:spcBef>
              <a:buClr>
                <a:srgbClr val="FF9933"/>
              </a:buClr>
              <a:buSzPct val="125000"/>
              <a:buNone/>
            </a:pPr>
            <a:r>
              <a:rPr lang="en-US" altLang="en-US" b="1">
                <a:solidFill>
                  <a:schemeClr val="accent1">
                    <a:lumMod val="75000"/>
                  </a:schemeClr>
                </a:solidFill>
                <a:latin typeface="+mn-lt"/>
              </a:rPr>
              <a:t>There are exceptions to an EL being assessed in one or more language domain. </a:t>
            </a:r>
            <a:endParaRPr lang="en-US" altLang="en-US" b="0">
              <a:latin typeface="+mn-lt"/>
            </a:endParaRPr>
          </a:p>
          <a:p>
            <a:pPr marL="457200" indent="-457200">
              <a:buClr>
                <a:schemeClr val="accent2"/>
              </a:buClr>
              <a:buFont typeface="Wingdings" panose="05000000000000000000" pitchFamily="2" charset="2"/>
              <a:buChar char="§"/>
            </a:pPr>
            <a:r>
              <a:rPr lang="en-US" sz="2200">
                <a:solidFill>
                  <a:schemeClr val="tx1">
                    <a:lumMod val="75000"/>
                    <a:lumOff val="25000"/>
                  </a:schemeClr>
                </a:solidFill>
                <a:latin typeface="+mn-lt"/>
                <a:cs typeface="Calibri" charset="0"/>
              </a:rPr>
              <a:t>An EL receiving special education services</a:t>
            </a:r>
          </a:p>
          <a:p>
            <a:pPr marL="914400" lvl="1" indent="-457200">
              <a:buClr>
                <a:schemeClr val="accent1"/>
              </a:buClr>
              <a:buFont typeface="Arial" panose="020B0604020202020204" pitchFamily="34" charset="0"/>
              <a:buChar char="•"/>
            </a:pPr>
            <a:r>
              <a:rPr lang="en-US" sz="2200">
                <a:solidFill>
                  <a:schemeClr val="tx1">
                    <a:lumMod val="75000"/>
                    <a:lumOff val="25000"/>
                  </a:schemeClr>
                </a:solidFill>
                <a:latin typeface="+mn-lt"/>
                <a:cs typeface="Calibri" charset="0"/>
              </a:rPr>
              <a:t>Decision must be made by ARD committee in conjunction with the LPAC.</a:t>
            </a:r>
          </a:p>
          <a:p>
            <a:pPr marL="914400" lvl="1" indent="-457200">
              <a:buClr>
                <a:schemeClr val="accent1"/>
              </a:buClr>
              <a:buFont typeface="Arial" panose="020B0604020202020204" pitchFamily="34" charset="0"/>
              <a:buChar char="•"/>
            </a:pPr>
            <a:r>
              <a:rPr lang="en-US" sz="2200">
                <a:solidFill>
                  <a:schemeClr val="tx1">
                    <a:lumMod val="75000"/>
                    <a:lumOff val="25000"/>
                  </a:schemeClr>
                </a:solidFill>
                <a:latin typeface="+mn-lt"/>
                <a:cs typeface="Calibri" charset="0"/>
              </a:rPr>
              <a:t>Participation must be considered on a domain-by-domain basis.</a:t>
            </a:r>
          </a:p>
          <a:p>
            <a:pPr marL="914400" lvl="1" indent="-457200">
              <a:buClr>
                <a:schemeClr val="accent1"/>
              </a:buClr>
              <a:buFont typeface="Arial" panose="020B0604020202020204" pitchFamily="34" charset="0"/>
              <a:buChar char="•"/>
            </a:pPr>
            <a:r>
              <a:rPr lang="en-US" sz="2200">
                <a:solidFill>
                  <a:schemeClr val="tx1">
                    <a:lumMod val="75000"/>
                    <a:lumOff val="25000"/>
                  </a:schemeClr>
                </a:solidFill>
                <a:latin typeface="+mn-lt"/>
                <a:cs typeface="Calibri" charset="0"/>
              </a:rPr>
              <a:t>Reason for not assessing student must be well-supported and documented. </a:t>
            </a:r>
          </a:p>
          <a:p>
            <a:pPr marL="461963" indent="-461963">
              <a:buClr>
                <a:schemeClr val="accent2"/>
              </a:buClr>
              <a:buFont typeface="Wingdings" panose="05000000000000000000" pitchFamily="2" charset="2"/>
              <a:buChar char="§"/>
            </a:pPr>
            <a:r>
              <a:rPr lang="en-US" sz="2200">
                <a:solidFill>
                  <a:schemeClr val="tx1">
                    <a:lumMod val="75000"/>
                    <a:lumOff val="25000"/>
                  </a:schemeClr>
                </a:solidFill>
                <a:latin typeface="+mn-lt"/>
                <a:cs typeface="Calibri" charset="0"/>
              </a:rPr>
              <a:t>An EL from another Texas school district, state, or country who enrolls on or after the first day of the TELPAS testing window </a:t>
            </a:r>
          </a:p>
          <a:p>
            <a:pPr marL="919163" lvl="1" indent="-461963">
              <a:buClr>
                <a:schemeClr val="accent1"/>
              </a:buClr>
              <a:buFont typeface="Arial" panose="020B0604020202020204" pitchFamily="34" charset="0"/>
              <a:buChar char="•"/>
            </a:pPr>
            <a:r>
              <a:rPr lang="en-US" sz="2200">
                <a:solidFill>
                  <a:schemeClr val="tx1">
                    <a:lumMod val="75000"/>
                    <a:lumOff val="25000"/>
                  </a:schemeClr>
                </a:solidFill>
                <a:latin typeface="+mn-lt"/>
                <a:cs typeface="Calibri" charset="0"/>
              </a:rPr>
              <a:t>Will not be assessed by receiving district in the holistically-rated domains.</a:t>
            </a:r>
          </a:p>
          <a:p>
            <a:pPr marL="914400" lvl="1" indent="-457200">
              <a:buClr>
                <a:schemeClr val="accent1"/>
              </a:buClr>
              <a:buFont typeface="Arial" panose="020B0604020202020204" pitchFamily="34" charset="0"/>
              <a:buChar char="•"/>
            </a:pPr>
            <a:r>
              <a:rPr lang="en-US" sz="2200">
                <a:solidFill>
                  <a:schemeClr val="tx1">
                    <a:lumMod val="75000"/>
                    <a:lumOff val="25000"/>
                  </a:schemeClr>
                </a:solidFill>
                <a:latin typeface="+mn-lt"/>
                <a:cs typeface="Calibri" charset="0"/>
              </a:rPr>
              <a:t>Is required to take the TELPAS reading test and the listening and speaking test</a:t>
            </a:r>
            <a:endParaRPr lang="en-US" altLang="en-US" sz="2200" b="0">
              <a:latin typeface="+mn-lt"/>
            </a:endParaRPr>
          </a:p>
          <a:p>
            <a:pPr marL="0" lvl="1" indent="0" algn="ctr">
              <a:spcBef>
                <a:spcPts val="1000"/>
              </a:spcBef>
              <a:buClr>
                <a:srgbClr val="FF9933"/>
              </a:buClr>
              <a:buSzPct val="125000"/>
              <a:buNone/>
            </a:pPr>
            <a:endParaRPr lang="en-US" altLang="en-US" b="0">
              <a:latin typeface="Open Sans (Headings)"/>
            </a:endParaRPr>
          </a:p>
        </p:txBody>
      </p:sp>
      <p:sp>
        <p:nvSpPr>
          <p:cNvPr id="6" name="Footer Placeholder 5">
            <a:extLst>
              <a:ext uri="{FF2B5EF4-FFF2-40B4-BE49-F238E27FC236}">
                <a16:creationId xmlns:a16="http://schemas.microsoft.com/office/drawing/2014/main" id="{B92358BE-9A39-8044-9639-6A6299A1A549}"/>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5BEE6FC3-F4BF-534F-BDCA-29E2D95CA30E}"/>
              </a:ext>
            </a:extLst>
          </p:cNvPr>
          <p:cNvSpPr>
            <a:spLocks noGrp="1"/>
          </p:cNvSpPr>
          <p:nvPr>
            <p:ph type="sldNum" sz="quarter" idx="12"/>
          </p:nvPr>
        </p:nvSpPr>
        <p:spPr/>
        <p:txBody>
          <a:bodyPr/>
          <a:lstStyle/>
          <a:p>
            <a:fld id="{0088AB57-2DBE-44A3-AE96-942C49E954BF}" type="slidenum">
              <a:rPr lang="en-US" smtClean="0"/>
              <a:t>108</a:t>
            </a:fld>
            <a:endParaRPr lang="en-US"/>
          </a:p>
        </p:txBody>
      </p:sp>
    </p:spTree>
    <p:extLst>
      <p:ext uri="{BB962C8B-B14F-4D97-AF65-F5344CB8AC3E}">
        <p14:creationId xmlns:p14="http://schemas.microsoft.com/office/powerpoint/2010/main" val="30163417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9597886" cy="1091555"/>
          </a:xfrm>
        </p:spPr>
        <p:txBody>
          <a:bodyPr>
            <a:normAutofit/>
          </a:bodyPr>
          <a:lstStyle/>
          <a:p>
            <a:r>
              <a:rPr lang="en-US">
                <a:latin typeface="+mn-lt"/>
              </a:rPr>
              <a:t>Special Administration of TELPAS </a:t>
            </a:r>
          </a:p>
        </p:txBody>
      </p:sp>
      <p:sp>
        <p:nvSpPr>
          <p:cNvPr id="7" name="Content Placeholder 6"/>
          <p:cNvSpPr>
            <a:spLocks noGrp="1"/>
          </p:cNvSpPr>
          <p:nvPr>
            <p:ph idx="13"/>
          </p:nvPr>
        </p:nvSpPr>
        <p:spPr/>
        <p:txBody>
          <a:bodyPr>
            <a:normAutofit/>
          </a:bodyPr>
          <a:lstStyle/>
          <a:p>
            <a:pPr marL="424815" indent="-342900">
              <a:buClr>
                <a:schemeClr val="accent4"/>
              </a:buClr>
              <a:buFont typeface="Wingdings" panose="05000000000000000000" pitchFamily="2" charset="2"/>
              <a:buChar char="§"/>
              <a:defRPr/>
            </a:pPr>
            <a:r>
              <a:rPr lang="en-US" sz="2200">
                <a:solidFill>
                  <a:schemeClr val="tx1">
                    <a:lumMod val="75000"/>
                    <a:lumOff val="25000"/>
                  </a:schemeClr>
                </a:solidFill>
                <a:latin typeface="+mn-lt"/>
                <a:cs typeface="Calibri" charset="0"/>
              </a:rPr>
              <a:t>In rare circumstances that prevent a student from testing online, TEA may grant approval for a special administration of a TELPAS online test (reading or listening and speaking) for grades 2–12. </a:t>
            </a:r>
            <a:endParaRPr lang="en-US">
              <a:latin typeface="+mn-lt"/>
            </a:endParaRPr>
          </a:p>
          <a:p>
            <a:pPr marL="739775" lvl="1" indent="-277495">
              <a:buClr>
                <a:schemeClr val="accent1"/>
              </a:buClr>
              <a:buFont typeface="Arial" panose="020B0604020202020204" pitchFamily="34" charset="0"/>
              <a:buChar char="•"/>
              <a:defRPr/>
            </a:pPr>
            <a:r>
              <a:rPr lang="en-US" sz="2200">
                <a:solidFill>
                  <a:schemeClr val="tx1">
                    <a:lumMod val="75000"/>
                    <a:lumOff val="25000"/>
                  </a:schemeClr>
                </a:solidFill>
                <a:latin typeface="+mn-lt"/>
                <a:cs typeface="Calibri" charset="0"/>
              </a:rPr>
              <a:t> Accommodations cannot be applied</a:t>
            </a:r>
          </a:p>
          <a:p>
            <a:pPr marL="800100" lvl="1" indent="-342900">
              <a:buClr>
                <a:schemeClr val="accent1"/>
              </a:buClr>
              <a:buFont typeface="Arial" panose="020B0604020202020204" pitchFamily="34" charset="0"/>
              <a:buChar char="•"/>
              <a:defRPr/>
            </a:pPr>
            <a:r>
              <a:rPr lang="en-US" sz="2200">
                <a:solidFill>
                  <a:schemeClr val="tx1">
                    <a:lumMod val="75000"/>
                    <a:lumOff val="25000"/>
                  </a:schemeClr>
                </a:solidFill>
                <a:latin typeface="+mn-lt"/>
                <a:cs typeface="Calibri" charset="0"/>
              </a:rPr>
              <a:t>Technology access is precluded</a:t>
            </a:r>
          </a:p>
          <a:p>
            <a:pPr marL="342900" indent="-342900">
              <a:buClr>
                <a:schemeClr val="accent4"/>
              </a:buClr>
              <a:buFont typeface="Wingdings" panose="05000000000000000000" pitchFamily="2" charset="2"/>
              <a:buChar char="§"/>
              <a:defRPr/>
            </a:pPr>
            <a:r>
              <a:rPr lang="en-US" sz="2200">
                <a:solidFill>
                  <a:schemeClr val="tx1">
                    <a:lumMod val="75000"/>
                    <a:lumOff val="25000"/>
                  </a:schemeClr>
                </a:solidFill>
                <a:latin typeface="+mn-lt"/>
                <a:cs typeface="Calibri" charset="0"/>
              </a:rPr>
              <a:t>The decision to recommend a special administration of TELPAS must be determined by the appropriate team of people at the campus level (e.g., RTI team, student assistance team, 504 team).</a:t>
            </a:r>
          </a:p>
          <a:p>
            <a:pPr marL="342900" indent="-342900">
              <a:buClr>
                <a:schemeClr val="accent4"/>
              </a:buClr>
              <a:buFont typeface="Wingdings" panose="05000000000000000000" pitchFamily="2" charset="2"/>
              <a:buChar char="§"/>
              <a:defRPr/>
            </a:pPr>
            <a:r>
              <a:rPr lang="en-US" sz="2200">
                <a:solidFill>
                  <a:schemeClr val="tx1">
                    <a:lumMod val="75000"/>
                    <a:lumOff val="25000"/>
                  </a:schemeClr>
                </a:solidFill>
                <a:latin typeface="+mn-lt"/>
                <a:cs typeface="Calibri" charset="0"/>
              </a:rPr>
              <a:t>TELPAS reading requests are for paper versions, while TELPAS listening and speaking requests are for holistic assessments that require training and calibration to administer.</a:t>
            </a:r>
          </a:p>
          <a:p>
            <a:pPr marL="0" lvl="1" indent="0" algn="ctr">
              <a:spcBef>
                <a:spcPts val="1000"/>
              </a:spcBef>
              <a:buClr>
                <a:srgbClr val="FF9933"/>
              </a:buClr>
              <a:buSzPct val="125000"/>
              <a:buNone/>
            </a:pPr>
            <a:endParaRPr lang="en-US" altLang="en-US" b="0">
              <a:latin typeface="Open Sans (Headings)"/>
            </a:endParaRPr>
          </a:p>
        </p:txBody>
      </p:sp>
      <p:sp>
        <p:nvSpPr>
          <p:cNvPr id="6" name="Footer Placeholder 5">
            <a:extLst>
              <a:ext uri="{FF2B5EF4-FFF2-40B4-BE49-F238E27FC236}">
                <a16:creationId xmlns:a16="http://schemas.microsoft.com/office/drawing/2014/main" id="{5EBDC45A-579B-8648-A656-50BD79D1CCD0}"/>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01A62235-6A4A-3A49-8517-EF8754922974}"/>
              </a:ext>
            </a:extLst>
          </p:cNvPr>
          <p:cNvSpPr>
            <a:spLocks noGrp="1"/>
          </p:cNvSpPr>
          <p:nvPr>
            <p:ph type="sldNum" sz="quarter" idx="12"/>
          </p:nvPr>
        </p:nvSpPr>
        <p:spPr/>
        <p:txBody>
          <a:bodyPr/>
          <a:lstStyle/>
          <a:p>
            <a:fld id="{0088AB57-2DBE-44A3-AE96-942C49E954BF}" type="slidenum">
              <a:rPr lang="en-US" smtClean="0"/>
              <a:t>109</a:t>
            </a:fld>
            <a:endParaRPr lang="en-US"/>
          </a:p>
        </p:txBody>
      </p:sp>
    </p:spTree>
    <p:extLst>
      <p:ext uri="{BB962C8B-B14F-4D97-AF65-F5344CB8AC3E}">
        <p14:creationId xmlns:p14="http://schemas.microsoft.com/office/powerpoint/2010/main" val="3955905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4CF0-22A6-4968-8429-64DD7E728C01}"/>
              </a:ext>
            </a:extLst>
          </p:cNvPr>
          <p:cNvSpPr>
            <a:spLocks noGrp="1"/>
          </p:cNvSpPr>
          <p:nvPr>
            <p:ph type="title"/>
          </p:nvPr>
        </p:nvSpPr>
        <p:spPr>
          <a:xfrm>
            <a:off x="2170250" y="278701"/>
            <a:ext cx="9597887" cy="710206"/>
          </a:xfrm>
        </p:spPr>
        <p:txBody>
          <a:bodyPr/>
          <a:lstStyle/>
          <a:p>
            <a:r>
              <a:rPr lang="en-US"/>
              <a:t>Calendar Updates</a:t>
            </a:r>
          </a:p>
        </p:txBody>
      </p:sp>
      <p:sp>
        <p:nvSpPr>
          <p:cNvPr id="3" name="Content Placeholder 2">
            <a:extLst>
              <a:ext uri="{FF2B5EF4-FFF2-40B4-BE49-F238E27FC236}">
                <a16:creationId xmlns:a16="http://schemas.microsoft.com/office/drawing/2014/main" id="{AC5511A1-95FA-47AA-8C81-54FDEDA2F8F3}"/>
              </a:ext>
            </a:extLst>
          </p:cNvPr>
          <p:cNvSpPr>
            <a:spLocks noGrp="1"/>
          </p:cNvSpPr>
          <p:nvPr>
            <p:ph sz="half" idx="2"/>
          </p:nvPr>
        </p:nvSpPr>
        <p:spPr>
          <a:xfrm>
            <a:off x="394753" y="1280791"/>
            <a:ext cx="6860289" cy="4541063"/>
          </a:xfrm>
        </p:spPr>
        <p:txBody>
          <a:bodyPr vert="horz" lIns="91440" tIns="45720" rIns="91440" bIns="45720" rtlCol="0" anchor="t">
            <a:normAutofit lnSpcReduction="10000"/>
          </a:bodyPr>
          <a:lstStyle/>
          <a:p>
            <a:pPr marL="342900" indent="-342900">
              <a:buClr>
                <a:srgbClr val="F06039"/>
              </a:buClr>
              <a:buFont typeface="Wingdings" panose="05000000000000000000" pitchFamily="2" charset="2"/>
              <a:buChar char="§"/>
            </a:pPr>
            <a:r>
              <a:rPr lang="en-US">
                <a:solidFill>
                  <a:srgbClr val="000000"/>
                </a:solidFill>
                <a:latin typeface="Calibri"/>
                <a:ea typeface="Calibri" charset="0"/>
                <a:cs typeface="Calibri"/>
              </a:rPr>
              <a:t>Calendar no longer allows test administrations to be scheduled on Mondays during the regular school year</a:t>
            </a:r>
          </a:p>
          <a:p>
            <a:pPr marL="342900" indent="-342900">
              <a:buClr>
                <a:srgbClr val="F06039"/>
              </a:buClr>
              <a:buFont typeface="Wingdings" panose="05000000000000000000" pitchFamily="2" charset="2"/>
              <a:buChar char="§"/>
            </a:pPr>
            <a:r>
              <a:rPr lang="en-US">
                <a:solidFill>
                  <a:srgbClr val="000000"/>
                </a:solidFill>
                <a:latin typeface="Calibri"/>
                <a:ea typeface="Calibri" charset="0"/>
                <a:cs typeface="Calibri"/>
              </a:rPr>
              <a:t>Recently updated to allow for grade 8 science and social studies online testing window to align with paper administration</a:t>
            </a:r>
          </a:p>
          <a:p>
            <a:pPr marL="342900" indent="-342900">
              <a:buClr>
                <a:srgbClr val="F06039"/>
              </a:buClr>
              <a:buFont typeface="Wingdings" panose="05000000000000000000" pitchFamily="2" charset="2"/>
              <a:buChar char="§"/>
            </a:pPr>
            <a:r>
              <a:rPr lang="en-US">
                <a:latin typeface="Calibri"/>
                <a:cs typeface="Calibri"/>
              </a:rPr>
              <a:t>Districts that are no longer in session on Monday, June 22, may use that day to schedule test administrations</a:t>
            </a:r>
            <a:endParaRPr lang="en-US">
              <a:solidFill>
                <a:srgbClr val="000000">
                  <a:lumMod val="75000"/>
                  <a:lumOff val="25000"/>
                </a:srgbClr>
              </a:solidFill>
              <a:latin typeface="Calibri"/>
              <a:ea typeface="Calibri" charset="0"/>
              <a:cs typeface="Calibri"/>
            </a:endParaRPr>
          </a:p>
          <a:p>
            <a:pPr marL="342900" indent="-342900">
              <a:buClr>
                <a:srgbClr val="F06039"/>
              </a:buClr>
              <a:buFont typeface="Wingdings" panose="05000000000000000000" pitchFamily="2" charset="2"/>
              <a:buChar char="§"/>
            </a:pPr>
            <a:r>
              <a:rPr lang="en-US">
                <a:solidFill>
                  <a:srgbClr val="000000"/>
                </a:solidFill>
                <a:latin typeface="Calibri"/>
                <a:ea typeface="Calibri" charset="0"/>
                <a:cs typeface="Calibri"/>
              </a:rPr>
              <a:t>New downloadable Calendar of Events (</a:t>
            </a:r>
            <a:r>
              <a:rPr lang="en-US" err="1">
                <a:solidFill>
                  <a:srgbClr val="000000"/>
                </a:solidFill>
                <a:latin typeface="Calibri"/>
                <a:ea typeface="Calibri" charset="0"/>
                <a:cs typeface="Calibri"/>
              </a:rPr>
              <a:t>CoE</a:t>
            </a:r>
            <a:r>
              <a:rPr lang="en-US">
                <a:solidFill>
                  <a:srgbClr val="000000"/>
                </a:solidFill>
                <a:latin typeface="Calibri"/>
                <a:ea typeface="Calibri" charset="0"/>
                <a:cs typeface="Calibri"/>
              </a:rPr>
              <a:t>) with improved functionality </a:t>
            </a:r>
            <a:endParaRPr lang="en-US">
              <a:solidFill>
                <a:srgbClr val="000000"/>
              </a:solidFill>
              <a:ea typeface="Calibri" charset="0"/>
              <a:cs typeface="Calibri" charset="0"/>
            </a:endParaRPr>
          </a:p>
          <a:p>
            <a:pPr marL="342900" indent="-342900">
              <a:buClr>
                <a:srgbClr val="F06039"/>
              </a:buClr>
              <a:buFont typeface="Wingdings" panose="05000000000000000000" pitchFamily="2" charset="2"/>
              <a:buChar char="§"/>
            </a:pPr>
            <a:endParaRPr lang="en-US" sz="2400">
              <a:solidFill>
                <a:srgbClr val="000000">
                  <a:lumMod val="75000"/>
                  <a:lumOff val="25000"/>
                </a:srgbClr>
              </a:solidFill>
              <a:ea typeface="Calibri" charset="0"/>
              <a:cs typeface="Calibri" charset="0"/>
            </a:endParaRPr>
          </a:p>
          <a:p>
            <a:endParaRPr lang="en-US"/>
          </a:p>
        </p:txBody>
      </p:sp>
      <p:pic>
        <p:nvPicPr>
          <p:cNvPr id="8" name="Picture 7">
            <a:extLst>
              <a:ext uri="{FF2B5EF4-FFF2-40B4-BE49-F238E27FC236}">
                <a16:creationId xmlns:a16="http://schemas.microsoft.com/office/drawing/2014/main" id="{C24F5859-53AF-4E77-9F04-A112A39EE9B7}"/>
              </a:ext>
            </a:extLst>
          </p:cNvPr>
          <p:cNvPicPr>
            <a:picLocks noChangeAspect="1"/>
          </p:cNvPicPr>
          <p:nvPr/>
        </p:nvPicPr>
        <p:blipFill rotWithShape="1">
          <a:blip r:embed="rId2"/>
          <a:srcRect l="60843" t="24907" r="14129" b="5280"/>
          <a:stretch/>
        </p:blipFill>
        <p:spPr>
          <a:xfrm rot="20687586">
            <a:off x="7193324" y="498057"/>
            <a:ext cx="4241747" cy="3327703"/>
          </a:xfrm>
          <a:prstGeom prst="rect">
            <a:avLst/>
          </a:prstGeom>
        </p:spPr>
      </p:pic>
      <p:pic>
        <p:nvPicPr>
          <p:cNvPr id="7" name="Content Placeholder 6">
            <a:extLst>
              <a:ext uri="{FF2B5EF4-FFF2-40B4-BE49-F238E27FC236}">
                <a16:creationId xmlns:a16="http://schemas.microsoft.com/office/drawing/2014/main" id="{600D8122-007B-400A-9F14-44E8D1A8257F}"/>
              </a:ext>
            </a:extLst>
          </p:cNvPr>
          <p:cNvPicPr>
            <a:picLocks noGrp="1" noChangeAspect="1"/>
          </p:cNvPicPr>
          <p:nvPr>
            <p:ph sz="quarter" idx="4"/>
          </p:nvPr>
        </p:nvPicPr>
        <p:blipFill rotWithShape="1">
          <a:blip r:embed="rId3"/>
          <a:srcRect l="67190" t="20909" r="16911" b="9259"/>
          <a:stretch/>
        </p:blipFill>
        <p:spPr>
          <a:xfrm rot="1126473">
            <a:off x="8461014" y="2814518"/>
            <a:ext cx="2679914" cy="3310479"/>
          </a:xfrm>
          <a:prstGeom prst="rect">
            <a:avLst/>
          </a:prstGeom>
        </p:spPr>
      </p:pic>
      <p:sp>
        <p:nvSpPr>
          <p:cNvPr id="9" name="TextBox 8">
            <a:extLst>
              <a:ext uri="{FF2B5EF4-FFF2-40B4-BE49-F238E27FC236}">
                <a16:creationId xmlns:a16="http://schemas.microsoft.com/office/drawing/2014/main" id="{A7A2549D-3406-46F6-A0F3-6E6D5E6774F5}"/>
              </a:ext>
            </a:extLst>
          </p:cNvPr>
          <p:cNvSpPr txBox="1"/>
          <p:nvPr/>
        </p:nvSpPr>
        <p:spPr>
          <a:xfrm>
            <a:off x="505861" y="5821854"/>
            <a:ext cx="8432800" cy="646331"/>
          </a:xfrm>
          <a:prstGeom prst="rect">
            <a:avLst/>
          </a:prstGeom>
          <a:solidFill>
            <a:schemeClr val="accent2">
              <a:lumMod val="40000"/>
              <a:lumOff val="60000"/>
            </a:schemeClr>
          </a:solidFill>
        </p:spPr>
        <p:txBody>
          <a:bodyPr wrap="square" rtlCol="0" anchor="t">
            <a:spAutoFit/>
          </a:bodyPr>
          <a:lstStyle/>
          <a:p>
            <a:r>
              <a:rPr lang="en-US"/>
              <a:t>*</a:t>
            </a:r>
            <a:r>
              <a:rPr lang="en-US" u="sng"/>
              <a:t>For tests with a composition only</a:t>
            </a:r>
            <a:r>
              <a:rPr lang="en-US"/>
              <a:t>, an </a:t>
            </a:r>
            <a:r>
              <a:rPr lang="en-US" b="1"/>
              <a:t>alternate test date request</a:t>
            </a:r>
            <a:r>
              <a:rPr lang="en-US"/>
              <a:t> must be submitted to TEA if districts need to reschedule the administration (available from the DCCR </a:t>
            </a:r>
            <a:r>
              <a:rPr lang="en-US">
                <a:hlinkClick r:id="rId4"/>
              </a:rPr>
              <a:t>here</a:t>
            </a:r>
            <a:r>
              <a:rPr lang="en-US"/>
              <a:t>).</a:t>
            </a:r>
            <a:endParaRPr lang="en-US">
              <a:solidFill>
                <a:srgbClr val="000000">
                  <a:lumMod val="75000"/>
                  <a:lumOff val="25000"/>
                </a:srgbClr>
              </a:solidFill>
              <a:ea typeface="Calibri" charset="0"/>
              <a:cs typeface="Calibri" charset="0"/>
            </a:endParaRPr>
          </a:p>
        </p:txBody>
      </p:sp>
      <p:sp>
        <p:nvSpPr>
          <p:cNvPr id="10" name="Footer Placeholder 9">
            <a:extLst>
              <a:ext uri="{FF2B5EF4-FFF2-40B4-BE49-F238E27FC236}">
                <a16:creationId xmlns:a16="http://schemas.microsoft.com/office/drawing/2014/main" id="{3FA2111C-535F-1943-BC6E-6E222C8988D9}"/>
              </a:ext>
            </a:extLst>
          </p:cNvPr>
          <p:cNvSpPr>
            <a:spLocks noGrp="1"/>
          </p:cNvSpPr>
          <p:nvPr>
            <p:ph type="ftr" sz="quarter" idx="11"/>
          </p:nvPr>
        </p:nvSpPr>
        <p:spPr/>
        <p:txBody>
          <a:bodyPr/>
          <a:lstStyle/>
          <a:p>
            <a:r>
              <a:rPr lang="en-US"/>
              <a:t>TEA - Student Assessment Division</a:t>
            </a:r>
          </a:p>
        </p:txBody>
      </p:sp>
      <p:sp>
        <p:nvSpPr>
          <p:cNvPr id="11" name="Slide Number Placeholder 10">
            <a:extLst>
              <a:ext uri="{FF2B5EF4-FFF2-40B4-BE49-F238E27FC236}">
                <a16:creationId xmlns:a16="http://schemas.microsoft.com/office/drawing/2014/main" id="{3BA7CB0C-F45E-A245-AC99-BDDCE6B0E5BD}"/>
              </a:ext>
            </a:extLst>
          </p:cNvPr>
          <p:cNvSpPr>
            <a:spLocks noGrp="1"/>
          </p:cNvSpPr>
          <p:nvPr>
            <p:ph type="sldNum" sz="quarter" idx="12"/>
          </p:nvPr>
        </p:nvSpPr>
        <p:spPr/>
        <p:txBody>
          <a:bodyPr/>
          <a:lstStyle/>
          <a:p>
            <a:fld id="{0088AB57-2DBE-44A3-AE96-942C49E954BF}" type="slidenum">
              <a:rPr lang="en-US" smtClean="0"/>
              <a:t>11</a:t>
            </a:fld>
            <a:endParaRPr lang="en-US"/>
          </a:p>
        </p:txBody>
      </p:sp>
    </p:spTree>
    <p:extLst>
      <p:ext uri="{BB962C8B-B14F-4D97-AF65-F5344CB8AC3E}">
        <p14:creationId xmlns:p14="http://schemas.microsoft.com/office/powerpoint/2010/main" val="34004186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10166122" cy="1006351"/>
          </a:xfrm>
        </p:spPr>
        <p:txBody>
          <a:bodyPr>
            <a:normAutofit/>
          </a:bodyPr>
          <a:lstStyle/>
          <a:p>
            <a:r>
              <a:rPr lang="en-US">
                <a:latin typeface="+mn-lt"/>
              </a:rPr>
              <a:t>TELPAS Manuals: Raters and Test Administrators</a:t>
            </a:r>
          </a:p>
        </p:txBody>
      </p:sp>
      <p:sp>
        <p:nvSpPr>
          <p:cNvPr id="7" name="Content Placeholder 6"/>
          <p:cNvSpPr>
            <a:spLocks noGrp="1"/>
          </p:cNvSpPr>
          <p:nvPr>
            <p:ph idx="13"/>
          </p:nvPr>
        </p:nvSpPr>
        <p:spPr/>
        <p:txBody>
          <a:bodyPr>
            <a:normAutofit/>
          </a:bodyPr>
          <a:lstStyle/>
          <a:p>
            <a:pPr marL="457200" lvl="1" indent="-457200">
              <a:spcBef>
                <a:spcPts val="1000"/>
              </a:spcBef>
              <a:spcAft>
                <a:spcPts val="600"/>
              </a:spcAft>
              <a:buClr>
                <a:srgbClr val="FF9933"/>
              </a:buClr>
              <a:buSzPct val="125000"/>
            </a:pPr>
            <a:r>
              <a:rPr lang="en-US" altLang="en-US" b="1">
                <a:solidFill>
                  <a:schemeClr val="tx1">
                    <a:lumMod val="75000"/>
                    <a:lumOff val="25000"/>
                  </a:schemeClr>
                </a:solidFill>
                <a:latin typeface="+mn-lt"/>
              </a:rPr>
              <a:t>Based on feedback from the field and advisory groups, the TELPAS manuals organization will be updated in the 2019-2020 school year.</a:t>
            </a:r>
          </a:p>
          <a:p>
            <a:pPr marL="1143000" lvl="1" indent="-457200">
              <a:buClr>
                <a:srgbClr val="0070C0"/>
              </a:buClr>
              <a:buSzPct val="140000"/>
              <a:buFont typeface="Arial" panose="020B0604020202020204" pitchFamily="34" charset="0"/>
              <a:buChar char="•"/>
            </a:pPr>
            <a:r>
              <a:rPr lang="en-US" altLang="en-US" sz="2000">
                <a:latin typeface="+mn-lt"/>
              </a:rPr>
              <a:t>TELPAS Rater Manual will </a:t>
            </a:r>
            <a:r>
              <a:rPr lang="en-US" altLang="en-US" sz="2000" u="sng">
                <a:latin typeface="+mn-lt"/>
              </a:rPr>
              <a:t>only</a:t>
            </a:r>
            <a:r>
              <a:rPr lang="en-US" altLang="en-US" sz="2000">
                <a:latin typeface="+mn-lt"/>
              </a:rPr>
              <a:t> be online and not shipped to districts. </a:t>
            </a:r>
            <a:endParaRPr lang="en-US" altLang="en-US" sz="2000" b="0">
              <a:solidFill>
                <a:srgbClr val="000000"/>
              </a:solidFill>
              <a:latin typeface="+mn-lt"/>
              <a:cs typeface="Segoe UI" panose="020B0502040204020203" pitchFamily="34" charset="0"/>
            </a:endParaRPr>
          </a:p>
          <a:p>
            <a:pPr marL="1143000" lvl="1" indent="-457200">
              <a:buClr>
                <a:srgbClr val="0070C0"/>
              </a:buClr>
              <a:buSzPct val="140000"/>
              <a:buFont typeface="Arial" panose="020B0604020202020204" pitchFamily="34" charset="0"/>
              <a:buChar char="•"/>
            </a:pPr>
            <a:r>
              <a:rPr lang="en-US" altLang="en-US" sz="2000">
                <a:latin typeface="+mn-lt"/>
              </a:rPr>
              <a:t>TELPAS Test Administrator Manual will be online as well as printed and shipped to districts.</a:t>
            </a:r>
          </a:p>
          <a:p>
            <a:pPr lvl="1"/>
            <a:endParaRPr lang="en-US" altLang="en-US" b="1">
              <a:latin typeface="+mn-lt"/>
            </a:endParaRPr>
          </a:p>
          <a:p>
            <a:pPr marL="457200" lvl="1" indent="-457200">
              <a:spcBef>
                <a:spcPts val="1000"/>
              </a:spcBef>
              <a:buClr>
                <a:srgbClr val="FF9933"/>
              </a:buClr>
              <a:buSzPct val="125000"/>
            </a:pPr>
            <a:r>
              <a:rPr lang="en-US" b="1">
                <a:solidFill>
                  <a:schemeClr val="bg2">
                    <a:lumMod val="25000"/>
                  </a:schemeClr>
                </a:solidFill>
                <a:latin typeface="+mn-lt"/>
              </a:rPr>
              <a:t>Both manuals will be posted on the </a:t>
            </a:r>
            <a:r>
              <a:rPr lang="en-US" b="1">
                <a:solidFill>
                  <a:schemeClr val="bg2">
                    <a:lumMod val="25000"/>
                  </a:schemeClr>
                </a:solidFill>
                <a:latin typeface="+mn-lt"/>
                <a:hlinkClick r:id="rId2">
                  <a:extLst>
                    <a:ext uri="{A12FA001-AC4F-418D-AE19-62706E023703}">
                      <ahyp:hlinkClr xmlns:ahyp="http://schemas.microsoft.com/office/drawing/2018/hyperlinkcolor" val="tx"/>
                    </a:ext>
                  </a:extLst>
                </a:hlinkClick>
              </a:rPr>
              <a:t>TELPAS Resources </a:t>
            </a:r>
            <a:r>
              <a:rPr lang="en-US" b="1">
                <a:solidFill>
                  <a:schemeClr val="bg2">
                    <a:lumMod val="25000"/>
                  </a:schemeClr>
                </a:solidFill>
                <a:latin typeface="+mn-lt"/>
              </a:rPr>
              <a:t>webpage and in the District and Campus Coordinator Resources (</a:t>
            </a:r>
            <a:r>
              <a:rPr lang="en-US" b="1">
                <a:solidFill>
                  <a:schemeClr val="bg2">
                    <a:lumMod val="25000"/>
                  </a:schemeClr>
                </a:solidFill>
                <a:latin typeface="+mn-lt"/>
                <a:hlinkClick r:id="rId3">
                  <a:extLst>
                    <a:ext uri="{A12FA001-AC4F-418D-AE19-62706E023703}">
                      <ahyp:hlinkClr xmlns:ahyp="http://schemas.microsoft.com/office/drawing/2018/hyperlinkcolor" val="tx"/>
                    </a:ext>
                  </a:extLst>
                </a:hlinkClick>
              </a:rPr>
              <a:t>DCCR</a:t>
            </a:r>
            <a:r>
              <a:rPr lang="en-US" b="1">
                <a:solidFill>
                  <a:schemeClr val="bg2">
                    <a:lumMod val="25000"/>
                  </a:schemeClr>
                </a:solidFill>
                <a:latin typeface="+mn-lt"/>
              </a:rPr>
              <a:t>).</a:t>
            </a:r>
          </a:p>
        </p:txBody>
      </p:sp>
      <p:sp>
        <p:nvSpPr>
          <p:cNvPr id="5" name="Explosion: 8 Points 4">
            <a:extLst>
              <a:ext uri="{FF2B5EF4-FFF2-40B4-BE49-F238E27FC236}">
                <a16:creationId xmlns:a16="http://schemas.microsoft.com/office/drawing/2014/main" id="{D6FD0D8A-E08E-41C2-B339-5BD27B060B31}"/>
              </a:ext>
            </a:extLst>
          </p:cNvPr>
          <p:cNvSpPr/>
          <p:nvPr/>
        </p:nvSpPr>
        <p:spPr>
          <a:xfrm rot="1336619">
            <a:off x="10666421" y="921260"/>
            <a:ext cx="1374752" cy="1282745"/>
          </a:xfrm>
          <a:prstGeom prst="irregularSeal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a:t>
            </a:r>
          </a:p>
        </p:txBody>
      </p:sp>
      <p:sp>
        <p:nvSpPr>
          <p:cNvPr id="8" name="Footer Placeholder 7">
            <a:extLst>
              <a:ext uri="{FF2B5EF4-FFF2-40B4-BE49-F238E27FC236}">
                <a16:creationId xmlns:a16="http://schemas.microsoft.com/office/drawing/2014/main" id="{27B3085D-4C25-A64F-8DC4-C64BE49F762B}"/>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CED37A89-1C92-1141-A129-B81D1995AF5F}"/>
              </a:ext>
            </a:extLst>
          </p:cNvPr>
          <p:cNvSpPr>
            <a:spLocks noGrp="1"/>
          </p:cNvSpPr>
          <p:nvPr>
            <p:ph type="sldNum" sz="quarter" idx="12"/>
          </p:nvPr>
        </p:nvSpPr>
        <p:spPr/>
        <p:txBody>
          <a:bodyPr/>
          <a:lstStyle/>
          <a:p>
            <a:fld id="{0088AB57-2DBE-44A3-AE96-942C49E954BF}" type="slidenum">
              <a:rPr lang="en-US" smtClean="0"/>
              <a:t>110</a:t>
            </a:fld>
            <a:endParaRPr lang="en-US"/>
          </a:p>
        </p:txBody>
      </p:sp>
    </p:spTree>
    <p:extLst>
      <p:ext uri="{BB962C8B-B14F-4D97-AF65-F5344CB8AC3E}">
        <p14:creationId xmlns:p14="http://schemas.microsoft.com/office/powerpoint/2010/main" val="29817034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187272" cy="710206"/>
          </a:xfrm>
        </p:spPr>
        <p:txBody>
          <a:bodyPr>
            <a:noAutofit/>
          </a:bodyPr>
          <a:lstStyle/>
          <a:p>
            <a:br>
              <a:rPr lang="en-US">
                <a:solidFill>
                  <a:schemeClr val="accent1"/>
                </a:solidFill>
                <a:latin typeface="+mn-lt"/>
                <a:ea typeface="Open Sans" charset="0"/>
                <a:cs typeface="Open Sans" charset="0"/>
              </a:rPr>
            </a:br>
            <a:r>
              <a:rPr lang="en-US">
                <a:latin typeface="+mn-lt"/>
                <a:ea typeface="Open Sans" charset="0"/>
                <a:cs typeface="Open Sans" charset="0"/>
              </a:rPr>
              <a:t>TELPAS Rater Resources – Training Purposes</a:t>
            </a:r>
            <a:br>
              <a:rPr lang="en-US">
                <a:solidFill>
                  <a:schemeClr val="accent1"/>
                </a:solidFill>
                <a:latin typeface="+mn-lt"/>
                <a:ea typeface="Open Sans" charset="0"/>
                <a:cs typeface="Open Sans" charset="0"/>
              </a:rPr>
            </a:br>
            <a:endParaRPr lang="en-US">
              <a:latin typeface="+mn-lt"/>
            </a:endParaRPr>
          </a:p>
        </p:txBody>
      </p:sp>
      <p:graphicFrame>
        <p:nvGraphicFramePr>
          <p:cNvPr id="6" name="Table 5" descr="For training purposes: &#10; K-1 raters will use: K-12 Listening PLDs,&#10;K-12 Speaking PLDs, K-1 Reading PLDs&#10; and  K-1 Writing PLDs&#10;&#10;2-12 Raters will use the 2-12 Writing PLDs&#10;If approved for a special administration of listening and speaking test, 2-12 raters will also need:&#10;K-12 Listening PLDs and the &#10;K-12 Speaking PLDs&#10;&#10;&#10;&#10;" title="TELPAS Rater Resources for Training"/>
          <p:cNvGraphicFramePr>
            <a:graphicFrameLocks noGrp="1"/>
          </p:cNvGraphicFramePr>
          <p:nvPr>
            <p:extLst>
              <p:ext uri="{D42A27DB-BD31-4B8C-83A1-F6EECF244321}">
                <p14:modId xmlns:p14="http://schemas.microsoft.com/office/powerpoint/2010/main" val="428519914"/>
              </p:ext>
            </p:extLst>
          </p:nvPr>
        </p:nvGraphicFramePr>
        <p:xfrm>
          <a:off x="662474" y="1821407"/>
          <a:ext cx="10604240" cy="3832500"/>
        </p:xfrm>
        <a:graphic>
          <a:graphicData uri="http://schemas.openxmlformats.org/drawingml/2006/table">
            <a:tbl>
              <a:tblPr firstRow="1" bandRow="1">
                <a:tableStyleId>{5C22544A-7EE6-4342-B048-85BDC9FD1C3A}</a:tableStyleId>
              </a:tblPr>
              <a:tblGrid>
                <a:gridCol w="2287566">
                  <a:extLst>
                    <a:ext uri="{9D8B030D-6E8A-4147-A177-3AD203B41FA5}">
                      <a16:colId xmlns:a16="http://schemas.microsoft.com/office/drawing/2014/main" val="1307457377"/>
                    </a:ext>
                  </a:extLst>
                </a:gridCol>
                <a:gridCol w="3581297">
                  <a:extLst>
                    <a:ext uri="{9D8B030D-6E8A-4147-A177-3AD203B41FA5}">
                      <a16:colId xmlns:a16="http://schemas.microsoft.com/office/drawing/2014/main" val="3262945531"/>
                    </a:ext>
                  </a:extLst>
                </a:gridCol>
                <a:gridCol w="4735377">
                  <a:extLst>
                    <a:ext uri="{9D8B030D-6E8A-4147-A177-3AD203B41FA5}">
                      <a16:colId xmlns:a16="http://schemas.microsoft.com/office/drawing/2014/main" val="4254835368"/>
                    </a:ext>
                  </a:extLst>
                </a:gridCol>
              </a:tblGrid>
              <a:tr h="385487">
                <a:tc>
                  <a:txBody>
                    <a:bodyPr/>
                    <a:lstStyle/>
                    <a:p>
                      <a:endParaRPr lang="en-US" sz="2400">
                        <a:latin typeface="+mn-lt"/>
                      </a:endParaRPr>
                    </a:p>
                  </a:txBody>
                  <a:tcPr/>
                </a:tc>
                <a:tc>
                  <a:txBody>
                    <a:bodyPr/>
                    <a:lstStyle/>
                    <a:p>
                      <a:pPr algn="ctr"/>
                      <a:r>
                        <a:rPr lang="en-US" sz="2400">
                          <a:solidFill>
                            <a:schemeClr val="bg1"/>
                          </a:solidFill>
                          <a:latin typeface="+mn-lt"/>
                        </a:rPr>
                        <a:t>K-1 Raters </a:t>
                      </a:r>
                    </a:p>
                  </a:txBody>
                  <a:tcPr/>
                </a:tc>
                <a:tc>
                  <a:txBody>
                    <a:bodyPr/>
                    <a:lstStyle/>
                    <a:p>
                      <a:pPr algn="ctr"/>
                      <a:r>
                        <a:rPr lang="en-US" sz="2400">
                          <a:solidFill>
                            <a:schemeClr val="bg1"/>
                          </a:solidFill>
                          <a:latin typeface="+mn-lt"/>
                        </a:rPr>
                        <a:t>2-12 Raters </a:t>
                      </a:r>
                    </a:p>
                  </a:txBody>
                  <a:tcPr/>
                </a:tc>
                <a:extLst>
                  <a:ext uri="{0D108BD9-81ED-4DB2-BD59-A6C34878D82A}">
                    <a16:rowId xmlns:a16="http://schemas.microsoft.com/office/drawing/2014/main" val="2015304408"/>
                  </a:ext>
                </a:extLst>
              </a:tr>
              <a:tr h="337530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400">
                          <a:latin typeface="+mn-lt"/>
                        </a:rPr>
                        <a:t>For training purposes: </a:t>
                      </a:r>
                    </a:p>
                    <a:p>
                      <a:pPr marL="0" indent="0">
                        <a:buFont typeface="Wingdings" panose="05000000000000000000" pitchFamily="2" charset="2"/>
                        <a:buNone/>
                      </a:pPr>
                      <a:endParaRPr lang="en-US" sz="2400">
                        <a:latin typeface="+mn-lt"/>
                      </a:endParaRPr>
                    </a:p>
                  </a:txBody>
                  <a:tcPr/>
                </a:tc>
                <a:tc>
                  <a:txBody>
                    <a:bodyPr/>
                    <a:lstStyle/>
                    <a:p>
                      <a:pPr marL="457200" indent="-457200" algn="l" defTabSz="914400" rtl="0" eaLnBrk="1" latinLnBrk="0" hangingPunct="1">
                        <a:lnSpc>
                          <a:spcPct val="90000"/>
                        </a:lnSpc>
                        <a:spcBef>
                          <a:spcPts val="1000"/>
                        </a:spcBef>
                        <a:buClr>
                          <a:schemeClr val="accent4"/>
                        </a:buClr>
                        <a:buFont typeface="Wingdings" panose="05000000000000000000" pitchFamily="2" charset="2"/>
                        <a:buChar char="§"/>
                      </a:pPr>
                      <a:r>
                        <a:rPr lang="en-US" sz="2200" b="0" kern="1200">
                          <a:solidFill>
                            <a:schemeClr val="tx1"/>
                          </a:solidFill>
                          <a:latin typeface="+mn-lt"/>
                          <a:ea typeface="+mn-ea"/>
                          <a:cs typeface="+mn-cs"/>
                        </a:rPr>
                        <a:t>K-12 Listening PLDs</a:t>
                      </a:r>
                    </a:p>
                    <a:p>
                      <a:pPr marL="457200" indent="-457200" algn="l" defTabSz="914400" rtl="0" eaLnBrk="1" latinLnBrk="0" hangingPunct="1">
                        <a:lnSpc>
                          <a:spcPct val="90000"/>
                        </a:lnSpc>
                        <a:spcBef>
                          <a:spcPts val="1000"/>
                        </a:spcBef>
                        <a:buClr>
                          <a:schemeClr val="accent4"/>
                        </a:buClr>
                        <a:buFont typeface="Wingdings" panose="05000000000000000000" pitchFamily="2" charset="2"/>
                        <a:buChar char="§"/>
                      </a:pPr>
                      <a:r>
                        <a:rPr lang="en-US" sz="2200" b="0" kern="1200">
                          <a:solidFill>
                            <a:schemeClr val="tx1"/>
                          </a:solidFill>
                          <a:latin typeface="+mn-lt"/>
                          <a:ea typeface="+mn-ea"/>
                          <a:cs typeface="+mn-cs"/>
                        </a:rPr>
                        <a:t>K-12 Speaking PLDs</a:t>
                      </a:r>
                    </a:p>
                    <a:p>
                      <a:pPr marL="457200" indent="-457200" algn="l" defTabSz="914400" rtl="0" eaLnBrk="1" latinLnBrk="0" hangingPunct="1">
                        <a:lnSpc>
                          <a:spcPct val="90000"/>
                        </a:lnSpc>
                        <a:spcBef>
                          <a:spcPts val="1000"/>
                        </a:spcBef>
                        <a:buClr>
                          <a:schemeClr val="accent4"/>
                        </a:buClr>
                        <a:buFont typeface="Wingdings" panose="05000000000000000000" pitchFamily="2" charset="2"/>
                        <a:buChar char="§"/>
                      </a:pPr>
                      <a:r>
                        <a:rPr lang="en-US" sz="2200" b="0" kern="1200">
                          <a:solidFill>
                            <a:schemeClr val="tx1"/>
                          </a:solidFill>
                          <a:latin typeface="+mn-lt"/>
                          <a:ea typeface="+mn-ea"/>
                          <a:cs typeface="+mn-cs"/>
                        </a:rPr>
                        <a:t>K-1 Reading PLDs</a:t>
                      </a:r>
                    </a:p>
                    <a:p>
                      <a:pPr marL="457200" indent="-457200" algn="l" defTabSz="914400" rtl="0" eaLnBrk="1" latinLnBrk="0" hangingPunct="1">
                        <a:lnSpc>
                          <a:spcPct val="90000"/>
                        </a:lnSpc>
                        <a:spcBef>
                          <a:spcPts val="1000"/>
                        </a:spcBef>
                        <a:buClr>
                          <a:schemeClr val="accent4"/>
                        </a:buClr>
                        <a:buFont typeface="Wingdings" panose="05000000000000000000" pitchFamily="2" charset="2"/>
                        <a:buChar char="§"/>
                      </a:pPr>
                      <a:r>
                        <a:rPr lang="en-US" sz="2200" b="0" kern="1200">
                          <a:solidFill>
                            <a:schemeClr val="tx1"/>
                          </a:solidFill>
                          <a:latin typeface="+mn-lt"/>
                          <a:ea typeface="+mn-ea"/>
                          <a:cs typeface="+mn-cs"/>
                        </a:rPr>
                        <a:t>K-1 Writing PLDs</a:t>
                      </a:r>
                    </a:p>
                  </a:txBody>
                  <a:tcPr/>
                </a:tc>
                <a:tc>
                  <a:txBody>
                    <a:bodyPr/>
                    <a:lstStyle/>
                    <a:p>
                      <a:pPr marL="457200" marR="0" lvl="0" indent="-45720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Char char="§"/>
                        <a:tabLst/>
                        <a:defRPr/>
                      </a:pPr>
                      <a:r>
                        <a:rPr lang="en-US" sz="2200" b="0" kern="1200">
                          <a:solidFill>
                            <a:schemeClr val="tx1"/>
                          </a:solidFill>
                          <a:latin typeface="+mn-lt"/>
                          <a:ea typeface="+mn-ea"/>
                          <a:cs typeface="+mn-cs"/>
                        </a:rPr>
                        <a:t>2-12 Writing PLDs</a:t>
                      </a:r>
                    </a:p>
                    <a:p>
                      <a:pPr marL="457200" marR="0" lvl="0" indent="-457200" algn="l" defTabSz="914400" rtl="0" eaLnBrk="1" fontAlgn="auto" latinLnBrk="0" hangingPunct="1">
                        <a:lnSpc>
                          <a:spcPct val="90000"/>
                        </a:lnSpc>
                        <a:spcBef>
                          <a:spcPts val="1000"/>
                        </a:spcBef>
                        <a:spcAft>
                          <a:spcPts val="0"/>
                        </a:spcAft>
                        <a:buClr>
                          <a:srgbClr val="FF9933"/>
                        </a:buClr>
                        <a:buSzTx/>
                        <a:buFont typeface="Wingdings" panose="05000000000000000000" pitchFamily="2" charset="2"/>
                        <a:buChar char="§"/>
                        <a:tabLst/>
                        <a:defRPr/>
                      </a:pPr>
                      <a:endParaRPr lang="en-US" sz="2200" b="0" kern="1200">
                        <a:solidFill>
                          <a:schemeClr val="tx1"/>
                        </a:solidFill>
                        <a:latin typeface="+mn-lt"/>
                        <a:ea typeface="+mn-ea"/>
                        <a:cs typeface="+mn-cs"/>
                      </a:endParaRPr>
                    </a:p>
                    <a:p>
                      <a:pPr marL="0" marR="0" lvl="0" indent="0" algn="l" defTabSz="914400" rtl="0" eaLnBrk="1" fontAlgn="auto" latinLnBrk="0" hangingPunct="1">
                        <a:lnSpc>
                          <a:spcPct val="90000"/>
                        </a:lnSpc>
                        <a:spcBef>
                          <a:spcPts val="1000"/>
                        </a:spcBef>
                        <a:spcAft>
                          <a:spcPts val="0"/>
                        </a:spcAft>
                        <a:buClr>
                          <a:srgbClr val="FF9933"/>
                        </a:buClr>
                        <a:buSzTx/>
                        <a:buFont typeface="Wingdings" panose="05000000000000000000" pitchFamily="2" charset="2"/>
                        <a:buNone/>
                        <a:tabLst/>
                        <a:defRPr/>
                      </a:pPr>
                      <a:r>
                        <a:rPr lang="en-US" sz="2200" b="0" kern="1200">
                          <a:solidFill>
                            <a:schemeClr val="tx1"/>
                          </a:solidFill>
                          <a:latin typeface="+mn-lt"/>
                          <a:ea typeface="+mn-ea"/>
                          <a:cs typeface="+mn-cs"/>
                        </a:rPr>
                        <a:t>If approved for a special administration of listening and speaking test, 2-12 raters will also need:</a:t>
                      </a:r>
                    </a:p>
                    <a:p>
                      <a:pPr marL="457200" indent="-457200" algn="l" defTabSz="914400" rtl="0" eaLnBrk="1" latinLnBrk="0" hangingPunct="1">
                        <a:lnSpc>
                          <a:spcPct val="90000"/>
                        </a:lnSpc>
                        <a:spcBef>
                          <a:spcPts val="1000"/>
                        </a:spcBef>
                        <a:buClr>
                          <a:schemeClr val="accent4"/>
                        </a:buClr>
                        <a:buFont typeface="Wingdings" panose="05000000000000000000" pitchFamily="2" charset="2"/>
                        <a:buChar char="§"/>
                      </a:pPr>
                      <a:r>
                        <a:rPr lang="en-US" sz="2200" b="0" kern="1200">
                          <a:solidFill>
                            <a:schemeClr val="tx1"/>
                          </a:solidFill>
                          <a:latin typeface="+mn-lt"/>
                          <a:ea typeface="+mn-ea"/>
                          <a:cs typeface="+mn-cs"/>
                        </a:rPr>
                        <a:t>K-12 Listening PLDs</a:t>
                      </a:r>
                    </a:p>
                    <a:p>
                      <a:pPr marL="457200" indent="-457200" algn="l" defTabSz="914400" rtl="0" eaLnBrk="1" latinLnBrk="0" hangingPunct="1">
                        <a:lnSpc>
                          <a:spcPct val="90000"/>
                        </a:lnSpc>
                        <a:spcBef>
                          <a:spcPts val="1000"/>
                        </a:spcBef>
                        <a:buClr>
                          <a:schemeClr val="accent4"/>
                        </a:buClr>
                        <a:buFont typeface="Wingdings" panose="05000000000000000000" pitchFamily="2" charset="2"/>
                        <a:buChar char="§"/>
                      </a:pPr>
                      <a:r>
                        <a:rPr lang="en-US" sz="2200" b="0" kern="1200">
                          <a:solidFill>
                            <a:schemeClr val="tx1"/>
                          </a:solidFill>
                          <a:latin typeface="+mn-lt"/>
                          <a:ea typeface="+mn-ea"/>
                          <a:cs typeface="+mn-cs"/>
                        </a:rPr>
                        <a:t>K-12 Speaking PLDs</a:t>
                      </a:r>
                    </a:p>
                    <a:p>
                      <a:endParaRPr lang="en-US" sz="2400">
                        <a:latin typeface="+mn-lt"/>
                      </a:endParaRPr>
                    </a:p>
                  </a:txBody>
                  <a:tcPr/>
                </a:tc>
                <a:extLst>
                  <a:ext uri="{0D108BD9-81ED-4DB2-BD59-A6C34878D82A}">
                    <a16:rowId xmlns:a16="http://schemas.microsoft.com/office/drawing/2014/main" val="3540886600"/>
                  </a:ext>
                </a:extLst>
              </a:tr>
            </a:tbl>
          </a:graphicData>
        </a:graphic>
      </p:graphicFrame>
      <p:sp>
        <p:nvSpPr>
          <p:cNvPr id="7" name="TextBox 6">
            <a:extLst>
              <a:ext uri="{FF2B5EF4-FFF2-40B4-BE49-F238E27FC236}">
                <a16:creationId xmlns:a16="http://schemas.microsoft.com/office/drawing/2014/main" id="{CEC5C266-7392-4238-A09F-BA600B3A5102}"/>
              </a:ext>
            </a:extLst>
          </p:cNvPr>
          <p:cNvSpPr txBox="1"/>
          <p:nvPr/>
        </p:nvSpPr>
        <p:spPr>
          <a:xfrm>
            <a:off x="723901" y="5862647"/>
            <a:ext cx="11219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ea typeface="+mn-ea"/>
                <a:cs typeface="+mn-cs"/>
              </a:rPr>
              <a:t>For easier access, the PLDs will be in an appendix of the </a:t>
            </a:r>
            <a:r>
              <a:rPr kumimoji="0" lang="en-US" sz="2400" b="0" i="1" u="none" strike="noStrike" kern="1200" cap="none" spc="0" normalizeH="0" baseline="0" noProof="0">
                <a:ln>
                  <a:noFill/>
                </a:ln>
                <a:solidFill>
                  <a:prstClr val="black"/>
                </a:solidFill>
                <a:effectLst/>
                <a:uLnTx/>
                <a:uFillTx/>
                <a:ea typeface="+mn-ea"/>
                <a:cs typeface="+mn-cs"/>
              </a:rPr>
              <a:t>TELPAS Rater Manual</a:t>
            </a:r>
            <a:r>
              <a:rPr kumimoji="0" lang="en-US" sz="2400" b="0" i="0" u="none" strike="noStrike" kern="1200" cap="none" spc="0" normalizeH="0" baseline="0" noProof="0">
                <a:ln>
                  <a:noFill/>
                </a:ln>
                <a:solidFill>
                  <a:prstClr val="black"/>
                </a:solidFill>
                <a:effectLst/>
                <a:uLnTx/>
                <a:uFillTx/>
                <a:ea typeface="+mn-ea"/>
                <a:cs typeface="+mn-cs"/>
              </a:rPr>
              <a:t>.</a:t>
            </a:r>
          </a:p>
        </p:txBody>
      </p:sp>
      <p:sp>
        <p:nvSpPr>
          <p:cNvPr id="8" name="Footer Placeholder 7">
            <a:extLst>
              <a:ext uri="{FF2B5EF4-FFF2-40B4-BE49-F238E27FC236}">
                <a16:creationId xmlns:a16="http://schemas.microsoft.com/office/drawing/2014/main" id="{D24869A9-3A1F-BA4D-88CE-CD4A365F1A2F}"/>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4421FA5E-1CD9-E34D-9A85-1618729B4C8A}"/>
              </a:ext>
            </a:extLst>
          </p:cNvPr>
          <p:cNvSpPr>
            <a:spLocks noGrp="1"/>
          </p:cNvSpPr>
          <p:nvPr>
            <p:ph type="sldNum" sz="quarter" idx="12"/>
          </p:nvPr>
        </p:nvSpPr>
        <p:spPr/>
        <p:txBody>
          <a:bodyPr/>
          <a:lstStyle/>
          <a:p>
            <a:fld id="{0088AB57-2DBE-44A3-AE96-942C49E954BF}" type="slidenum">
              <a:rPr lang="en-US" smtClean="0"/>
              <a:t>111</a:t>
            </a:fld>
            <a:endParaRPr lang="en-US"/>
          </a:p>
        </p:txBody>
      </p:sp>
    </p:spTree>
    <p:extLst>
      <p:ext uri="{BB962C8B-B14F-4D97-AF65-F5344CB8AC3E}">
        <p14:creationId xmlns:p14="http://schemas.microsoft.com/office/powerpoint/2010/main" val="1911791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9597886" cy="710206"/>
          </a:xfrm>
        </p:spPr>
        <p:txBody>
          <a:bodyPr>
            <a:noAutofit/>
          </a:bodyPr>
          <a:lstStyle/>
          <a:p>
            <a:br>
              <a:rPr lang="en-US">
                <a:solidFill>
                  <a:schemeClr val="accent1"/>
                </a:solidFill>
                <a:latin typeface="+mn-lt"/>
                <a:ea typeface="Open Sans" charset="0"/>
                <a:cs typeface="Open Sans" charset="0"/>
              </a:rPr>
            </a:br>
            <a:r>
              <a:rPr lang="en-US">
                <a:solidFill>
                  <a:srgbClr val="4472C4"/>
                </a:solidFill>
                <a:latin typeface="+mn-lt"/>
                <a:ea typeface="Open Sans" charset="0"/>
                <a:cs typeface="Open Sans" charset="0"/>
              </a:rPr>
              <a:t>TELPAS Rater Resources – Rater Purposes</a:t>
            </a:r>
            <a:br>
              <a:rPr lang="en-US">
                <a:solidFill>
                  <a:srgbClr val="4472C4"/>
                </a:solidFill>
                <a:latin typeface="+mn-lt"/>
                <a:ea typeface="Open Sans" charset="0"/>
                <a:cs typeface="Open Sans" charset="0"/>
              </a:rPr>
            </a:br>
            <a:endParaRPr lang="en-US">
              <a:solidFill>
                <a:srgbClr val="4472C4"/>
              </a:solidFill>
              <a:latin typeface="+mn-lt"/>
            </a:endParaRPr>
          </a:p>
        </p:txBody>
      </p:sp>
      <p:graphicFrame>
        <p:nvGraphicFramePr>
          <p:cNvPr id="6" name="Table 5" descr="For rating  purposes: &#10; K-1 raters will use: K-12 Listening PLDs,&#10;K-12 Speaking PLDs, K-1 Reading PLDs&#10; and  K-1 Writing PLDs and TELPAS Student Rating Roster&#10;&#10;2-12 Raters will use the 2-12 Writing PLDs and For training purposes: &#10; K-1 raters will use: K-12 Listening PLDs,&#10;K-12 Speaking PLDs, K-1 Reading PLDs&#10; and  K-1 Writing PLDs&#10;&#10;2-12 Raters will use the 2-12 Writing PLDs and TELPAS Student Rating Roster&#10;Writing Collection Cover Sheet&#10;Writing Collection Verification Checklist&#10;&#10;&#10;&#10;If approved for a special administration of listening and speaking test, 2-12 raters will also need:&#10;K-12 Listening PLDs and the &#10;K-12 Speaking PLDs&#10;&#10;&#10;&#10;&#10;&#10;&#10;&#10;&#10;" title="TELPAS Rater Resources "/>
          <p:cNvGraphicFramePr>
            <a:graphicFrameLocks noGrp="1"/>
          </p:cNvGraphicFramePr>
          <p:nvPr>
            <p:extLst>
              <p:ext uri="{D42A27DB-BD31-4B8C-83A1-F6EECF244321}">
                <p14:modId xmlns:p14="http://schemas.microsoft.com/office/powerpoint/2010/main" val="2692893166"/>
              </p:ext>
            </p:extLst>
          </p:nvPr>
        </p:nvGraphicFramePr>
        <p:xfrm>
          <a:off x="732609" y="1272767"/>
          <a:ext cx="10726781" cy="4725688"/>
        </p:xfrm>
        <a:graphic>
          <a:graphicData uri="http://schemas.openxmlformats.org/drawingml/2006/table">
            <a:tbl>
              <a:tblPr firstRow="1" bandRow="1">
                <a:tableStyleId>{5C22544A-7EE6-4342-B048-85BDC9FD1C3A}</a:tableStyleId>
              </a:tblPr>
              <a:tblGrid>
                <a:gridCol w="2497920">
                  <a:extLst>
                    <a:ext uri="{9D8B030D-6E8A-4147-A177-3AD203B41FA5}">
                      <a16:colId xmlns:a16="http://schemas.microsoft.com/office/drawing/2014/main" val="1307457377"/>
                    </a:ext>
                  </a:extLst>
                </a:gridCol>
                <a:gridCol w="3543483">
                  <a:extLst>
                    <a:ext uri="{9D8B030D-6E8A-4147-A177-3AD203B41FA5}">
                      <a16:colId xmlns:a16="http://schemas.microsoft.com/office/drawing/2014/main" val="3262945531"/>
                    </a:ext>
                  </a:extLst>
                </a:gridCol>
                <a:gridCol w="4685378">
                  <a:extLst>
                    <a:ext uri="{9D8B030D-6E8A-4147-A177-3AD203B41FA5}">
                      <a16:colId xmlns:a16="http://schemas.microsoft.com/office/drawing/2014/main" val="4254835368"/>
                    </a:ext>
                  </a:extLst>
                </a:gridCol>
              </a:tblGrid>
              <a:tr h="424116">
                <a:tc>
                  <a:txBody>
                    <a:bodyPr/>
                    <a:lstStyle/>
                    <a:p>
                      <a:endParaRPr lang="en-US" sz="2400">
                        <a:latin typeface="+mn-lt"/>
                      </a:endParaRPr>
                    </a:p>
                  </a:txBody>
                  <a:tcPr/>
                </a:tc>
                <a:tc>
                  <a:txBody>
                    <a:bodyPr/>
                    <a:lstStyle/>
                    <a:p>
                      <a:r>
                        <a:rPr lang="en-US" sz="2400">
                          <a:solidFill>
                            <a:schemeClr val="bg1"/>
                          </a:solidFill>
                          <a:latin typeface="+mn-lt"/>
                        </a:rPr>
                        <a:t>K-1 Raters </a:t>
                      </a:r>
                    </a:p>
                  </a:txBody>
                  <a:tcPr/>
                </a:tc>
                <a:tc>
                  <a:txBody>
                    <a:bodyPr/>
                    <a:lstStyle/>
                    <a:p>
                      <a:r>
                        <a:rPr lang="en-US" sz="2400">
                          <a:latin typeface="+mn-lt"/>
                        </a:rPr>
                        <a:t>2-12 Raters </a:t>
                      </a:r>
                    </a:p>
                  </a:txBody>
                  <a:tcPr/>
                </a:tc>
                <a:extLst>
                  <a:ext uri="{0D108BD9-81ED-4DB2-BD59-A6C34878D82A}">
                    <a16:rowId xmlns:a16="http://schemas.microsoft.com/office/drawing/2014/main" val="2015304408"/>
                  </a:ext>
                </a:extLst>
              </a:tr>
              <a:tr h="4268488">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400">
                          <a:latin typeface="+mn-lt"/>
                        </a:rPr>
                        <a:t>For rating purposes: </a:t>
                      </a:r>
                    </a:p>
                    <a:p>
                      <a:pPr marL="0" indent="0">
                        <a:buFont typeface="Wingdings" panose="05000000000000000000" pitchFamily="2" charset="2"/>
                        <a:buNone/>
                      </a:pPr>
                      <a:endParaRPr lang="en-US" sz="2400">
                        <a:latin typeface="+mn-lt"/>
                      </a:endParaRPr>
                    </a:p>
                  </a:txBody>
                  <a:tcPr/>
                </a:tc>
                <a:tc>
                  <a:txBody>
                    <a:bodyPr/>
                    <a:lstStyle/>
                    <a:p>
                      <a:pPr marL="457200" indent="-457200" algn="l" defTabSz="914400" rtl="0" eaLnBrk="1" latinLnBrk="0" hangingPunct="1">
                        <a:lnSpc>
                          <a:spcPct val="90000"/>
                        </a:lnSpc>
                        <a:spcBef>
                          <a:spcPts val="1000"/>
                        </a:spcBef>
                        <a:buClr>
                          <a:schemeClr val="accent4"/>
                        </a:buClr>
                        <a:buFont typeface="Wingdings" panose="05000000000000000000" pitchFamily="2" charset="2"/>
                        <a:buChar char="§"/>
                      </a:pPr>
                      <a:r>
                        <a:rPr lang="en-US" sz="2200" b="0" kern="1200">
                          <a:solidFill>
                            <a:schemeClr val="tx1"/>
                          </a:solidFill>
                          <a:latin typeface="+mn-lt"/>
                          <a:ea typeface="+mn-ea"/>
                          <a:cs typeface="+mn-cs"/>
                        </a:rPr>
                        <a:t>K-12 Listening PLDs</a:t>
                      </a:r>
                    </a:p>
                    <a:p>
                      <a:pPr marL="457200" indent="-457200" algn="l" defTabSz="914400" rtl="0" eaLnBrk="1" latinLnBrk="0" hangingPunct="1">
                        <a:lnSpc>
                          <a:spcPct val="90000"/>
                        </a:lnSpc>
                        <a:spcBef>
                          <a:spcPts val="1000"/>
                        </a:spcBef>
                        <a:buClr>
                          <a:schemeClr val="accent4"/>
                        </a:buClr>
                        <a:buFont typeface="Wingdings" panose="05000000000000000000" pitchFamily="2" charset="2"/>
                        <a:buChar char="§"/>
                      </a:pPr>
                      <a:r>
                        <a:rPr lang="en-US" sz="2200" b="0" kern="1200">
                          <a:solidFill>
                            <a:schemeClr val="tx1"/>
                          </a:solidFill>
                          <a:latin typeface="+mn-lt"/>
                          <a:ea typeface="+mn-ea"/>
                          <a:cs typeface="+mn-cs"/>
                        </a:rPr>
                        <a:t>K-12 Speaking PLDs</a:t>
                      </a:r>
                    </a:p>
                    <a:p>
                      <a:pPr marL="457200" indent="-457200" algn="l" defTabSz="914400" rtl="0" eaLnBrk="1" latinLnBrk="0" hangingPunct="1">
                        <a:lnSpc>
                          <a:spcPct val="90000"/>
                        </a:lnSpc>
                        <a:spcBef>
                          <a:spcPts val="1000"/>
                        </a:spcBef>
                        <a:buClr>
                          <a:schemeClr val="accent4"/>
                        </a:buClr>
                        <a:buFont typeface="Wingdings" panose="05000000000000000000" pitchFamily="2" charset="2"/>
                        <a:buChar char="§"/>
                      </a:pPr>
                      <a:r>
                        <a:rPr lang="en-US" sz="2200" b="0" kern="1200">
                          <a:solidFill>
                            <a:schemeClr val="tx1"/>
                          </a:solidFill>
                          <a:latin typeface="+mn-lt"/>
                          <a:ea typeface="+mn-ea"/>
                          <a:cs typeface="+mn-cs"/>
                        </a:rPr>
                        <a:t>K-1 Reading PLDs</a:t>
                      </a:r>
                    </a:p>
                    <a:p>
                      <a:pPr marL="457200" indent="-457200" algn="l" defTabSz="914400" rtl="0" eaLnBrk="1" latinLnBrk="0" hangingPunct="1">
                        <a:lnSpc>
                          <a:spcPct val="90000"/>
                        </a:lnSpc>
                        <a:spcBef>
                          <a:spcPts val="1000"/>
                        </a:spcBef>
                        <a:buClr>
                          <a:schemeClr val="accent4"/>
                        </a:buClr>
                        <a:buFont typeface="Wingdings" panose="05000000000000000000" pitchFamily="2" charset="2"/>
                        <a:buChar char="§"/>
                      </a:pPr>
                      <a:r>
                        <a:rPr lang="en-US" sz="2200" b="0" kern="1200">
                          <a:solidFill>
                            <a:schemeClr val="tx1"/>
                          </a:solidFill>
                          <a:latin typeface="+mn-lt"/>
                          <a:ea typeface="+mn-ea"/>
                          <a:cs typeface="+mn-cs"/>
                        </a:rPr>
                        <a:t>K-1 Writing PLDs</a:t>
                      </a:r>
                    </a:p>
                    <a:p>
                      <a:pPr marL="457200" indent="-457200" algn="l" defTabSz="914400" rtl="0" eaLnBrk="1" latinLnBrk="0" hangingPunct="1">
                        <a:lnSpc>
                          <a:spcPct val="90000"/>
                        </a:lnSpc>
                        <a:spcBef>
                          <a:spcPts val="1000"/>
                        </a:spcBef>
                        <a:buClr>
                          <a:schemeClr val="accent4"/>
                        </a:buClr>
                        <a:buFont typeface="Wingdings" panose="05000000000000000000" pitchFamily="2" charset="2"/>
                        <a:buChar char="§"/>
                      </a:pPr>
                      <a:r>
                        <a:rPr lang="en-US" sz="2200" b="0" kern="1200">
                          <a:solidFill>
                            <a:schemeClr val="tx1"/>
                          </a:solidFill>
                          <a:latin typeface="+mn-lt"/>
                          <a:ea typeface="+mn-ea"/>
                          <a:cs typeface="+mn-cs"/>
                        </a:rPr>
                        <a:t>TELPAS Student Rating Roster</a:t>
                      </a:r>
                    </a:p>
                  </a:txBody>
                  <a:tcPr/>
                </a:tc>
                <a:tc>
                  <a:txBody>
                    <a:bodyPr/>
                    <a:lstStyle/>
                    <a:p>
                      <a:pPr marL="457200" marR="0" lvl="0" indent="-45720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Char char="§"/>
                        <a:tabLst/>
                        <a:defRPr/>
                      </a:pPr>
                      <a:r>
                        <a:rPr lang="en-US" sz="2200" b="0" kern="1200">
                          <a:solidFill>
                            <a:schemeClr val="tx1"/>
                          </a:solidFill>
                          <a:latin typeface="+mn-lt"/>
                          <a:ea typeface="+mn-ea"/>
                          <a:cs typeface="+mn-cs"/>
                        </a:rPr>
                        <a:t>2-12 Writing PLDs</a:t>
                      </a:r>
                    </a:p>
                    <a:p>
                      <a:pPr marL="457200" marR="0" lvl="0" indent="-45720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Char char="§"/>
                        <a:tabLst/>
                        <a:defRPr/>
                      </a:pPr>
                      <a:r>
                        <a:rPr lang="en-US" sz="2200" b="0" kern="1200">
                          <a:solidFill>
                            <a:schemeClr val="tx1"/>
                          </a:solidFill>
                          <a:latin typeface="+mn-lt"/>
                          <a:ea typeface="+mn-ea"/>
                          <a:cs typeface="+mn-cs"/>
                        </a:rPr>
                        <a:t>TELPAS Student Rating Roster</a:t>
                      </a:r>
                    </a:p>
                    <a:p>
                      <a:pPr marL="457200" marR="0" lvl="0" indent="-45720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Char char="§"/>
                        <a:tabLst/>
                        <a:defRPr/>
                      </a:pPr>
                      <a:r>
                        <a:rPr lang="en-US" sz="2200" b="0" kern="1200">
                          <a:solidFill>
                            <a:schemeClr val="tx1"/>
                          </a:solidFill>
                          <a:latin typeface="+mn-lt"/>
                          <a:ea typeface="+mn-ea"/>
                          <a:cs typeface="+mn-cs"/>
                        </a:rPr>
                        <a:t>Writing Collection Cover Sheet</a:t>
                      </a:r>
                    </a:p>
                    <a:p>
                      <a:pPr marL="457200" marR="0" lvl="0" indent="-45720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Char char="§"/>
                        <a:tabLst/>
                        <a:defRPr/>
                      </a:pPr>
                      <a:r>
                        <a:rPr lang="en-US" sz="2200" b="0" kern="1200">
                          <a:solidFill>
                            <a:schemeClr val="tx1"/>
                          </a:solidFill>
                          <a:latin typeface="+mn-lt"/>
                          <a:ea typeface="+mn-ea"/>
                          <a:cs typeface="+mn-cs"/>
                        </a:rPr>
                        <a:t>Writing Collection Verification Checklist</a:t>
                      </a:r>
                    </a:p>
                    <a:p>
                      <a:pPr marL="0" marR="0" lvl="0" indent="0" algn="l" defTabSz="914400" rtl="0" eaLnBrk="1" fontAlgn="auto" latinLnBrk="0" hangingPunct="1">
                        <a:lnSpc>
                          <a:spcPct val="90000"/>
                        </a:lnSpc>
                        <a:spcBef>
                          <a:spcPts val="1000"/>
                        </a:spcBef>
                        <a:spcAft>
                          <a:spcPts val="0"/>
                        </a:spcAft>
                        <a:buClr>
                          <a:srgbClr val="FF9933"/>
                        </a:buClr>
                        <a:buSzTx/>
                        <a:buFont typeface="Wingdings" panose="05000000000000000000" pitchFamily="2" charset="2"/>
                        <a:buNone/>
                        <a:tabLst/>
                        <a:defRPr/>
                      </a:pPr>
                      <a:r>
                        <a:rPr lang="en-US" sz="2200" b="0" kern="1200">
                          <a:solidFill>
                            <a:schemeClr val="tx1"/>
                          </a:solidFill>
                          <a:latin typeface="+mn-lt"/>
                          <a:ea typeface="+mn-ea"/>
                          <a:cs typeface="+mn-cs"/>
                        </a:rPr>
                        <a:t>If approved for a special administration of listening and speaking test, 2-12 raters will also need:</a:t>
                      </a:r>
                    </a:p>
                    <a:p>
                      <a:pPr marL="457200" indent="-457200" algn="l" defTabSz="914400" rtl="0" eaLnBrk="1" latinLnBrk="0" hangingPunct="1">
                        <a:lnSpc>
                          <a:spcPct val="90000"/>
                        </a:lnSpc>
                        <a:spcBef>
                          <a:spcPts val="1000"/>
                        </a:spcBef>
                        <a:buClr>
                          <a:schemeClr val="accent4"/>
                        </a:buClr>
                        <a:buFont typeface="Wingdings" panose="05000000000000000000" pitchFamily="2" charset="2"/>
                        <a:buChar char="§"/>
                      </a:pPr>
                      <a:r>
                        <a:rPr lang="en-US" sz="2200" b="0" kern="1200">
                          <a:solidFill>
                            <a:schemeClr val="tx1"/>
                          </a:solidFill>
                          <a:latin typeface="+mn-lt"/>
                          <a:ea typeface="+mn-ea"/>
                          <a:cs typeface="+mn-cs"/>
                        </a:rPr>
                        <a:t>K-12 Listening PLDs</a:t>
                      </a:r>
                    </a:p>
                    <a:p>
                      <a:pPr marL="457200" indent="-457200" algn="l" defTabSz="914400" rtl="0" eaLnBrk="1" latinLnBrk="0" hangingPunct="1">
                        <a:lnSpc>
                          <a:spcPct val="90000"/>
                        </a:lnSpc>
                        <a:spcBef>
                          <a:spcPts val="1000"/>
                        </a:spcBef>
                        <a:buClr>
                          <a:schemeClr val="accent4"/>
                        </a:buClr>
                        <a:buFont typeface="Wingdings" panose="05000000000000000000" pitchFamily="2" charset="2"/>
                        <a:buChar char="§"/>
                      </a:pPr>
                      <a:r>
                        <a:rPr lang="en-US" sz="2200" b="0" kern="1200">
                          <a:solidFill>
                            <a:schemeClr val="tx1"/>
                          </a:solidFill>
                          <a:latin typeface="+mn-lt"/>
                          <a:ea typeface="+mn-ea"/>
                          <a:cs typeface="+mn-cs"/>
                        </a:rPr>
                        <a:t>K-12 Speaking PLDs</a:t>
                      </a:r>
                    </a:p>
                  </a:txBody>
                  <a:tcPr/>
                </a:tc>
                <a:extLst>
                  <a:ext uri="{0D108BD9-81ED-4DB2-BD59-A6C34878D82A}">
                    <a16:rowId xmlns:a16="http://schemas.microsoft.com/office/drawing/2014/main" val="3540886600"/>
                  </a:ext>
                </a:extLst>
              </a:tr>
            </a:tbl>
          </a:graphicData>
        </a:graphic>
      </p:graphicFrame>
      <p:sp>
        <p:nvSpPr>
          <p:cNvPr id="5" name="TextBox 4">
            <a:extLst>
              <a:ext uri="{FF2B5EF4-FFF2-40B4-BE49-F238E27FC236}">
                <a16:creationId xmlns:a16="http://schemas.microsoft.com/office/drawing/2014/main" id="{BE7A821B-A007-4495-9C06-B3F221B5575B}"/>
              </a:ext>
            </a:extLst>
          </p:cNvPr>
          <p:cNvSpPr txBox="1"/>
          <p:nvPr/>
        </p:nvSpPr>
        <p:spPr>
          <a:xfrm>
            <a:off x="732610" y="6063741"/>
            <a:ext cx="110239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ea typeface="+mn-ea"/>
                <a:cs typeface="+mn-cs"/>
              </a:rPr>
              <a:t>For easier access, the PLDs will be in an appendix of the </a:t>
            </a:r>
            <a:r>
              <a:rPr kumimoji="0" lang="en-US" sz="2400" b="0" i="1" u="none" strike="noStrike" kern="1200" cap="none" spc="0" normalizeH="0" baseline="0" noProof="0">
                <a:ln>
                  <a:noFill/>
                </a:ln>
                <a:solidFill>
                  <a:prstClr val="black"/>
                </a:solidFill>
                <a:effectLst/>
                <a:uLnTx/>
                <a:uFillTx/>
                <a:ea typeface="+mn-ea"/>
                <a:cs typeface="+mn-cs"/>
              </a:rPr>
              <a:t>TELPAS Rater Manual</a:t>
            </a:r>
            <a:r>
              <a:rPr kumimoji="0" lang="en-US" sz="2400" b="0" i="0" u="none" strike="noStrike" kern="1200" cap="none" spc="0" normalizeH="0" baseline="0" noProof="0">
                <a:ln>
                  <a:noFill/>
                </a:ln>
                <a:solidFill>
                  <a:prstClr val="black"/>
                </a:solidFill>
                <a:effectLst/>
                <a:uLnTx/>
                <a:uFillTx/>
                <a:ea typeface="+mn-ea"/>
                <a:cs typeface="+mn-cs"/>
              </a:rPr>
              <a:t>.</a:t>
            </a:r>
          </a:p>
        </p:txBody>
      </p:sp>
      <p:sp>
        <p:nvSpPr>
          <p:cNvPr id="8" name="Footer Placeholder 7">
            <a:extLst>
              <a:ext uri="{FF2B5EF4-FFF2-40B4-BE49-F238E27FC236}">
                <a16:creationId xmlns:a16="http://schemas.microsoft.com/office/drawing/2014/main" id="{A1EA1CF7-1CBC-1846-9E44-9A9759847DEA}"/>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6848DE61-A14C-EC4B-88D0-77A368E67A2B}"/>
              </a:ext>
            </a:extLst>
          </p:cNvPr>
          <p:cNvSpPr>
            <a:spLocks noGrp="1"/>
          </p:cNvSpPr>
          <p:nvPr>
            <p:ph type="sldNum" sz="quarter" idx="12"/>
          </p:nvPr>
        </p:nvSpPr>
        <p:spPr/>
        <p:txBody>
          <a:bodyPr/>
          <a:lstStyle/>
          <a:p>
            <a:fld id="{0088AB57-2DBE-44A3-AE96-942C49E954BF}" type="slidenum">
              <a:rPr lang="en-US" smtClean="0"/>
              <a:t>112</a:t>
            </a:fld>
            <a:endParaRPr lang="en-US"/>
          </a:p>
        </p:txBody>
      </p:sp>
    </p:spTree>
    <p:extLst>
      <p:ext uri="{BB962C8B-B14F-4D97-AF65-F5344CB8AC3E}">
        <p14:creationId xmlns:p14="http://schemas.microsoft.com/office/powerpoint/2010/main" val="25474769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TELPAS Writing Collections: Centralized Raters</a:t>
            </a:r>
          </a:p>
        </p:txBody>
      </p:sp>
      <p:sp>
        <p:nvSpPr>
          <p:cNvPr id="3" name="Content Placeholder 2"/>
          <p:cNvSpPr>
            <a:spLocks noGrp="1"/>
          </p:cNvSpPr>
          <p:nvPr>
            <p:ph sz="quarter" idx="13"/>
          </p:nvPr>
        </p:nvSpPr>
        <p:spPr>
          <a:xfrm>
            <a:off x="806636" y="1468806"/>
            <a:ext cx="10176798" cy="4699637"/>
          </a:xfrm>
        </p:spPr>
        <p:txBody>
          <a:bodyPr vert="horz" lIns="91440" tIns="45720" rIns="91440" bIns="45720" rtlCol="0" anchor="t">
            <a:normAutofit/>
          </a:bodyPr>
          <a:lstStyle/>
          <a:p>
            <a:pPr marL="457200" indent="-457200">
              <a:buClr>
                <a:schemeClr val="accent4"/>
              </a:buClr>
              <a:buFont typeface="Wingdings" panose="05000000000000000000" pitchFamily="2" charset="2"/>
              <a:buChar char="§"/>
            </a:pPr>
            <a:r>
              <a:rPr lang="en-US">
                <a:latin typeface="+mn-lt"/>
              </a:rPr>
              <a:t>Districts will have the option to designate one or more </a:t>
            </a:r>
            <a:r>
              <a:rPr lang="en-US" b="1">
                <a:latin typeface="+mn-lt"/>
              </a:rPr>
              <a:t>centralized raters </a:t>
            </a:r>
            <a:r>
              <a:rPr lang="en-US">
                <a:latin typeface="+mn-lt"/>
              </a:rPr>
              <a:t>to rate TELPAS grades 2-12 writing collections district wide or only at a campus(es) or grade level. </a:t>
            </a:r>
          </a:p>
          <a:p>
            <a:pPr marL="457200" indent="-457200">
              <a:buClr>
                <a:schemeClr val="accent4"/>
              </a:buClr>
              <a:buFont typeface="Wingdings" panose="05000000000000000000" pitchFamily="2" charset="2"/>
              <a:buChar char="§"/>
            </a:pPr>
            <a:endParaRPr lang="en-US">
              <a:latin typeface="+mn-lt"/>
            </a:endParaRPr>
          </a:p>
          <a:p>
            <a:pPr marL="1143000" lvl="1" indent="-457200">
              <a:buClr>
                <a:schemeClr val="accent1">
                  <a:lumMod val="75000"/>
                </a:schemeClr>
              </a:buClr>
            </a:pPr>
            <a:r>
              <a:rPr lang="en-US"/>
              <a:t>The centralized raters will still have to meet the TELPAS rater requirements (training and calibration).</a:t>
            </a:r>
          </a:p>
          <a:p>
            <a:pPr marL="1143000" lvl="1" indent="-457200">
              <a:buClr>
                <a:schemeClr val="accent1">
                  <a:lumMod val="75000"/>
                </a:schemeClr>
              </a:buClr>
            </a:pPr>
            <a:endParaRPr lang="en-US"/>
          </a:p>
          <a:p>
            <a:pPr marL="1143000" lvl="1" indent="-457200">
              <a:buClr>
                <a:schemeClr val="accent1">
                  <a:lumMod val="75000"/>
                </a:schemeClr>
              </a:buClr>
            </a:pPr>
            <a:r>
              <a:rPr lang="en-US"/>
              <a:t>Exception: This </a:t>
            </a:r>
            <a:r>
              <a:rPr lang="en-US" u="sng"/>
              <a:t>does</a:t>
            </a:r>
            <a:r>
              <a:rPr lang="en-US"/>
              <a:t> </a:t>
            </a:r>
            <a:r>
              <a:rPr lang="en-US" u="sng"/>
              <a:t>not</a:t>
            </a:r>
            <a:r>
              <a:rPr lang="en-US"/>
              <a:t> apply to raters of students that have been approved for a special administration of the TELPAS listening and speaking assessment.</a:t>
            </a:r>
          </a:p>
          <a:p>
            <a:pPr lvl="1" indent="0">
              <a:buClr>
                <a:schemeClr val="accent1">
                  <a:lumMod val="75000"/>
                </a:schemeClr>
              </a:buClr>
              <a:buNone/>
            </a:pPr>
            <a:endParaRPr lang="en-US">
              <a:latin typeface="Open Sans Semibold" panose="020B0606030504020204"/>
            </a:endParaRPr>
          </a:p>
          <a:p>
            <a:endParaRPr lang="en-US" sz="3200"/>
          </a:p>
        </p:txBody>
      </p:sp>
      <p:sp>
        <p:nvSpPr>
          <p:cNvPr id="4" name="Explosion: 8 Points 3"/>
          <p:cNvSpPr/>
          <p:nvPr/>
        </p:nvSpPr>
        <p:spPr>
          <a:xfrm rot="1336619">
            <a:off x="10697988" y="552682"/>
            <a:ext cx="1374752" cy="1282745"/>
          </a:xfrm>
          <a:prstGeom prst="irregularSeal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a:t>
            </a:r>
          </a:p>
        </p:txBody>
      </p:sp>
      <p:sp>
        <p:nvSpPr>
          <p:cNvPr id="8" name="Footer Placeholder 7">
            <a:extLst>
              <a:ext uri="{FF2B5EF4-FFF2-40B4-BE49-F238E27FC236}">
                <a16:creationId xmlns:a16="http://schemas.microsoft.com/office/drawing/2014/main" id="{FF93E98F-D429-FE4D-80AA-8A69BAAF899D}"/>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54BFEDDD-1A90-FD44-83FA-5DDD81522836}"/>
              </a:ext>
            </a:extLst>
          </p:cNvPr>
          <p:cNvSpPr>
            <a:spLocks noGrp="1"/>
          </p:cNvSpPr>
          <p:nvPr>
            <p:ph type="sldNum" sz="quarter" idx="12"/>
          </p:nvPr>
        </p:nvSpPr>
        <p:spPr/>
        <p:txBody>
          <a:bodyPr/>
          <a:lstStyle/>
          <a:p>
            <a:fld id="{0088AB57-2DBE-44A3-AE96-942C49E954BF}" type="slidenum">
              <a:rPr lang="en-US" smtClean="0"/>
              <a:pPr/>
              <a:t>113</a:t>
            </a:fld>
            <a:endParaRPr lang="en-US"/>
          </a:p>
        </p:txBody>
      </p:sp>
    </p:spTree>
    <p:extLst>
      <p:ext uri="{BB962C8B-B14F-4D97-AF65-F5344CB8AC3E}">
        <p14:creationId xmlns:p14="http://schemas.microsoft.com/office/powerpoint/2010/main" val="26513503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TELPAS Writing Collections: Centralized Raters</a:t>
            </a:r>
          </a:p>
        </p:txBody>
      </p:sp>
      <p:sp>
        <p:nvSpPr>
          <p:cNvPr id="3" name="Content Placeholder 2"/>
          <p:cNvSpPr>
            <a:spLocks noGrp="1"/>
          </p:cNvSpPr>
          <p:nvPr>
            <p:ph sz="quarter" idx="13"/>
          </p:nvPr>
        </p:nvSpPr>
        <p:spPr>
          <a:xfrm>
            <a:off x="806636" y="1468806"/>
            <a:ext cx="10176798" cy="4699637"/>
          </a:xfrm>
        </p:spPr>
        <p:txBody>
          <a:bodyPr vert="horz" lIns="91440" tIns="45720" rIns="91440" bIns="45720" rtlCol="0" anchor="t">
            <a:normAutofit/>
          </a:bodyPr>
          <a:lstStyle/>
          <a:p>
            <a:pPr marL="457200" indent="-457200">
              <a:buClr>
                <a:schemeClr val="accent4"/>
              </a:buClr>
              <a:buFont typeface="Wingdings" panose="05000000000000000000" pitchFamily="2" charset="2"/>
              <a:buChar char="§"/>
            </a:pPr>
            <a:r>
              <a:rPr lang="en-US">
                <a:latin typeface="+mn-lt"/>
              </a:rPr>
              <a:t>The implementation of centralized raters is not a requirement. It is solely an option to provide districts some flexibility in the TELPAS assessment of grades 2-12 student writing collections. </a:t>
            </a:r>
          </a:p>
          <a:p>
            <a:pPr marL="457200" indent="-457200">
              <a:buClr>
                <a:schemeClr val="accent4"/>
              </a:buClr>
              <a:buFont typeface="Wingdings" panose="05000000000000000000" pitchFamily="2" charset="2"/>
              <a:buChar char="§"/>
            </a:pPr>
            <a:endParaRPr lang="en-US">
              <a:latin typeface="+mn-lt"/>
            </a:endParaRPr>
          </a:p>
          <a:p>
            <a:pPr marL="1143000" lvl="1" indent="-457200">
              <a:buClr>
                <a:schemeClr val="accent1">
                  <a:lumMod val="75000"/>
                </a:schemeClr>
              </a:buClr>
            </a:pPr>
            <a:r>
              <a:rPr lang="en-US" sz="2800"/>
              <a:t>As noted before, the centralized raters will still have to meet the TELPAS rater requirements. However, districts, at their own discretion, may require additional training for those raters designated as centralized raters. </a:t>
            </a:r>
          </a:p>
          <a:p>
            <a:pPr lvl="1" indent="0">
              <a:buClr>
                <a:schemeClr val="accent1">
                  <a:lumMod val="75000"/>
                </a:schemeClr>
              </a:buClr>
              <a:buNone/>
            </a:pPr>
            <a:endParaRPr lang="en-US" sz="2800">
              <a:latin typeface="Open Sans Semibold" panose="020B0606030504020204"/>
            </a:endParaRPr>
          </a:p>
          <a:p>
            <a:endParaRPr lang="en-US" sz="3200"/>
          </a:p>
        </p:txBody>
      </p:sp>
      <p:sp>
        <p:nvSpPr>
          <p:cNvPr id="4" name="Explosion: 8 Points 3"/>
          <p:cNvSpPr/>
          <p:nvPr/>
        </p:nvSpPr>
        <p:spPr>
          <a:xfrm rot="1336619">
            <a:off x="10697988" y="552682"/>
            <a:ext cx="1374752" cy="1282745"/>
          </a:xfrm>
          <a:prstGeom prst="irregularSeal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a:t>
            </a:r>
          </a:p>
        </p:txBody>
      </p:sp>
      <p:sp>
        <p:nvSpPr>
          <p:cNvPr id="8" name="Footer Placeholder 7">
            <a:extLst>
              <a:ext uri="{FF2B5EF4-FFF2-40B4-BE49-F238E27FC236}">
                <a16:creationId xmlns:a16="http://schemas.microsoft.com/office/drawing/2014/main" id="{7760021E-00CB-0E40-A978-49C53642FC70}"/>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D4BB1539-D8AE-E244-9452-ADC808EF7F1F}"/>
              </a:ext>
            </a:extLst>
          </p:cNvPr>
          <p:cNvSpPr>
            <a:spLocks noGrp="1"/>
          </p:cNvSpPr>
          <p:nvPr>
            <p:ph type="sldNum" sz="quarter" idx="12"/>
          </p:nvPr>
        </p:nvSpPr>
        <p:spPr/>
        <p:txBody>
          <a:bodyPr/>
          <a:lstStyle/>
          <a:p>
            <a:fld id="{0088AB57-2DBE-44A3-AE96-942C49E954BF}" type="slidenum">
              <a:rPr lang="en-US" smtClean="0"/>
              <a:pPr/>
              <a:t>114</a:t>
            </a:fld>
            <a:endParaRPr lang="en-US"/>
          </a:p>
        </p:txBody>
      </p:sp>
    </p:spTree>
    <p:extLst>
      <p:ext uri="{BB962C8B-B14F-4D97-AF65-F5344CB8AC3E}">
        <p14:creationId xmlns:p14="http://schemas.microsoft.com/office/powerpoint/2010/main" val="42788070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TELPAS Writing Collections: Centralized Raters</a:t>
            </a:r>
          </a:p>
        </p:txBody>
      </p:sp>
      <p:sp>
        <p:nvSpPr>
          <p:cNvPr id="3" name="Content Placeholder 2"/>
          <p:cNvSpPr>
            <a:spLocks noGrp="1"/>
          </p:cNvSpPr>
          <p:nvPr>
            <p:ph sz="quarter" idx="13"/>
          </p:nvPr>
        </p:nvSpPr>
        <p:spPr>
          <a:xfrm>
            <a:off x="806636" y="1468806"/>
            <a:ext cx="10176798" cy="4699637"/>
          </a:xfrm>
        </p:spPr>
        <p:txBody>
          <a:bodyPr vert="horz" lIns="91440" tIns="45720" rIns="91440" bIns="45720" rtlCol="0" anchor="t">
            <a:normAutofit/>
          </a:bodyPr>
          <a:lstStyle/>
          <a:p>
            <a:pPr marL="457200" indent="-457200">
              <a:buClr>
                <a:schemeClr val="accent4"/>
              </a:buClr>
              <a:buFont typeface="Wingdings" panose="05000000000000000000" pitchFamily="2" charset="2"/>
              <a:buChar char="§"/>
            </a:pPr>
            <a:r>
              <a:rPr lang="en-US">
                <a:latin typeface="+mn-lt"/>
              </a:rPr>
              <a:t>Teachers of ELs in 2-12 are still required to assemble an EL’s writing collection to be rated. </a:t>
            </a:r>
          </a:p>
          <a:p>
            <a:pPr marL="457200" indent="-457200">
              <a:buClr>
                <a:schemeClr val="accent4"/>
              </a:buClr>
              <a:buFont typeface="Wingdings" panose="05000000000000000000" pitchFamily="2" charset="2"/>
              <a:buChar char="§"/>
            </a:pPr>
            <a:endParaRPr lang="en-US">
              <a:latin typeface="+mn-lt"/>
            </a:endParaRPr>
          </a:p>
          <a:p>
            <a:pPr marL="457200" indent="-457200">
              <a:buClr>
                <a:schemeClr val="accent4"/>
              </a:buClr>
              <a:buFont typeface="Wingdings" panose="05000000000000000000" pitchFamily="2" charset="2"/>
              <a:buChar char="§"/>
            </a:pPr>
            <a:r>
              <a:rPr lang="en-US">
                <a:latin typeface="+mn-lt"/>
              </a:rPr>
              <a:t>Districts using centralized raters will need to develop their own process to gather the writing collections district wide, campus wide or by grade level. </a:t>
            </a:r>
          </a:p>
          <a:p>
            <a:pPr marL="457200" indent="-457200">
              <a:buClr>
                <a:schemeClr val="accent4"/>
              </a:buClr>
              <a:buFont typeface="Wingdings" panose="05000000000000000000" pitchFamily="2" charset="2"/>
              <a:buChar char="§"/>
            </a:pPr>
            <a:endParaRPr lang="en-US">
              <a:latin typeface="+mn-lt"/>
            </a:endParaRPr>
          </a:p>
          <a:p>
            <a:pPr marL="457200" indent="-457200">
              <a:buClr>
                <a:schemeClr val="accent4"/>
              </a:buClr>
              <a:buFont typeface="Wingdings" panose="05000000000000000000" pitchFamily="2" charset="2"/>
              <a:buChar char="§"/>
            </a:pPr>
            <a:r>
              <a:rPr lang="en-US">
                <a:latin typeface="+mn-lt"/>
              </a:rPr>
              <a:t>Teachers assembling the writing collection(s) are required to receive TELPAS administration procedures training in order to ensure that writing collections are assembled appropriately. </a:t>
            </a:r>
          </a:p>
          <a:p>
            <a:endParaRPr lang="en-US" sz="3200"/>
          </a:p>
        </p:txBody>
      </p:sp>
      <p:sp>
        <p:nvSpPr>
          <p:cNvPr id="4" name="Explosion: 8 Points 3"/>
          <p:cNvSpPr/>
          <p:nvPr/>
        </p:nvSpPr>
        <p:spPr>
          <a:xfrm rot="1336619">
            <a:off x="10697988" y="552682"/>
            <a:ext cx="1374752" cy="1282745"/>
          </a:xfrm>
          <a:prstGeom prst="irregularSeal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a:t>
            </a:r>
          </a:p>
        </p:txBody>
      </p:sp>
      <p:sp>
        <p:nvSpPr>
          <p:cNvPr id="8" name="Footer Placeholder 7">
            <a:extLst>
              <a:ext uri="{FF2B5EF4-FFF2-40B4-BE49-F238E27FC236}">
                <a16:creationId xmlns:a16="http://schemas.microsoft.com/office/drawing/2014/main" id="{52EB39F6-CE04-4645-A030-377F92AE3250}"/>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209763F8-4EA5-D044-A798-B747718AD9E6}"/>
              </a:ext>
            </a:extLst>
          </p:cNvPr>
          <p:cNvSpPr>
            <a:spLocks noGrp="1"/>
          </p:cNvSpPr>
          <p:nvPr>
            <p:ph type="sldNum" sz="quarter" idx="12"/>
          </p:nvPr>
        </p:nvSpPr>
        <p:spPr/>
        <p:txBody>
          <a:bodyPr/>
          <a:lstStyle/>
          <a:p>
            <a:fld id="{0088AB57-2DBE-44A3-AE96-942C49E954BF}" type="slidenum">
              <a:rPr lang="en-US" smtClean="0"/>
              <a:pPr/>
              <a:t>115</a:t>
            </a:fld>
            <a:endParaRPr lang="en-US"/>
          </a:p>
        </p:txBody>
      </p:sp>
    </p:spTree>
    <p:extLst>
      <p:ext uri="{BB962C8B-B14F-4D97-AF65-F5344CB8AC3E}">
        <p14:creationId xmlns:p14="http://schemas.microsoft.com/office/powerpoint/2010/main" val="11290014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K-1 Rater Credentials</a:t>
            </a:r>
          </a:p>
        </p:txBody>
      </p:sp>
      <p:sp>
        <p:nvSpPr>
          <p:cNvPr id="3" name="Content Placeholder 2"/>
          <p:cNvSpPr>
            <a:spLocks noGrp="1"/>
          </p:cNvSpPr>
          <p:nvPr>
            <p:ph sz="quarter" idx="13"/>
          </p:nvPr>
        </p:nvSpPr>
        <p:spPr>
          <a:xfrm>
            <a:off x="842730" y="1300364"/>
            <a:ext cx="10695553" cy="5145243"/>
          </a:xfrm>
        </p:spPr>
        <p:txBody>
          <a:bodyPr vert="horz" lIns="91440" tIns="45720" rIns="91440" bIns="45720" rtlCol="0" anchor="t">
            <a:normAutofit/>
          </a:bodyPr>
          <a:lstStyle/>
          <a:p>
            <a:pPr marL="457200" indent="-457200">
              <a:buClr>
                <a:schemeClr val="accent4"/>
              </a:buClr>
              <a:buFont typeface="Wingdings" panose="05000000000000000000" pitchFamily="2" charset="2"/>
              <a:buChar char="§"/>
            </a:pPr>
            <a:r>
              <a:rPr lang="en-US">
                <a:latin typeface="+mn-lt"/>
              </a:rPr>
              <a:t>A teacher (including a substitute teacher) selected to rate an EL must</a:t>
            </a:r>
          </a:p>
          <a:p>
            <a:pPr marL="1143000" lvl="1" indent="-457200">
              <a:buClr>
                <a:schemeClr val="accent1">
                  <a:lumMod val="75000"/>
                </a:schemeClr>
              </a:buClr>
            </a:pPr>
            <a:r>
              <a:rPr lang="en-US" sz="2800"/>
              <a:t>have the student in class at the time of the spring assessment window</a:t>
            </a:r>
          </a:p>
          <a:p>
            <a:pPr marL="1143000" lvl="1" indent="-457200">
              <a:buClr>
                <a:schemeClr val="accent1">
                  <a:lumMod val="75000"/>
                </a:schemeClr>
              </a:buClr>
            </a:pPr>
            <a:r>
              <a:rPr lang="en-US" sz="2800"/>
              <a:t>be knowledgeable about the student’s ability to use English in instructional and informal settings</a:t>
            </a:r>
          </a:p>
          <a:p>
            <a:pPr marL="1143000" lvl="1" indent="-457200">
              <a:buClr>
                <a:schemeClr val="accent1">
                  <a:lumMod val="75000"/>
                </a:schemeClr>
              </a:buClr>
            </a:pPr>
            <a:r>
              <a:rPr lang="en-US" sz="2800"/>
              <a:t>hold valid Texas education credentials, such as a teacher certificate or permit</a:t>
            </a:r>
          </a:p>
          <a:p>
            <a:pPr marL="1143000" lvl="1" indent="-457200">
              <a:buClr>
                <a:schemeClr val="accent1">
                  <a:lumMod val="75000"/>
                </a:schemeClr>
              </a:buClr>
            </a:pPr>
            <a:r>
              <a:rPr lang="en-US" sz="2800"/>
              <a:t>be appropriately trained in the holistic rating process</a:t>
            </a:r>
          </a:p>
          <a:p>
            <a:pPr marL="1143000" lvl="1" indent="-457200">
              <a:buClr>
                <a:schemeClr val="accent1">
                  <a:lumMod val="75000"/>
                </a:schemeClr>
              </a:buClr>
            </a:pPr>
            <a:r>
              <a:rPr lang="en-US" sz="2800"/>
              <a:t>rate the student in all eligible domains</a:t>
            </a:r>
          </a:p>
          <a:p>
            <a:pPr marL="457200" indent="-457200">
              <a:buClr>
                <a:schemeClr val="accent4"/>
              </a:buClr>
              <a:buFont typeface="Wingdings" panose="05000000000000000000" pitchFamily="2" charset="2"/>
              <a:buChar char="§"/>
            </a:pPr>
            <a:r>
              <a:rPr lang="en-US">
                <a:latin typeface="+mn-lt"/>
              </a:rPr>
              <a:t>Raters may include bilingual teachers, ESL teachers, general education teachers, gifted and talented teachers, and teachers of enrichment subjects. Paraprofessionals may not serve as raters. </a:t>
            </a:r>
          </a:p>
          <a:p>
            <a:pPr lvl="1" indent="0">
              <a:buClr>
                <a:schemeClr val="accent1">
                  <a:lumMod val="75000"/>
                </a:schemeClr>
              </a:buClr>
              <a:buNone/>
            </a:pPr>
            <a:endParaRPr lang="en-US" sz="2800"/>
          </a:p>
          <a:p>
            <a:endParaRPr lang="en-US" sz="3200"/>
          </a:p>
        </p:txBody>
      </p:sp>
      <p:sp>
        <p:nvSpPr>
          <p:cNvPr id="7" name="Footer Placeholder 6">
            <a:extLst>
              <a:ext uri="{FF2B5EF4-FFF2-40B4-BE49-F238E27FC236}">
                <a16:creationId xmlns:a16="http://schemas.microsoft.com/office/drawing/2014/main" id="{C8F22EDF-7681-A145-B43C-3F9F63794CE7}"/>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3304F6D9-332F-7C43-B384-E80906A17AE6}"/>
              </a:ext>
            </a:extLst>
          </p:cNvPr>
          <p:cNvSpPr>
            <a:spLocks noGrp="1"/>
          </p:cNvSpPr>
          <p:nvPr>
            <p:ph type="sldNum" sz="quarter" idx="12"/>
          </p:nvPr>
        </p:nvSpPr>
        <p:spPr/>
        <p:txBody>
          <a:bodyPr/>
          <a:lstStyle/>
          <a:p>
            <a:fld id="{0088AB57-2DBE-44A3-AE96-942C49E954BF}" type="slidenum">
              <a:rPr lang="en-US" smtClean="0"/>
              <a:pPr/>
              <a:t>116</a:t>
            </a:fld>
            <a:endParaRPr lang="en-US"/>
          </a:p>
        </p:txBody>
      </p:sp>
    </p:spTree>
    <p:extLst>
      <p:ext uri="{BB962C8B-B14F-4D97-AF65-F5344CB8AC3E}">
        <p14:creationId xmlns:p14="http://schemas.microsoft.com/office/powerpoint/2010/main" val="22122844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339979"/>
            <a:ext cx="9597887" cy="710206"/>
          </a:xfrm>
        </p:spPr>
        <p:txBody>
          <a:bodyPr>
            <a:normAutofit/>
          </a:bodyPr>
          <a:lstStyle/>
          <a:p>
            <a:r>
              <a:rPr lang="en-US">
                <a:latin typeface="+mn-lt"/>
              </a:rPr>
              <a:t>2-12 Rater Credentials (writing only)</a:t>
            </a:r>
          </a:p>
        </p:txBody>
      </p:sp>
      <p:sp>
        <p:nvSpPr>
          <p:cNvPr id="3" name="Content Placeholder 2"/>
          <p:cNvSpPr>
            <a:spLocks noGrp="1"/>
          </p:cNvSpPr>
          <p:nvPr>
            <p:ph sz="quarter" idx="13"/>
          </p:nvPr>
        </p:nvSpPr>
        <p:spPr>
          <a:xfrm>
            <a:off x="637674" y="1275348"/>
            <a:ext cx="10335126" cy="5242673"/>
          </a:xfrm>
        </p:spPr>
        <p:txBody>
          <a:bodyPr vert="horz" lIns="91440" tIns="45720" rIns="91440" bIns="45720" rtlCol="0" anchor="t">
            <a:normAutofit fontScale="92500" lnSpcReduction="10000"/>
          </a:bodyPr>
          <a:lstStyle/>
          <a:p>
            <a:pPr marL="457200" indent="-457200">
              <a:buClr>
                <a:schemeClr val="accent4"/>
              </a:buClr>
              <a:buFont typeface="Wingdings" panose="05000000000000000000" pitchFamily="2" charset="2"/>
              <a:buChar char="§"/>
            </a:pPr>
            <a:r>
              <a:rPr lang="en-US" sz="2600">
                <a:latin typeface="+mn-lt"/>
              </a:rPr>
              <a:t>Starting in 2019-2020, a rater does not need to have the student in class at the time of the spring assessment. </a:t>
            </a:r>
          </a:p>
          <a:p>
            <a:pPr marL="457200" indent="-457200">
              <a:buClr>
                <a:schemeClr val="accent4"/>
              </a:buClr>
              <a:buFont typeface="Wingdings" panose="05000000000000000000" pitchFamily="2" charset="2"/>
              <a:buChar char="§"/>
            </a:pPr>
            <a:r>
              <a:rPr lang="en-US" sz="2600">
                <a:latin typeface="+mn-lt"/>
              </a:rPr>
              <a:t>The rater (including a substitute teacher) selected to rate an EL must</a:t>
            </a:r>
          </a:p>
          <a:p>
            <a:pPr marL="1143000" lvl="1" indent="-457200">
              <a:buClr>
                <a:schemeClr val="accent1">
                  <a:lumMod val="75000"/>
                </a:schemeClr>
              </a:buClr>
            </a:pPr>
            <a:r>
              <a:rPr lang="en-US" sz="2600"/>
              <a:t>hold valid Texas education credentials, such as a teacher certificate or permit</a:t>
            </a:r>
          </a:p>
          <a:p>
            <a:pPr marL="1143000" lvl="1" indent="-457200">
              <a:buClr>
                <a:schemeClr val="accent1">
                  <a:lumMod val="75000"/>
                </a:schemeClr>
              </a:buClr>
            </a:pPr>
            <a:r>
              <a:rPr lang="en-US" sz="2600"/>
              <a:t>be appropriately trained in the holistic rating process*</a:t>
            </a:r>
          </a:p>
          <a:p>
            <a:pPr marL="457200" indent="-457200">
              <a:buClr>
                <a:schemeClr val="accent2">
                  <a:lumMod val="60000"/>
                  <a:lumOff val="40000"/>
                </a:schemeClr>
              </a:buClr>
              <a:buFont typeface="Wingdings" panose="05000000000000000000" pitchFamily="2" charset="2"/>
              <a:buChar char="§"/>
            </a:pPr>
            <a:r>
              <a:rPr lang="en-US" sz="2600">
                <a:latin typeface="+mn-lt"/>
              </a:rPr>
              <a:t>It is important to note that teachers are still required to assemble writing collections. </a:t>
            </a:r>
          </a:p>
          <a:p>
            <a:pPr marL="457200" indent="-457200">
              <a:buClr>
                <a:schemeClr val="accent2">
                  <a:lumMod val="60000"/>
                  <a:lumOff val="40000"/>
                </a:schemeClr>
              </a:buClr>
              <a:buFont typeface="Wingdings" panose="05000000000000000000" pitchFamily="2" charset="2"/>
              <a:buChar char="§"/>
            </a:pPr>
            <a:r>
              <a:rPr lang="en-US" sz="2600">
                <a:latin typeface="+mn-lt"/>
              </a:rPr>
              <a:t>Districts that designate centralized raters (district wide, campus wide, or by grade levels) will need to develop their own process to gather and verify the writing collections.</a:t>
            </a:r>
          </a:p>
          <a:p>
            <a:pPr marL="457200" indent="-457200">
              <a:buClr>
                <a:schemeClr val="accent2">
                  <a:lumMod val="60000"/>
                  <a:lumOff val="40000"/>
                </a:schemeClr>
              </a:buClr>
              <a:buFont typeface="Wingdings" panose="05000000000000000000" pitchFamily="2" charset="2"/>
              <a:buChar char="§"/>
            </a:pPr>
            <a:r>
              <a:rPr lang="en-US" sz="2600">
                <a:latin typeface="+mn-lt"/>
              </a:rPr>
              <a:t>Paraprofessionals may not serve as raters.</a:t>
            </a:r>
          </a:p>
          <a:p>
            <a:pPr>
              <a:buClr>
                <a:schemeClr val="accent2"/>
              </a:buClr>
            </a:pPr>
            <a:r>
              <a:rPr lang="en-US" sz="2600">
                <a:latin typeface="+mn-lt"/>
              </a:rPr>
              <a:t>*Please note that districts, at their discretion, can implement additional requirements for grades 2-12 raters of writing collections. </a:t>
            </a:r>
          </a:p>
          <a:p>
            <a:pPr lvl="1" indent="0">
              <a:buClr>
                <a:schemeClr val="accent1">
                  <a:lumMod val="75000"/>
                </a:schemeClr>
              </a:buClr>
              <a:buNone/>
            </a:pPr>
            <a:endParaRPr lang="en-US" sz="2800">
              <a:latin typeface="Open Sans Semibold" panose="020B0606030504020204"/>
            </a:endParaRPr>
          </a:p>
          <a:p>
            <a:endParaRPr lang="en-US" sz="3200"/>
          </a:p>
        </p:txBody>
      </p:sp>
      <p:sp>
        <p:nvSpPr>
          <p:cNvPr id="4" name="Explosion: 8 Points 3"/>
          <p:cNvSpPr/>
          <p:nvPr/>
        </p:nvSpPr>
        <p:spPr>
          <a:xfrm rot="1336619">
            <a:off x="10697988" y="552682"/>
            <a:ext cx="1374752" cy="1282745"/>
          </a:xfrm>
          <a:prstGeom prst="irregularSeal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a:t>
            </a:r>
          </a:p>
        </p:txBody>
      </p:sp>
      <p:sp>
        <p:nvSpPr>
          <p:cNvPr id="8" name="Footer Placeholder 7">
            <a:extLst>
              <a:ext uri="{FF2B5EF4-FFF2-40B4-BE49-F238E27FC236}">
                <a16:creationId xmlns:a16="http://schemas.microsoft.com/office/drawing/2014/main" id="{010A7E4A-1E0A-3D4C-9A5A-E88932B9A0DF}"/>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D4006E85-83C8-A546-B7BC-C5AD3068F3D6}"/>
              </a:ext>
            </a:extLst>
          </p:cNvPr>
          <p:cNvSpPr>
            <a:spLocks noGrp="1"/>
          </p:cNvSpPr>
          <p:nvPr>
            <p:ph type="sldNum" sz="quarter" idx="12"/>
          </p:nvPr>
        </p:nvSpPr>
        <p:spPr/>
        <p:txBody>
          <a:bodyPr/>
          <a:lstStyle/>
          <a:p>
            <a:fld id="{0088AB57-2DBE-44A3-AE96-942C49E954BF}" type="slidenum">
              <a:rPr lang="en-US" smtClean="0"/>
              <a:pPr/>
              <a:t>117</a:t>
            </a:fld>
            <a:endParaRPr lang="en-US"/>
          </a:p>
        </p:txBody>
      </p:sp>
    </p:spTree>
    <p:extLst>
      <p:ext uri="{BB962C8B-B14F-4D97-AF65-F5344CB8AC3E}">
        <p14:creationId xmlns:p14="http://schemas.microsoft.com/office/powerpoint/2010/main" val="4660522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80045"/>
            <a:ext cx="10311762" cy="1079523"/>
          </a:xfrm>
        </p:spPr>
        <p:txBody>
          <a:bodyPr>
            <a:normAutofit/>
          </a:bodyPr>
          <a:lstStyle/>
          <a:p>
            <a:r>
              <a:rPr lang="en-US">
                <a:latin typeface="+mn-lt"/>
              </a:rPr>
              <a:t>2-12 Rater Credentials </a:t>
            </a:r>
            <a:br>
              <a:rPr lang="en-US">
                <a:latin typeface="+mn-lt"/>
              </a:rPr>
            </a:br>
            <a:r>
              <a:rPr lang="en-US">
                <a:latin typeface="+mn-lt"/>
              </a:rPr>
              <a:t>(listening, speaking, and writing)</a:t>
            </a:r>
          </a:p>
        </p:txBody>
      </p:sp>
      <p:sp>
        <p:nvSpPr>
          <p:cNvPr id="3" name="Content Placeholder 2"/>
          <p:cNvSpPr>
            <a:spLocks noGrp="1"/>
          </p:cNvSpPr>
          <p:nvPr>
            <p:ph sz="quarter" idx="13"/>
          </p:nvPr>
        </p:nvSpPr>
        <p:spPr>
          <a:xfrm>
            <a:off x="806636" y="1468806"/>
            <a:ext cx="10671490" cy="5016215"/>
          </a:xfrm>
        </p:spPr>
        <p:txBody>
          <a:bodyPr vert="horz" lIns="91440" tIns="45720" rIns="91440" bIns="45720" rtlCol="0" anchor="t">
            <a:normAutofit lnSpcReduction="10000"/>
          </a:bodyPr>
          <a:lstStyle/>
          <a:p>
            <a:pPr marL="457200" indent="-457200">
              <a:buClr>
                <a:schemeClr val="accent4"/>
              </a:buClr>
              <a:buFont typeface="Wingdings" panose="05000000000000000000" pitchFamily="2" charset="2"/>
              <a:buChar char="§"/>
            </a:pPr>
            <a:r>
              <a:rPr lang="en-US" sz="2400">
                <a:latin typeface="+mn-lt"/>
              </a:rPr>
              <a:t>In rare circumstances, an EL may be approved for a special administration for the listening and speaking domains. In this situation, the teacher must rate the student in all the eligible domains. </a:t>
            </a:r>
          </a:p>
          <a:p>
            <a:pPr marL="457200" indent="-457200">
              <a:buClr>
                <a:schemeClr val="accent4"/>
              </a:buClr>
              <a:buFont typeface="Wingdings" panose="05000000000000000000" pitchFamily="2" charset="2"/>
              <a:buChar char="§"/>
            </a:pPr>
            <a:r>
              <a:rPr lang="en-US" sz="2400">
                <a:latin typeface="+mn-lt"/>
              </a:rPr>
              <a:t>A teacher (including a substitute teacher) selected to rate an EL must</a:t>
            </a:r>
          </a:p>
          <a:p>
            <a:pPr marL="1143000" lvl="1" indent="-457200">
              <a:buClr>
                <a:schemeClr val="accent1">
                  <a:lumMod val="75000"/>
                </a:schemeClr>
              </a:buClr>
            </a:pPr>
            <a:r>
              <a:rPr lang="en-US"/>
              <a:t>have the student in class at the time of the spring assessment window</a:t>
            </a:r>
          </a:p>
          <a:p>
            <a:pPr marL="1143000" lvl="1" indent="-457200">
              <a:buClr>
                <a:schemeClr val="accent1">
                  <a:lumMod val="75000"/>
                </a:schemeClr>
              </a:buClr>
            </a:pPr>
            <a:r>
              <a:rPr lang="en-US"/>
              <a:t>be knowledgeable about the student’s ability to use English in instructional and informal settings</a:t>
            </a:r>
          </a:p>
          <a:p>
            <a:pPr marL="1143000" lvl="1" indent="-457200">
              <a:buClr>
                <a:schemeClr val="accent1">
                  <a:lumMod val="75000"/>
                </a:schemeClr>
              </a:buClr>
            </a:pPr>
            <a:r>
              <a:rPr lang="en-US"/>
              <a:t>hold valid Texas education credentials, such as a teacher certificate or permit</a:t>
            </a:r>
          </a:p>
          <a:p>
            <a:pPr marL="1143000" lvl="1" indent="-457200">
              <a:buClr>
                <a:schemeClr val="accent1">
                  <a:lumMod val="75000"/>
                </a:schemeClr>
              </a:buClr>
            </a:pPr>
            <a:r>
              <a:rPr lang="en-US"/>
              <a:t>be appropriately trained in the holistic rating process</a:t>
            </a:r>
          </a:p>
          <a:p>
            <a:pPr marL="1143000" lvl="1" indent="-457200">
              <a:buClr>
                <a:schemeClr val="accent1">
                  <a:lumMod val="75000"/>
                </a:schemeClr>
              </a:buClr>
            </a:pPr>
            <a:r>
              <a:rPr lang="en-US"/>
              <a:t>rate the student in all eligible domains</a:t>
            </a:r>
          </a:p>
          <a:p>
            <a:pPr marL="342900" indent="-342900">
              <a:buClr>
                <a:schemeClr val="accent2">
                  <a:lumMod val="60000"/>
                  <a:lumOff val="40000"/>
                </a:schemeClr>
              </a:buClr>
              <a:buFont typeface="Wingdings" panose="05000000000000000000" pitchFamily="2" charset="2"/>
              <a:buChar char="§"/>
            </a:pPr>
            <a:r>
              <a:rPr lang="en-US" sz="2400">
                <a:latin typeface="+mn-lt"/>
              </a:rPr>
              <a:t>Raters may include bilingual teachers, ESL teachers, general education teachers, gifted and talented teachers, and teachers of enrichment subjects. Paraprofessionals may not serve as raters. </a:t>
            </a:r>
          </a:p>
          <a:p>
            <a:pPr lvl="1" indent="0">
              <a:buClr>
                <a:schemeClr val="accent1">
                  <a:lumMod val="75000"/>
                </a:schemeClr>
              </a:buClr>
              <a:buNone/>
            </a:pPr>
            <a:endParaRPr lang="en-US" sz="2800">
              <a:latin typeface="Open Sans Semibold" panose="020B0606030504020204"/>
            </a:endParaRPr>
          </a:p>
          <a:p>
            <a:endParaRPr lang="en-US" sz="3200"/>
          </a:p>
        </p:txBody>
      </p:sp>
      <p:sp>
        <p:nvSpPr>
          <p:cNvPr id="7" name="Footer Placeholder 6">
            <a:extLst>
              <a:ext uri="{FF2B5EF4-FFF2-40B4-BE49-F238E27FC236}">
                <a16:creationId xmlns:a16="http://schemas.microsoft.com/office/drawing/2014/main" id="{8385BFD5-8D5B-494F-999F-AABC4F3CF507}"/>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46A92845-C5D9-BF43-BFD8-F9AD0B894A29}"/>
              </a:ext>
            </a:extLst>
          </p:cNvPr>
          <p:cNvSpPr>
            <a:spLocks noGrp="1"/>
          </p:cNvSpPr>
          <p:nvPr>
            <p:ph type="sldNum" sz="quarter" idx="12"/>
          </p:nvPr>
        </p:nvSpPr>
        <p:spPr/>
        <p:txBody>
          <a:bodyPr/>
          <a:lstStyle/>
          <a:p>
            <a:fld id="{0088AB57-2DBE-44A3-AE96-942C49E954BF}" type="slidenum">
              <a:rPr lang="en-US" smtClean="0"/>
              <a:pPr/>
              <a:t>118</a:t>
            </a:fld>
            <a:endParaRPr lang="en-US"/>
          </a:p>
        </p:txBody>
      </p:sp>
    </p:spTree>
    <p:extLst>
      <p:ext uri="{BB962C8B-B14F-4D97-AF65-F5344CB8AC3E}">
        <p14:creationId xmlns:p14="http://schemas.microsoft.com/office/powerpoint/2010/main" val="243308292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Centralized Raters: Teachers of ELs in 2-12</a:t>
            </a:r>
          </a:p>
        </p:txBody>
      </p:sp>
      <p:sp>
        <p:nvSpPr>
          <p:cNvPr id="3" name="Content Placeholder 2"/>
          <p:cNvSpPr>
            <a:spLocks noGrp="1"/>
          </p:cNvSpPr>
          <p:nvPr>
            <p:ph sz="quarter" idx="13"/>
          </p:nvPr>
        </p:nvSpPr>
        <p:spPr>
          <a:xfrm>
            <a:off x="806636" y="1468806"/>
            <a:ext cx="10176798" cy="4699637"/>
          </a:xfrm>
        </p:spPr>
        <p:txBody>
          <a:bodyPr vert="horz" lIns="91440" tIns="45720" rIns="91440" bIns="45720" rtlCol="0" anchor="t">
            <a:normAutofit/>
          </a:bodyPr>
          <a:lstStyle/>
          <a:p>
            <a:pPr marL="457200" indent="-457200">
              <a:buClr>
                <a:schemeClr val="accent4"/>
              </a:buClr>
              <a:buFont typeface="Wingdings" panose="05000000000000000000" pitchFamily="2" charset="2"/>
              <a:buChar char="§"/>
            </a:pPr>
            <a:r>
              <a:rPr lang="en-US" dirty="0">
                <a:latin typeface="+mn-lt"/>
              </a:rPr>
              <a:t>Teachers of grades 2-12 ELs are still required to assemble student writing collections.</a:t>
            </a:r>
          </a:p>
          <a:p>
            <a:pPr marL="457200" indent="-457200">
              <a:buClr>
                <a:schemeClr val="accent4"/>
              </a:buClr>
              <a:buFont typeface="Wingdings" panose="05000000000000000000" pitchFamily="2" charset="2"/>
              <a:buChar char="§"/>
            </a:pPr>
            <a:endParaRPr lang="en-US" dirty="0">
              <a:latin typeface="+mn-lt"/>
            </a:endParaRPr>
          </a:p>
          <a:p>
            <a:pPr marL="457200" indent="-457200">
              <a:buClr>
                <a:schemeClr val="accent4"/>
              </a:buClr>
              <a:buFont typeface="Wingdings" panose="05000000000000000000" pitchFamily="2" charset="2"/>
              <a:buChar char="§"/>
            </a:pPr>
            <a:r>
              <a:rPr lang="en-US" dirty="0">
                <a:latin typeface="+mn-lt"/>
              </a:rPr>
              <a:t>As noted before, the centralized raters will still have to meet the TELPAS rater requirements. However, districts, at their own discretion, may require additional training for those raters designated as centralized raters. </a:t>
            </a:r>
          </a:p>
          <a:p>
            <a:pPr lvl="1" indent="0">
              <a:buClr>
                <a:schemeClr val="accent1">
                  <a:lumMod val="75000"/>
                </a:schemeClr>
              </a:buClr>
              <a:buNone/>
            </a:pPr>
            <a:endParaRPr lang="en-US" sz="2800" dirty="0">
              <a:latin typeface="Open Sans Semibold" panose="020B0606030504020204"/>
            </a:endParaRPr>
          </a:p>
          <a:p>
            <a:endParaRPr lang="en-US" sz="3200" dirty="0"/>
          </a:p>
        </p:txBody>
      </p:sp>
      <p:sp>
        <p:nvSpPr>
          <p:cNvPr id="4" name="Explosion: 8 Points 3"/>
          <p:cNvSpPr/>
          <p:nvPr/>
        </p:nvSpPr>
        <p:spPr>
          <a:xfrm rot="1336619">
            <a:off x="10697988" y="552682"/>
            <a:ext cx="1374752" cy="1282745"/>
          </a:xfrm>
          <a:prstGeom prst="irregularSeal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a:t>
            </a:r>
          </a:p>
        </p:txBody>
      </p:sp>
      <p:sp>
        <p:nvSpPr>
          <p:cNvPr id="8" name="Footer Placeholder 7">
            <a:extLst>
              <a:ext uri="{FF2B5EF4-FFF2-40B4-BE49-F238E27FC236}">
                <a16:creationId xmlns:a16="http://schemas.microsoft.com/office/drawing/2014/main" id="{43AF1229-24F3-E44D-B8B6-644F0F99F82C}"/>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59324955-21B2-DD40-A694-DCE508F8DF93}"/>
              </a:ext>
            </a:extLst>
          </p:cNvPr>
          <p:cNvSpPr>
            <a:spLocks noGrp="1"/>
          </p:cNvSpPr>
          <p:nvPr>
            <p:ph type="sldNum" sz="quarter" idx="12"/>
          </p:nvPr>
        </p:nvSpPr>
        <p:spPr/>
        <p:txBody>
          <a:bodyPr/>
          <a:lstStyle/>
          <a:p>
            <a:fld id="{0088AB57-2DBE-44A3-AE96-942C49E954BF}" type="slidenum">
              <a:rPr lang="en-US" smtClean="0"/>
              <a:pPr/>
              <a:t>119</a:t>
            </a:fld>
            <a:endParaRPr lang="en-US"/>
          </a:p>
        </p:txBody>
      </p:sp>
    </p:spTree>
    <p:extLst>
      <p:ext uri="{BB962C8B-B14F-4D97-AF65-F5344CB8AC3E}">
        <p14:creationId xmlns:p14="http://schemas.microsoft.com/office/powerpoint/2010/main" val="2339278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4CF0-22A6-4968-8429-64DD7E728C01}"/>
              </a:ext>
            </a:extLst>
          </p:cNvPr>
          <p:cNvSpPr>
            <a:spLocks noGrp="1"/>
          </p:cNvSpPr>
          <p:nvPr>
            <p:ph type="title"/>
          </p:nvPr>
        </p:nvSpPr>
        <p:spPr/>
        <p:txBody>
          <a:bodyPr/>
          <a:lstStyle/>
          <a:p>
            <a:r>
              <a:rPr lang="en-US"/>
              <a:t>New Student Assessment Help Desk </a:t>
            </a:r>
          </a:p>
        </p:txBody>
      </p:sp>
      <p:sp>
        <p:nvSpPr>
          <p:cNvPr id="3" name="Content Placeholder 2">
            <a:extLst>
              <a:ext uri="{FF2B5EF4-FFF2-40B4-BE49-F238E27FC236}">
                <a16:creationId xmlns:a16="http://schemas.microsoft.com/office/drawing/2014/main" id="{AC5511A1-95FA-47AA-8C81-54FDEDA2F8F3}"/>
              </a:ext>
            </a:extLst>
          </p:cNvPr>
          <p:cNvSpPr>
            <a:spLocks noGrp="1"/>
          </p:cNvSpPr>
          <p:nvPr>
            <p:ph sz="half" idx="2"/>
          </p:nvPr>
        </p:nvSpPr>
        <p:spPr>
          <a:xfrm>
            <a:off x="588249" y="1913547"/>
            <a:ext cx="5328039" cy="4086275"/>
          </a:xfrm>
        </p:spPr>
        <p:txBody>
          <a:bodyPr vert="horz" lIns="91440" tIns="45720" rIns="91440" bIns="45720" rtlCol="0" anchor="t">
            <a:normAutofit/>
          </a:bodyPr>
          <a:lstStyle/>
          <a:p>
            <a:pPr marL="342900" indent="-342900">
              <a:buClr>
                <a:srgbClr val="F06039"/>
              </a:buClr>
              <a:buFont typeface="Wingdings" panose="05000000000000000000" pitchFamily="2" charset="2"/>
              <a:buChar char="§"/>
            </a:pPr>
            <a:r>
              <a:rPr lang="en-US">
                <a:latin typeface="Calibri"/>
                <a:cs typeface="Calibri"/>
              </a:rPr>
              <a:t>New Help Desk system and searchable FAQs coming soon to provide additional assistance and alternative response methods.</a:t>
            </a:r>
            <a:endParaRPr lang="en-US" sz="2400">
              <a:solidFill>
                <a:srgbClr val="000000">
                  <a:lumMod val="75000"/>
                  <a:lumOff val="25000"/>
                </a:srgbClr>
              </a:solidFill>
              <a:latin typeface="Calibri"/>
              <a:ea typeface="Calibri" charset="0"/>
              <a:cs typeface="Calibri"/>
            </a:endParaRPr>
          </a:p>
          <a:p>
            <a:pPr marL="342900" indent="-342900">
              <a:buClr>
                <a:srgbClr val="F06039"/>
              </a:buClr>
              <a:buFont typeface="Wingdings" panose="05000000000000000000" pitchFamily="2" charset="2"/>
              <a:buChar char="§"/>
            </a:pPr>
            <a:endParaRPr lang="en-US" sz="2400">
              <a:solidFill>
                <a:srgbClr val="000000">
                  <a:lumMod val="75000"/>
                  <a:lumOff val="25000"/>
                </a:srgbClr>
              </a:solidFill>
              <a:ea typeface="Calibri" charset="0"/>
              <a:cs typeface="Calibri" charset="0"/>
            </a:endParaRPr>
          </a:p>
          <a:p>
            <a:endParaRPr lang="en-US"/>
          </a:p>
        </p:txBody>
      </p:sp>
      <p:sp>
        <p:nvSpPr>
          <p:cNvPr id="6" name="Content Placeholder 5">
            <a:extLst>
              <a:ext uri="{FF2B5EF4-FFF2-40B4-BE49-F238E27FC236}">
                <a16:creationId xmlns:a16="http://schemas.microsoft.com/office/drawing/2014/main" id="{22E94C68-0FD0-45BB-9C0C-50174198A375}"/>
              </a:ext>
            </a:extLst>
          </p:cNvPr>
          <p:cNvSpPr>
            <a:spLocks noGrp="1"/>
          </p:cNvSpPr>
          <p:nvPr>
            <p:ph sz="quarter" idx="4"/>
          </p:nvPr>
        </p:nvSpPr>
        <p:spPr/>
        <p:txBody>
          <a:bodyPr/>
          <a:lstStyle/>
          <a:p>
            <a:endParaRPr lang="en-US"/>
          </a:p>
        </p:txBody>
      </p:sp>
      <p:pic>
        <p:nvPicPr>
          <p:cNvPr id="7" name="Picture 6">
            <a:extLst>
              <a:ext uri="{FF2B5EF4-FFF2-40B4-BE49-F238E27FC236}">
                <a16:creationId xmlns:a16="http://schemas.microsoft.com/office/drawing/2014/main" id="{3AFBD25B-2079-4263-A813-7643E005FA2A}"/>
              </a:ext>
            </a:extLst>
          </p:cNvPr>
          <p:cNvPicPr>
            <a:picLocks noChangeAspect="1"/>
          </p:cNvPicPr>
          <p:nvPr/>
        </p:nvPicPr>
        <p:blipFill rotWithShape="1">
          <a:blip r:embed="rId2"/>
          <a:srcRect l="61950" t="12947" r="12700" b="7321"/>
          <a:stretch/>
        </p:blipFill>
        <p:spPr>
          <a:xfrm>
            <a:off x="6275713" y="1337903"/>
            <a:ext cx="5556623" cy="4915476"/>
          </a:xfrm>
          <a:prstGeom prst="rect">
            <a:avLst/>
          </a:prstGeom>
          <a:ln>
            <a:solidFill>
              <a:schemeClr val="tx1"/>
            </a:solidFill>
          </a:ln>
        </p:spPr>
      </p:pic>
      <p:sp>
        <p:nvSpPr>
          <p:cNvPr id="8" name="Oval 7">
            <a:extLst>
              <a:ext uri="{FF2B5EF4-FFF2-40B4-BE49-F238E27FC236}">
                <a16:creationId xmlns:a16="http://schemas.microsoft.com/office/drawing/2014/main" id="{555E9691-3DCE-46CF-BDB2-9F2242E8FDD1}"/>
              </a:ext>
            </a:extLst>
          </p:cNvPr>
          <p:cNvSpPr/>
          <p:nvPr/>
        </p:nvSpPr>
        <p:spPr>
          <a:xfrm>
            <a:off x="6163056" y="4672584"/>
            <a:ext cx="2093976" cy="18379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9">
            <a:extLst>
              <a:ext uri="{FF2B5EF4-FFF2-40B4-BE49-F238E27FC236}">
                <a16:creationId xmlns:a16="http://schemas.microsoft.com/office/drawing/2014/main" id="{762EE139-4134-9C44-A5F9-78DAF6414B76}"/>
              </a:ext>
            </a:extLst>
          </p:cNvPr>
          <p:cNvSpPr>
            <a:spLocks noGrp="1"/>
          </p:cNvSpPr>
          <p:nvPr>
            <p:ph type="ftr" sz="quarter" idx="11"/>
          </p:nvPr>
        </p:nvSpPr>
        <p:spPr/>
        <p:txBody>
          <a:bodyPr/>
          <a:lstStyle/>
          <a:p>
            <a:r>
              <a:rPr lang="en-US"/>
              <a:t>TEA - Student Assessment Division</a:t>
            </a:r>
          </a:p>
        </p:txBody>
      </p:sp>
      <p:sp>
        <p:nvSpPr>
          <p:cNvPr id="11" name="Slide Number Placeholder 10">
            <a:extLst>
              <a:ext uri="{FF2B5EF4-FFF2-40B4-BE49-F238E27FC236}">
                <a16:creationId xmlns:a16="http://schemas.microsoft.com/office/drawing/2014/main" id="{2A65EE10-8AA9-F74E-9D9D-7AFEDAB3DA45}"/>
              </a:ext>
            </a:extLst>
          </p:cNvPr>
          <p:cNvSpPr>
            <a:spLocks noGrp="1"/>
          </p:cNvSpPr>
          <p:nvPr>
            <p:ph type="sldNum" sz="quarter" idx="12"/>
          </p:nvPr>
        </p:nvSpPr>
        <p:spPr/>
        <p:txBody>
          <a:bodyPr/>
          <a:lstStyle/>
          <a:p>
            <a:fld id="{0088AB57-2DBE-44A3-AE96-942C49E954BF}" type="slidenum">
              <a:rPr lang="en-US" smtClean="0"/>
              <a:t>12</a:t>
            </a:fld>
            <a:endParaRPr lang="en-US"/>
          </a:p>
        </p:txBody>
      </p:sp>
    </p:spTree>
    <p:extLst>
      <p:ext uri="{BB962C8B-B14F-4D97-AF65-F5344CB8AC3E}">
        <p14:creationId xmlns:p14="http://schemas.microsoft.com/office/powerpoint/2010/main" val="36340399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71797" y="2098964"/>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6"/>
            <a:ext cx="10213430" cy="11006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descr="A close up of a sign&#10;&#10;Description automatically generated">
            <a:extLst>
              <a:ext uri="{FF2B5EF4-FFF2-40B4-BE49-F238E27FC236}">
                <a16:creationId xmlns:a16="http://schemas.microsoft.com/office/drawing/2014/main" id="{FD96442D-6549-4313-A2F0-BA5B46130AC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01773" y="1850997"/>
            <a:ext cx="5101054" cy="4028729"/>
          </a:xfrm>
          <a:prstGeom prst="rect">
            <a:avLst/>
          </a:prstGeom>
        </p:spPr>
      </p:pic>
      <p:sp>
        <p:nvSpPr>
          <p:cNvPr id="6" name="Footer Placeholder 5">
            <a:extLst>
              <a:ext uri="{FF2B5EF4-FFF2-40B4-BE49-F238E27FC236}">
                <a16:creationId xmlns:a16="http://schemas.microsoft.com/office/drawing/2014/main" id="{75F8F33C-8CF9-DF4C-8E19-25E039D3B0C2}"/>
              </a:ext>
            </a:extLst>
          </p:cNvPr>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40760107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TELPAS Resources</a:t>
            </a: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1228747410"/>
              </p:ext>
            </p:extLst>
          </p:nvPr>
        </p:nvGraphicFramePr>
        <p:xfrm>
          <a:off x="356647" y="1394397"/>
          <a:ext cx="11386174" cy="4320603"/>
        </p:xfrm>
        <a:graphic>
          <a:graphicData uri="http://schemas.openxmlformats.org/drawingml/2006/table">
            <a:tbl>
              <a:tblPr firstRow="1" bandRow="1">
                <a:tableStyleId>{7DF18680-E054-41AD-8BC1-D1AEF772440D}</a:tableStyleId>
              </a:tblPr>
              <a:tblGrid>
                <a:gridCol w="2047662">
                  <a:extLst>
                    <a:ext uri="{9D8B030D-6E8A-4147-A177-3AD203B41FA5}">
                      <a16:colId xmlns:a16="http://schemas.microsoft.com/office/drawing/2014/main" val="2541376817"/>
                    </a:ext>
                  </a:extLst>
                </a:gridCol>
                <a:gridCol w="7265129">
                  <a:extLst>
                    <a:ext uri="{9D8B030D-6E8A-4147-A177-3AD203B41FA5}">
                      <a16:colId xmlns:a16="http://schemas.microsoft.com/office/drawing/2014/main" val="308167985"/>
                    </a:ext>
                  </a:extLst>
                </a:gridCol>
                <a:gridCol w="2073383">
                  <a:extLst>
                    <a:ext uri="{9D8B030D-6E8A-4147-A177-3AD203B41FA5}">
                      <a16:colId xmlns:a16="http://schemas.microsoft.com/office/drawing/2014/main" val="799887904"/>
                    </a:ext>
                  </a:extLst>
                </a:gridCol>
              </a:tblGrid>
              <a:tr h="515217">
                <a:tc>
                  <a:txBody>
                    <a:bodyPr/>
                    <a:lstStyle/>
                    <a:p>
                      <a:pPr algn="ctr"/>
                      <a:r>
                        <a:rPr lang="en-US">
                          <a:latin typeface="+mn-lt"/>
                        </a:rPr>
                        <a:t>Resource</a:t>
                      </a:r>
                    </a:p>
                  </a:txBody>
                  <a:tcPr>
                    <a:solidFill>
                      <a:schemeClr val="accent1">
                        <a:lumMod val="75000"/>
                      </a:schemeClr>
                    </a:solidFill>
                  </a:tcPr>
                </a:tc>
                <a:tc>
                  <a:txBody>
                    <a:bodyPr/>
                    <a:lstStyle/>
                    <a:p>
                      <a:pPr algn="ctr"/>
                      <a:r>
                        <a:rPr lang="en-US">
                          <a:latin typeface="+mn-lt"/>
                        </a:rPr>
                        <a:t>Purpose</a:t>
                      </a:r>
                    </a:p>
                  </a:txBody>
                  <a:tcPr>
                    <a:solidFill>
                      <a:schemeClr val="accent1">
                        <a:lumMod val="75000"/>
                      </a:schemeClr>
                    </a:solidFill>
                  </a:tcPr>
                </a:tc>
                <a:tc>
                  <a:txBody>
                    <a:bodyPr/>
                    <a:lstStyle/>
                    <a:p>
                      <a:pPr algn="ctr"/>
                      <a:r>
                        <a:rPr lang="en-US">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1200830">
                <a:tc>
                  <a:txBody>
                    <a:bodyPr/>
                    <a:lstStyle/>
                    <a:p>
                      <a:r>
                        <a:rPr lang="en-US">
                          <a:latin typeface="+mn-lt"/>
                          <a:hlinkClick r:id="rId2"/>
                        </a:rPr>
                        <a:t>Educator Guide to TELPAS and TELPAS Alternate</a:t>
                      </a:r>
                      <a:endParaRPr lang="en-US">
                        <a:latin typeface="+mn-lt"/>
                      </a:endParaRPr>
                    </a:p>
                  </a:txBody>
                  <a:tcPr/>
                </a:tc>
                <a:tc>
                  <a:txBody>
                    <a:bodyPr/>
                    <a:lstStyle/>
                    <a:p>
                      <a:r>
                        <a:rPr lang="en-US">
                          <a:latin typeface="+mn-lt"/>
                        </a:rPr>
                        <a:t>Provides an overview of TELPAS and TELPAS Alternate and serves to support effective implementation of the ELPS and PLDs to guide instruction</a:t>
                      </a:r>
                    </a:p>
                  </a:txBody>
                  <a:tcPr/>
                </a:tc>
                <a:tc>
                  <a:txBody>
                    <a:bodyPr/>
                    <a:lstStyle/>
                    <a:p>
                      <a:r>
                        <a:rPr lang="en-US">
                          <a:latin typeface="+mn-lt"/>
                        </a:rPr>
                        <a:t>Administrators, Coordinators, Teachers  </a:t>
                      </a:r>
                    </a:p>
                  </a:txBody>
                  <a:tcPr/>
                </a:tc>
                <a:extLst>
                  <a:ext uri="{0D108BD9-81ED-4DB2-BD59-A6C34878D82A}">
                    <a16:rowId xmlns:a16="http://schemas.microsoft.com/office/drawing/2014/main" val="595102743"/>
                  </a:ext>
                </a:extLst>
              </a:tr>
              <a:tr h="1103354">
                <a:tc>
                  <a:txBody>
                    <a:bodyPr/>
                    <a:lstStyle/>
                    <a:p>
                      <a:r>
                        <a:rPr lang="en-US">
                          <a:latin typeface="+mn-lt"/>
                          <a:hlinkClick r:id="rId2"/>
                        </a:rPr>
                        <a:t>TELPAS Training PowerPoints</a:t>
                      </a:r>
                      <a:endParaRPr lang="en-US">
                        <a:latin typeface="+mn-lt"/>
                      </a:endParaRPr>
                    </a:p>
                  </a:txBody>
                  <a:tcPr/>
                </a:tc>
                <a:tc>
                  <a:txBody>
                    <a:bodyPr/>
                    <a:lstStyle/>
                    <a:p>
                      <a:r>
                        <a:rPr lang="en-US">
                          <a:latin typeface="+mn-lt"/>
                        </a:rPr>
                        <a:t>Provide introductory training resources for educators and raters that administrators/coordinators to build foundational knowledge of TELPAS</a:t>
                      </a:r>
                    </a:p>
                  </a:txBody>
                  <a:tcPr/>
                </a:tc>
                <a:tc>
                  <a:txBody>
                    <a:bodyPr/>
                    <a:lstStyle/>
                    <a:p>
                      <a:r>
                        <a:rPr lang="en-US">
                          <a:latin typeface="+mn-lt"/>
                        </a:rPr>
                        <a:t>Administrators, Coordinators, Teachers</a:t>
                      </a:r>
                    </a:p>
                  </a:txBody>
                  <a:tcPr/>
                </a:tc>
                <a:extLst>
                  <a:ext uri="{0D108BD9-81ED-4DB2-BD59-A6C34878D82A}">
                    <a16:rowId xmlns:a16="http://schemas.microsoft.com/office/drawing/2014/main" val="1366151949"/>
                  </a:ext>
                </a:extLst>
              </a:tr>
              <a:tr h="1501202">
                <a:tc>
                  <a:txBody>
                    <a:bodyPr/>
                    <a:lstStyle/>
                    <a:p>
                      <a:r>
                        <a:rPr lang="en-US">
                          <a:latin typeface="+mn-lt"/>
                          <a:hlinkClick r:id="rId2"/>
                        </a:rPr>
                        <a:t>TELPAS Reading, Listening, and Speaking Blueprints</a:t>
                      </a:r>
                      <a:endParaRPr lang="en-US">
                        <a:latin typeface="+mn-lt"/>
                      </a:endParaRPr>
                    </a:p>
                  </a:txBody>
                  <a:tcPr/>
                </a:tc>
                <a:tc>
                  <a:txBody>
                    <a:bodyPr/>
                    <a:lstStyle/>
                    <a:p>
                      <a:r>
                        <a:rPr lang="en-US">
                          <a:latin typeface="+mn-lt"/>
                        </a:rPr>
                        <a:t>Provide districts with the test blueprints (reading, listening, and speaking) and TELPAS speaking rubrics</a:t>
                      </a:r>
                    </a:p>
                  </a:txBody>
                  <a:tcPr/>
                </a:tc>
                <a:tc>
                  <a:txBody>
                    <a:bodyPr/>
                    <a:lstStyle/>
                    <a:p>
                      <a:r>
                        <a:rPr lang="en-US">
                          <a:latin typeface="+mn-lt"/>
                        </a:rPr>
                        <a:t>Administrators, Coordinators, Teachers</a:t>
                      </a:r>
                    </a:p>
                  </a:txBody>
                  <a:tcPr/>
                </a:tc>
                <a:extLst>
                  <a:ext uri="{0D108BD9-81ED-4DB2-BD59-A6C34878D82A}">
                    <a16:rowId xmlns:a16="http://schemas.microsoft.com/office/drawing/2014/main" val="2430715176"/>
                  </a:ext>
                </a:extLst>
              </a:tr>
            </a:tbl>
          </a:graphicData>
        </a:graphic>
      </p:graphicFrame>
      <p:sp>
        <p:nvSpPr>
          <p:cNvPr id="7" name="Footer Placeholder 6">
            <a:extLst>
              <a:ext uri="{FF2B5EF4-FFF2-40B4-BE49-F238E27FC236}">
                <a16:creationId xmlns:a16="http://schemas.microsoft.com/office/drawing/2014/main" id="{8A189823-D92C-5C4D-88AF-69436E1132B6}"/>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378DC8EA-E075-2149-9924-387EC6EB32D5}"/>
              </a:ext>
            </a:extLst>
          </p:cNvPr>
          <p:cNvSpPr>
            <a:spLocks noGrp="1"/>
          </p:cNvSpPr>
          <p:nvPr>
            <p:ph type="sldNum" sz="quarter" idx="12"/>
          </p:nvPr>
        </p:nvSpPr>
        <p:spPr/>
        <p:txBody>
          <a:bodyPr/>
          <a:lstStyle/>
          <a:p>
            <a:fld id="{0088AB57-2DBE-44A3-AE96-942C49E954BF}" type="slidenum">
              <a:rPr lang="en-US" smtClean="0"/>
              <a:pPr/>
              <a:t>121</a:t>
            </a:fld>
            <a:endParaRPr lang="en-US"/>
          </a:p>
        </p:txBody>
      </p:sp>
    </p:spTree>
    <p:extLst>
      <p:ext uri="{BB962C8B-B14F-4D97-AF65-F5344CB8AC3E}">
        <p14:creationId xmlns:p14="http://schemas.microsoft.com/office/powerpoint/2010/main" val="36226936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TELPAS Resources</a:t>
            </a: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630220655"/>
              </p:ext>
            </p:extLst>
          </p:nvPr>
        </p:nvGraphicFramePr>
        <p:xfrm>
          <a:off x="356647" y="1394397"/>
          <a:ext cx="11212328" cy="3715461"/>
        </p:xfrm>
        <a:graphic>
          <a:graphicData uri="http://schemas.openxmlformats.org/drawingml/2006/table">
            <a:tbl>
              <a:tblPr firstRow="1" bandRow="1">
                <a:tableStyleId>{7DF18680-E054-41AD-8BC1-D1AEF772440D}</a:tableStyleId>
              </a:tblPr>
              <a:tblGrid>
                <a:gridCol w="2016398">
                  <a:extLst>
                    <a:ext uri="{9D8B030D-6E8A-4147-A177-3AD203B41FA5}">
                      <a16:colId xmlns:a16="http://schemas.microsoft.com/office/drawing/2014/main" val="2541376817"/>
                    </a:ext>
                  </a:extLst>
                </a:gridCol>
                <a:gridCol w="7154204">
                  <a:extLst>
                    <a:ext uri="{9D8B030D-6E8A-4147-A177-3AD203B41FA5}">
                      <a16:colId xmlns:a16="http://schemas.microsoft.com/office/drawing/2014/main" val="308167985"/>
                    </a:ext>
                  </a:extLst>
                </a:gridCol>
                <a:gridCol w="2041726">
                  <a:extLst>
                    <a:ext uri="{9D8B030D-6E8A-4147-A177-3AD203B41FA5}">
                      <a16:colId xmlns:a16="http://schemas.microsoft.com/office/drawing/2014/main" val="799887904"/>
                    </a:ext>
                  </a:extLst>
                </a:gridCol>
              </a:tblGrid>
              <a:tr h="443056">
                <a:tc>
                  <a:txBody>
                    <a:bodyPr/>
                    <a:lstStyle/>
                    <a:p>
                      <a:pPr algn="ctr"/>
                      <a:r>
                        <a:rPr lang="en-US">
                          <a:latin typeface="+mn-lt"/>
                        </a:rPr>
                        <a:t>Resource</a:t>
                      </a:r>
                    </a:p>
                  </a:txBody>
                  <a:tcPr>
                    <a:solidFill>
                      <a:schemeClr val="accent1">
                        <a:lumMod val="75000"/>
                      </a:schemeClr>
                    </a:solidFill>
                  </a:tcPr>
                </a:tc>
                <a:tc>
                  <a:txBody>
                    <a:bodyPr/>
                    <a:lstStyle/>
                    <a:p>
                      <a:pPr algn="ctr"/>
                      <a:r>
                        <a:rPr lang="en-US">
                          <a:latin typeface="+mn-lt"/>
                        </a:rPr>
                        <a:t>Purpose</a:t>
                      </a:r>
                    </a:p>
                  </a:txBody>
                  <a:tcPr>
                    <a:solidFill>
                      <a:schemeClr val="accent1">
                        <a:lumMod val="75000"/>
                      </a:schemeClr>
                    </a:solidFill>
                  </a:tcPr>
                </a:tc>
                <a:tc>
                  <a:txBody>
                    <a:bodyPr/>
                    <a:lstStyle/>
                    <a:p>
                      <a:pPr algn="ctr"/>
                      <a:r>
                        <a:rPr lang="en-US">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1032642">
                <a:tc>
                  <a:txBody>
                    <a:bodyPr/>
                    <a:lstStyle/>
                    <a:p>
                      <a:r>
                        <a:rPr lang="en-US">
                          <a:latin typeface="+mn-lt"/>
                          <a:hlinkClick r:id="rId2"/>
                        </a:rPr>
                        <a:t>TELPAS Speaking Rubrics</a:t>
                      </a:r>
                      <a:endParaRPr lang="en-US">
                        <a:latin typeface="+mn-lt"/>
                      </a:endParaRPr>
                    </a:p>
                  </a:txBody>
                  <a:tcPr/>
                </a:tc>
                <a:tc>
                  <a:txBody>
                    <a:bodyPr/>
                    <a:lstStyle/>
                    <a:p>
                      <a:r>
                        <a:rPr lang="en-US">
                          <a:latin typeface="+mn-lt"/>
                        </a:rPr>
                        <a:t>Were derived from the TELPAS proficiency level descriptors (PLDs) and demonstrate the number of score points that a student can achieve based on their performance on each speaking test item</a:t>
                      </a:r>
                    </a:p>
                  </a:txBody>
                  <a:tcPr/>
                </a:tc>
                <a:tc>
                  <a:txBody>
                    <a:bodyPr/>
                    <a:lstStyle/>
                    <a:p>
                      <a:r>
                        <a:rPr lang="en-US">
                          <a:latin typeface="+mn-lt"/>
                        </a:rPr>
                        <a:t>Administrators, Coordinators, Teachers</a:t>
                      </a:r>
                    </a:p>
                  </a:txBody>
                  <a:tcPr/>
                </a:tc>
                <a:extLst>
                  <a:ext uri="{0D108BD9-81ED-4DB2-BD59-A6C34878D82A}">
                    <a16:rowId xmlns:a16="http://schemas.microsoft.com/office/drawing/2014/main" val="595102743"/>
                  </a:ext>
                </a:extLst>
              </a:tr>
              <a:tr h="948819">
                <a:tc>
                  <a:txBody>
                    <a:bodyPr/>
                    <a:lstStyle/>
                    <a:p>
                      <a:r>
                        <a:rPr lang="en-US">
                          <a:latin typeface="+mn-lt"/>
                          <a:hlinkClick r:id="rId3"/>
                        </a:rPr>
                        <a:t>TELPAS Reading Released Tests</a:t>
                      </a:r>
                      <a:endParaRPr lang="en-US">
                        <a:latin typeface="+mn-lt"/>
                      </a:endParaRPr>
                    </a:p>
                  </a:txBody>
                  <a:tcPr/>
                </a:tc>
                <a:tc>
                  <a:txBody>
                    <a:bodyPr/>
                    <a:lstStyle/>
                    <a:p>
                      <a:r>
                        <a:rPr lang="en-US">
                          <a:latin typeface="+mn-lt"/>
                        </a:rPr>
                        <a:t>Are available in the online interface and can be used to administer to students for diagnostic purposes </a:t>
                      </a:r>
                    </a:p>
                  </a:txBody>
                  <a:tcPr/>
                </a:tc>
                <a:tc>
                  <a:txBody>
                    <a:bodyPr/>
                    <a:lstStyle/>
                    <a:p>
                      <a:r>
                        <a:rPr lang="en-US">
                          <a:latin typeface="+mn-lt"/>
                        </a:rPr>
                        <a:t>Administrators, Coordinators, Teachers  </a:t>
                      </a:r>
                    </a:p>
                  </a:txBody>
                  <a:tcPr/>
                </a:tc>
                <a:extLst>
                  <a:ext uri="{0D108BD9-81ED-4DB2-BD59-A6C34878D82A}">
                    <a16:rowId xmlns:a16="http://schemas.microsoft.com/office/drawing/2014/main" val="1366151949"/>
                  </a:ext>
                </a:extLst>
              </a:tr>
              <a:tr h="1290944">
                <a:tc>
                  <a:txBody>
                    <a:bodyPr/>
                    <a:lstStyle/>
                    <a:p>
                      <a:r>
                        <a:rPr lang="en-US">
                          <a:latin typeface="+mn-lt"/>
                          <a:hlinkClick r:id="rId3"/>
                        </a:rPr>
                        <a:t>TELPAS Tutorial </a:t>
                      </a:r>
                      <a:endParaRPr lang="en-US">
                        <a:latin typeface="+mn-lt"/>
                      </a:endParaRPr>
                    </a:p>
                  </a:txBody>
                  <a:tcPr/>
                </a:tc>
                <a:tc>
                  <a:txBody>
                    <a:bodyPr/>
                    <a:lstStyle/>
                    <a:p>
                      <a:r>
                        <a:rPr lang="en-US">
                          <a:latin typeface="+mn-lt"/>
                        </a:rPr>
                        <a:t>Assists students to become familiar with online TELPAS tests (navigating through tests, online tools, and interaction with listening and speaking test items)</a:t>
                      </a:r>
                    </a:p>
                  </a:txBody>
                  <a:tcPr/>
                </a:tc>
                <a:tc>
                  <a:txBody>
                    <a:bodyPr/>
                    <a:lstStyle/>
                    <a:p>
                      <a:r>
                        <a:rPr lang="en-US">
                          <a:latin typeface="+mn-lt"/>
                        </a:rPr>
                        <a:t>Administrators, Coordinators, Teachers, Students</a:t>
                      </a:r>
                    </a:p>
                  </a:txBody>
                  <a:tcPr/>
                </a:tc>
                <a:extLst>
                  <a:ext uri="{0D108BD9-81ED-4DB2-BD59-A6C34878D82A}">
                    <a16:rowId xmlns:a16="http://schemas.microsoft.com/office/drawing/2014/main" val="2430715176"/>
                  </a:ext>
                </a:extLst>
              </a:tr>
            </a:tbl>
          </a:graphicData>
        </a:graphic>
      </p:graphicFrame>
      <p:sp>
        <p:nvSpPr>
          <p:cNvPr id="7" name="Footer Placeholder 6">
            <a:extLst>
              <a:ext uri="{FF2B5EF4-FFF2-40B4-BE49-F238E27FC236}">
                <a16:creationId xmlns:a16="http://schemas.microsoft.com/office/drawing/2014/main" id="{94B18493-15D4-AC45-85D2-AA17F504F6D4}"/>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DD1BA4FF-25DF-D844-9D3E-36D654DFD468}"/>
              </a:ext>
            </a:extLst>
          </p:cNvPr>
          <p:cNvSpPr>
            <a:spLocks noGrp="1"/>
          </p:cNvSpPr>
          <p:nvPr>
            <p:ph type="sldNum" sz="quarter" idx="12"/>
          </p:nvPr>
        </p:nvSpPr>
        <p:spPr/>
        <p:txBody>
          <a:bodyPr/>
          <a:lstStyle/>
          <a:p>
            <a:fld id="{0088AB57-2DBE-44A3-AE96-942C49E954BF}" type="slidenum">
              <a:rPr lang="en-US" smtClean="0"/>
              <a:pPr/>
              <a:t>122</a:t>
            </a:fld>
            <a:endParaRPr lang="en-US"/>
          </a:p>
        </p:txBody>
      </p:sp>
    </p:spTree>
    <p:extLst>
      <p:ext uri="{BB962C8B-B14F-4D97-AF65-F5344CB8AC3E}">
        <p14:creationId xmlns:p14="http://schemas.microsoft.com/office/powerpoint/2010/main" val="12481494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TELPAS Resources (continued)</a:t>
            </a: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2652572415"/>
              </p:ext>
            </p:extLst>
          </p:nvPr>
        </p:nvGraphicFramePr>
        <p:xfrm>
          <a:off x="336769" y="1524447"/>
          <a:ext cx="11212328" cy="3285938"/>
        </p:xfrm>
        <a:graphic>
          <a:graphicData uri="http://schemas.openxmlformats.org/drawingml/2006/table">
            <a:tbl>
              <a:tblPr firstRow="1" bandRow="1">
                <a:tableStyleId>{7DF18680-E054-41AD-8BC1-D1AEF772440D}</a:tableStyleId>
              </a:tblPr>
              <a:tblGrid>
                <a:gridCol w="2016398">
                  <a:extLst>
                    <a:ext uri="{9D8B030D-6E8A-4147-A177-3AD203B41FA5}">
                      <a16:colId xmlns:a16="http://schemas.microsoft.com/office/drawing/2014/main" val="2541376817"/>
                    </a:ext>
                  </a:extLst>
                </a:gridCol>
                <a:gridCol w="7154204">
                  <a:extLst>
                    <a:ext uri="{9D8B030D-6E8A-4147-A177-3AD203B41FA5}">
                      <a16:colId xmlns:a16="http://schemas.microsoft.com/office/drawing/2014/main" val="308167985"/>
                    </a:ext>
                  </a:extLst>
                </a:gridCol>
                <a:gridCol w="2041726">
                  <a:extLst>
                    <a:ext uri="{9D8B030D-6E8A-4147-A177-3AD203B41FA5}">
                      <a16:colId xmlns:a16="http://schemas.microsoft.com/office/drawing/2014/main" val="799887904"/>
                    </a:ext>
                  </a:extLst>
                </a:gridCol>
              </a:tblGrid>
              <a:tr h="372315">
                <a:tc>
                  <a:txBody>
                    <a:bodyPr/>
                    <a:lstStyle/>
                    <a:p>
                      <a:pPr algn="ctr"/>
                      <a:r>
                        <a:rPr lang="en-US">
                          <a:latin typeface="+mn-lt"/>
                        </a:rPr>
                        <a:t>Resource</a:t>
                      </a:r>
                    </a:p>
                  </a:txBody>
                  <a:tcPr>
                    <a:solidFill>
                      <a:schemeClr val="accent1">
                        <a:lumMod val="75000"/>
                      </a:schemeClr>
                    </a:solidFill>
                  </a:tcPr>
                </a:tc>
                <a:tc>
                  <a:txBody>
                    <a:bodyPr/>
                    <a:lstStyle/>
                    <a:p>
                      <a:pPr algn="ctr"/>
                      <a:r>
                        <a:rPr lang="en-US">
                          <a:latin typeface="+mn-lt"/>
                        </a:rPr>
                        <a:t>Purpose</a:t>
                      </a:r>
                    </a:p>
                  </a:txBody>
                  <a:tcPr>
                    <a:solidFill>
                      <a:schemeClr val="accent1">
                        <a:lumMod val="75000"/>
                      </a:schemeClr>
                    </a:solidFill>
                  </a:tcPr>
                </a:tc>
                <a:tc>
                  <a:txBody>
                    <a:bodyPr/>
                    <a:lstStyle/>
                    <a:p>
                      <a:pPr algn="ctr"/>
                      <a:r>
                        <a:rPr lang="en-US">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914400">
                <a:tc>
                  <a:txBody>
                    <a:bodyPr/>
                    <a:lstStyle/>
                    <a:p>
                      <a:r>
                        <a:rPr lang="en-US">
                          <a:latin typeface="+mn-lt"/>
                          <a:hlinkClick r:id="rId2"/>
                        </a:rPr>
                        <a:t>TELPAS Listening and Speaking Practice Sets</a:t>
                      </a:r>
                      <a:endParaRPr lang="en-US">
                        <a:latin typeface="+mn-lt"/>
                      </a:endParaRPr>
                    </a:p>
                  </a:txBody>
                  <a:tcPr/>
                </a:tc>
                <a:tc>
                  <a:txBody>
                    <a:bodyPr/>
                    <a:lstStyle/>
                    <a:p>
                      <a:r>
                        <a:rPr lang="en-US">
                          <a:latin typeface="+mn-lt"/>
                        </a:rPr>
                        <a:t>Created to help students become familiar with online listening and speaking test items and to practice recording speaking responses</a:t>
                      </a:r>
                    </a:p>
                  </a:txBody>
                  <a:tcPr/>
                </a:tc>
                <a:tc>
                  <a:txBody>
                    <a:bodyPr/>
                    <a:lstStyle/>
                    <a:p>
                      <a:r>
                        <a:rPr lang="en-US">
                          <a:latin typeface="+mn-lt"/>
                        </a:rPr>
                        <a:t>Administrators, Coordinators, Teachers, Students</a:t>
                      </a:r>
                    </a:p>
                  </a:txBody>
                  <a:tcPr/>
                </a:tc>
                <a:extLst>
                  <a:ext uri="{0D108BD9-81ED-4DB2-BD59-A6C34878D82A}">
                    <a16:rowId xmlns:a16="http://schemas.microsoft.com/office/drawing/2014/main" val="1366151949"/>
                  </a:ext>
                </a:extLst>
              </a:tr>
              <a:tr h="914400">
                <a:tc>
                  <a:txBody>
                    <a:bodyPr/>
                    <a:lstStyle/>
                    <a:p>
                      <a:r>
                        <a:rPr lang="en-US">
                          <a:latin typeface="+mn-lt"/>
                        </a:rPr>
                        <a:t>TELPAS Microphone and Headset Check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mn-lt"/>
                        </a:rPr>
                        <a:t>Available in the TestNav app under the “Practice Tests” link for districts to test connection, recording, and audio playback of their headsets prior to utilizing listening and speaking practice sets and definitely before testing</a:t>
                      </a:r>
                    </a:p>
                  </a:txBody>
                  <a:tcPr/>
                </a:tc>
                <a:tc>
                  <a:txBody>
                    <a:bodyPr/>
                    <a:lstStyle/>
                    <a:p>
                      <a:r>
                        <a:rPr lang="en-US">
                          <a:latin typeface="+mn-lt"/>
                        </a:rPr>
                        <a:t>Administrators, Coordinators, Teachers</a:t>
                      </a:r>
                    </a:p>
                  </a:txBody>
                  <a:tcPr/>
                </a:tc>
                <a:extLst>
                  <a:ext uri="{0D108BD9-81ED-4DB2-BD59-A6C34878D82A}">
                    <a16:rowId xmlns:a16="http://schemas.microsoft.com/office/drawing/2014/main" val="3655185153"/>
                  </a:ext>
                </a:extLst>
              </a:tr>
              <a:tr h="1084823">
                <a:tc>
                  <a:txBody>
                    <a:bodyPr/>
                    <a:lstStyle/>
                    <a:p>
                      <a:r>
                        <a:rPr lang="en-US">
                          <a:latin typeface="+mn-lt"/>
                          <a:hlinkClick r:id="rId3"/>
                        </a:rPr>
                        <a:t>TELPAS Parent Resources </a:t>
                      </a:r>
                      <a:endParaRPr lang="en-US">
                        <a:latin typeface="+mn-lt"/>
                      </a:endParaRPr>
                    </a:p>
                  </a:txBody>
                  <a:tcPr/>
                </a:tc>
                <a:tc>
                  <a:txBody>
                    <a:bodyPr/>
                    <a:lstStyle/>
                    <a:p>
                      <a:r>
                        <a:rPr lang="en-US">
                          <a:latin typeface="+mn-lt"/>
                        </a:rPr>
                        <a:t>Provide parent resources that include TELPAS FAQs and TELPAS parent tips for all language domains</a:t>
                      </a:r>
                    </a:p>
                  </a:txBody>
                  <a:tcPr/>
                </a:tc>
                <a:tc>
                  <a:txBody>
                    <a:bodyPr/>
                    <a:lstStyle/>
                    <a:p>
                      <a:r>
                        <a:rPr lang="en-US">
                          <a:latin typeface="+mn-lt"/>
                        </a:rPr>
                        <a:t>Administrators, Coordinators, Teachers</a:t>
                      </a:r>
                    </a:p>
                  </a:txBody>
                  <a:tcPr/>
                </a:tc>
                <a:extLst>
                  <a:ext uri="{0D108BD9-81ED-4DB2-BD59-A6C34878D82A}">
                    <a16:rowId xmlns:a16="http://schemas.microsoft.com/office/drawing/2014/main" val="2935360766"/>
                  </a:ext>
                </a:extLst>
              </a:tr>
            </a:tbl>
          </a:graphicData>
        </a:graphic>
      </p:graphicFrame>
      <p:sp>
        <p:nvSpPr>
          <p:cNvPr id="7" name="Footer Placeholder 6">
            <a:extLst>
              <a:ext uri="{FF2B5EF4-FFF2-40B4-BE49-F238E27FC236}">
                <a16:creationId xmlns:a16="http://schemas.microsoft.com/office/drawing/2014/main" id="{C99B4B42-5152-914F-9A15-43EA326DA843}"/>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E386AB06-CD4C-6D42-8172-3D917D5401F9}"/>
              </a:ext>
            </a:extLst>
          </p:cNvPr>
          <p:cNvSpPr>
            <a:spLocks noGrp="1"/>
          </p:cNvSpPr>
          <p:nvPr>
            <p:ph type="sldNum" sz="quarter" idx="12"/>
          </p:nvPr>
        </p:nvSpPr>
        <p:spPr/>
        <p:txBody>
          <a:bodyPr/>
          <a:lstStyle/>
          <a:p>
            <a:fld id="{0088AB57-2DBE-44A3-AE96-942C49E954BF}" type="slidenum">
              <a:rPr lang="en-US" smtClean="0"/>
              <a:pPr/>
              <a:t>123</a:t>
            </a:fld>
            <a:endParaRPr lang="en-US"/>
          </a:p>
        </p:txBody>
      </p:sp>
    </p:spTree>
    <p:extLst>
      <p:ext uri="{BB962C8B-B14F-4D97-AF65-F5344CB8AC3E}">
        <p14:creationId xmlns:p14="http://schemas.microsoft.com/office/powerpoint/2010/main" val="32830095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TELPAS Alternate </a:t>
            </a:r>
          </a:p>
        </p:txBody>
      </p:sp>
      <p:sp>
        <p:nvSpPr>
          <p:cNvPr id="4" name="Content Placeholder 3"/>
          <p:cNvSpPr>
            <a:spLocks noGrp="1"/>
          </p:cNvSpPr>
          <p:nvPr>
            <p:ph sz="quarter" idx="13"/>
          </p:nvPr>
        </p:nvSpPr>
        <p:spPr>
          <a:xfrm>
            <a:off x="423863" y="1687515"/>
            <a:ext cx="7362825" cy="2898773"/>
          </a:xfrm>
        </p:spPr>
        <p:txBody>
          <a:bodyPr/>
          <a:lstStyle/>
          <a:p>
            <a:pPr marL="457200" indent="-457200">
              <a:buClr>
                <a:srgbClr val="FF8135"/>
              </a:buClr>
              <a:buFont typeface="Wingdings" pitchFamily="2" charset="2"/>
              <a:buChar char="§"/>
            </a:pPr>
            <a:r>
              <a:rPr lang="en-US">
                <a:latin typeface="+mn-lt"/>
              </a:rPr>
              <a:t>There are no significant changes to TELPAS Alternate.  </a:t>
            </a:r>
          </a:p>
          <a:p>
            <a:pPr marL="457200" indent="-457200">
              <a:buClr>
                <a:srgbClr val="FF8135"/>
              </a:buClr>
              <a:buFont typeface="Wingdings" pitchFamily="2" charset="2"/>
              <a:buChar char="§"/>
            </a:pPr>
            <a:r>
              <a:rPr lang="en-US">
                <a:latin typeface="+mn-lt"/>
              </a:rPr>
              <a:t>We are in the process of developing additional resources. </a:t>
            </a:r>
          </a:p>
        </p:txBody>
      </p:sp>
      <p:pic>
        <p:nvPicPr>
          <p:cNvPr id="6" name="Picture 5" descr="onomatopoeia - Wie sagt man &quot;Phew&quot; auf Deutsch? - German ...">
            <a:extLst>
              <a:ext uri="{FF2B5EF4-FFF2-40B4-BE49-F238E27FC236}">
                <a16:creationId xmlns:a16="http://schemas.microsoft.com/office/drawing/2014/main" id="{00167DF0-B687-474C-8E97-59FA6887E01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215312" y="2081212"/>
            <a:ext cx="2695575" cy="2695575"/>
          </a:xfrm>
          <a:prstGeom prst="rect">
            <a:avLst/>
          </a:prstGeom>
        </p:spPr>
      </p:pic>
      <p:sp>
        <p:nvSpPr>
          <p:cNvPr id="8" name="Footer Placeholder 7">
            <a:extLst>
              <a:ext uri="{FF2B5EF4-FFF2-40B4-BE49-F238E27FC236}">
                <a16:creationId xmlns:a16="http://schemas.microsoft.com/office/drawing/2014/main" id="{748913EC-BE27-6944-B393-F375F2AFE67C}"/>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F4B5F021-54DA-4940-838E-8DA7E81AA242}"/>
              </a:ext>
            </a:extLst>
          </p:cNvPr>
          <p:cNvSpPr>
            <a:spLocks noGrp="1"/>
          </p:cNvSpPr>
          <p:nvPr>
            <p:ph type="sldNum" sz="quarter" idx="12"/>
          </p:nvPr>
        </p:nvSpPr>
        <p:spPr/>
        <p:txBody>
          <a:bodyPr/>
          <a:lstStyle/>
          <a:p>
            <a:fld id="{0088AB57-2DBE-44A3-AE96-942C49E954BF}" type="slidenum">
              <a:rPr lang="en-US" smtClean="0"/>
              <a:pPr/>
              <a:t>124</a:t>
            </a:fld>
            <a:endParaRPr lang="en-US"/>
          </a:p>
        </p:txBody>
      </p:sp>
    </p:spTree>
    <p:extLst>
      <p:ext uri="{BB962C8B-B14F-4D97-AF65-F5344CB8AC3E}">
        <p14:creationId xmlns:p14="http://schemas.microsoft.com/office/powerpoint/2010/main" val="35380226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What is TELPAS Alternate?</a:t>
            </a:r>
          </a:p>
        </p:txBody>
      </p:sp>
      <p:sp>
        <p:nvSpPr>
          <p:cNvPr id="5" name="Content Placeholder 4"/>
          <p:cNvSpPr>
            <a:spLocks noGrp="1"/>
          </p:cNvSpPr>
          <p:nvPr>
            <p:ph sz="quarter" idx="13"/>
          </p:nvPr>
        </p:nvSpPr>
        <p:spPr>
          <a:xfrm>
            <a:off x="5939245" y="1551168"/>
            <a:ext cx="5905093" cy="4749619"/>
          </a:xfrm>
        </p:spPr>
        <p:txBody>
          <a:bodyPr>
            <a:normAutofit fontScale="92500" lnSpcReduction="10000"/>
          </a:bodyPr>
          <a:lstStyle/>
          <a:p>
            <a:pPr marL="457200" lvl="1" indent="-457200" fontAlgn="base">
              <a:lnSpc>
                <a:spcPct val="110000"/>
              </a:lnSpc>
              <a:spcBef>
                <a:spcPts val="1000"/>
              </a:spcBef>
              <a:spcAft>
                <a:spcPct val="0"/>
              </a:spcAft>
              <a:buClr>
                <a:srgbClr val="FF9933"/>
              </a:buClr>
              <a:buFont typeface="Wingdings" panose="05000000000000000000" pitchFamily="2" charset="2"/>
              <a:buChar char="§"/>
              <a:defRPr/>
            </a:pPr>
            <a:r>
              <a:rPr lang="en-US" sz="2800"/>
              <a:t>A holistic inventory that assesses the language domains of listening, speaking, reading, and writing for students with significant cognitive disabilities in grades 2-12</a:t>
            </a:r>
            <a:endParaRPr lang="en-US" b="1"/>
          </a:p>
          <a:p>
            <a:pPr marL="457200" lvl="1" indent="-457200" fontAlgn="base">
              <a:lnSpc>
                <a:spcPct val="110000"/>
              </a:lnSpc>
              <a:spcBef>
                <a:spcPts val="1000"/>
              </a:spcBef>
              <a:spcAft>
                <a:spcPct val="0"/>
              </a:spcAft>
              <a:buClr>
                <a:srgbClr val="FF9933"/>
              </a:buClr>
              <a:buFont typeface="Wingdings" panose="05000000000000000000" pitchFamily="2" charset="2"/>
              <a:buChar char="§"/>
              <a:defRPr/>
            </a:pPr>
            <a:r>
              <a:rPr lang="en-US" sz="2800"/>
              <a:t>Aligned to the Texas English Language Proficiency Standards (ELPS)</a:t>
            </a:r>
            <a:endParaRPr lang="en-US" b="1"/>
          </a:p>
          <a:p>
            <a:pPr marL="457200" lvl="1" indent="-457200" fontAlgn="base">
              <a:lnSpc>
                <a:spcPct val="110000"/>
              </a:lnSpc>
              <a:spcBef>
                <a:spcPts val="1000"/>
              </a:spcBef>
              <a:spcAft>
                <a:spcPct val="0"/>
              </a:spcAft>
              <a:buClr>
                <a:srgbClr val="FF9933"/>
              </a:buClr>
              <a:buFont typeface="Wingdings" panose="05000000000000000000" pitchFamily="2" charset="2"/>
              <a:buChar char="§"/>
              <a:defRPr/>
            </a:pPr>
            <a:r>
              <a:rPr lang="en-US" sz="2800"/>
              <a:t>Based on alternate Proficiency Level Descriptors (PLDs) created to address the specific access needs of this population</a:t>
            </a:r>
          </a:p>
          <a:p>
            <a:endParaRPr lang="en-US"/>
          </a:p>
        </p:txBody>
      </p:sp>
      <p:pic>
        <p:nvPicPr>
          <p:cNvPr id="7" name="Picture 6" descr="A young boy sitting at a table with his teacher&#10;&#10;Description generated with high confidence"/>
          <p:cNvPicPr>
            <a:picLocks noChangeAspect="1"/>
          </p:cNvPicPr>
          <p:nvPr/>
        </p:nvPicPr>
        <p:blipFill rotWithShape="1">
          <a:blip r:embed="rId2" cstate="print">
            <a:extLst>
              <a:ext uri="{28A0092B-C50C-407E-A947-70E740481C1C}">
                <a14:useLocalDpi xmlns:a14="http://schemas.microsoft.com/office/drawing/2010/main" val="0"/>
              </a:ext>
            </a:extLst>
          </a:blip>
          <a:srcRect l="7339" t="9236" r="22958" b="1009"/>
          <a:stretch/>
        </p:blipFill>
        <p:spPr>
          <a:xfrm>
            <a:off x="942669" y="1818817"/>
            <a:ext cx="4114800" cy="4238320"/>
          </a:xfrm>
          <a:prstGeom prst="rect">
            <a:avLst/>
          </a:prstGeom>
        </p:spPr>
      </p:pic>
      <p:sp>
        <p:nvSpPr>
          <p:cNvPr id="8" name="Footer Placeholder 7">
            <a:extLst>
              <a:ext uri="{FF2B5EF4-FFF2-40B4-BE49-F238E27FC236}">
                <a16:creationId xmlns:a16="http://schemas.microsoft.com/office/drawing/2014/main" id="{CE0E93B5-0B9E-3B46-AFC9-93B0021D532C}"/>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FBC765B8-D269-544C-A1AF-B5EDBB4AE26D}"/>
              </a:ext>
            </a:extLst>
          </p:cNvPr>
          <p:cNvSpPr>
            <a:spLocks noGrp="1"/>
          </p:cNvSpPr>
          <p:nvPr>
            <p:ph type="sldNum" sz="quarter" idx="12"/>
          </p:nvPr>
        </p:nvSpPr>
        <p:spPr/>
        <p:txBody>
          <a:bodyPr/>
          <a:lstStyle/>
          <a:p>
            <a:fld id="{0088AB57-2DBE-44A3-AE96-942C49E954BF}" type="slidenum">
              <a:rPr lang="en-US" smtClean="0"/>
              <a:t>125</a:t>
            </a:fld>
            <a:endParaRPr lang="en-US"/>
          </a:p>
        </p:txBody>
      </p:sp>
    </p:spTree>
    <p:extLst>
      <p:ext uri="{BB962C8B-B14F-4D97-AF65-F5344CB8AC3E}">
        <p14:creationId xmlns:p14="http://schemas.microsoft.com/office/powerpoint/2010/main" val="280614856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Who takes TELPAS Alternate?</a:t>
            </a:r>
          </a:p>
        </p:txBody>
      </p:sp>
      <p:sp>
        <p:nvSpPr>
          <p:cNvPr id="4" name="Content Placeholder 3"/>
          <p:cNvSpPr>
            <a:spLocks noGrp="1"/>
          </p:cNvSpPr>
          <p:nvPr>
            <p:ph sz="quarter" idx="13"/>
          </p:nvPr>
        </p:nvSpPr>
        <p:spPr>
          <a:xfrm>
            <a:off x="229132" y="1160334"/>
            <a:ext cx="6571673" cy="5111878"/>
          </a:xfrm>
        </p:spPr>
        <p:txBody>
          <a:bodyPr>
            <a:noAutofit/>
          </a:bodyPr>
          <a:lstStyle/>
          <a:p>
            <a:pPr marL="342900" lvl="1" indent="-342900" fontAlgn="base">
              <a:lnSpc>
                <a:spcPct val="130000"/>
              </a:lnSpc>
              <a:spcBef>
                <a:spcPts val="1000"/>
              </a:spcBef>
              <a:spcAft>
                <a:spcPct val="0"/>
              </a:spcAft>
              <a:buClr>
                <a:srgbClr val="FF9933"/>
              </a:buClr>
              <a:buFont typeface="Wingdings" pitchFamily="2" charset="2"/>
              <a:buChar char="§"/>
              <a:defRPr/>
            </a:pPr>
            <a:r>
              <a:rPr lang="en-US"/>
              <a:t>Students taking TELPAS Alternate are English learners in grades 2-12 who have significant cognitive disabilities and who are in the process of acquiring English proficiency in listening, speaking, reading, and writing. </a:t>
            </a:r>
          </a:p>
          <a:p>
            <a:pPr marL="342900" lvl="1" indent="-342900" fontAlgn="base">
              <a:lnSpc>
                <a:spcPct val="130000"/>
              </a:lnSpc>
              <a:spcBef>
                <a:spcPts val="1000"/>
              </a:spcBef>
              <a:spcAft>
                <a:spcPct val="0"/>
              </a:spcAft>
              <a:buClr>
                <a:srgbClr val="FF9933"/>
              </a:buClr>
              <a:buFont typeface="Wingdings" pitchFamily="2" charset="2"/>
              <a:buChar char="§"/>
              <a:defRPr/>
            </a:pPr>
            <a:r>
              <a:rPr lang="en-US"/>
              <a:t>These students have one or more disabilities that significantly limit their intellectual functioning, as shown by their ability to plan, comprehend, and reason, and their adaptive behavior, as shown by their ability to apply social and practical skills.</a:t>
            </a:r>
          </a:p>
        </p:txBody>
      </p:sp>
      <p:pic>
        <p:nvPicPr>
          <p:cNvPr id="5" name="Picture 4" descr="A group of students sitting at a table with a teacher&#10;&#10;Description generated with very high confidence"/>
          <p:cNvPicPr>
            <a:picLocks noChangeAspect="1"/>
          </p:cNvPicPr>
          <p:nvPr/>
        </p:nvPicPr>
        <p:blipFill rotWithShape="1">
          <a:blip r:embed="rId2">
            <a:extLst>
              <a:ext uri="{28A0092B-C50C-407E-A947-70E740481C1C}">
                <a14:useLocalDpi xmlns:a14="http://schemas.microsoft.com/office/drawing/2010/main" val="0"/>
              </a:ext>
            </a:extLst>
          </a:blip>
          <a:srcRect l="1830" t="3275" r="12734" b="29726"/>
          <a:stretch/>
        </p:blipFill>
        <p:spPr>
          <a:xfrm>
            <a:off x="6800805" y="1731835"/>
            <a:ext cx="5205335" cy="3668841"/>
          </a:xfrm>
          <a:prstGeom prst="rect">
            <a:avLst/>
          </a:prstGeom>
        </p:spPr>
      </p:pic>
      <p:sp>
        <p:nvSpPr>
          <p:cNvPr id="8" name="Footer Placeholder 7">
            <a:extLst>
              <a:ext uri="{FF2B5EF4-FFF2-40B4-BE49-F238E27FC236}">
                <a16:creationId xmlns:a16="http://schemas.microsoft.com/office/drawing/2014/main" id="{021A92ED-0F55-0945-9E91-2A63E87CA7BA}"/>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4BD4E88F-ABD0-D644-8520-F4AB5074843D}"/>
              </a:ext>
            </a:extLst>
          </p:cNvPr>
          <p:cNvSpPr>
            <a:spLocks noGrp="1"/>
          </p:cNvSpPr>
          <p:nvPr>
            <p:ph type="sldNum" sz="quarter" idx="12"/>
          </p:nvPr>
        </p:nvSpPr>
        <p:spPr/>
        <p:txBody>
          <a:bodyPr/>
          <a:lstStyle/>
          <a:p>
            <a:fld id="{0088AB57-2DBE-44A3-AE96-942C49E954BF}" type="slidenum">
              <a:rPr lang="en-US" smtClean="0"/>
              <a:pPr/>
              <a:t>126</a:t>
            </a:fld>
            <a:endParaRPr lang="en-US"/>
          </a:p>
        </p:txBody>
      </p:sp>
    </p:spTree>
    <p:extLst>
      <p:ext uri="{BB962C8B-B14F-4D97-AF65-F5344CB8AC3E}">
        <p14:creationId xmlns:p14="http://schemas.microsoft.com/office/powerpoint/2010/main" val="3617002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Who is assessed with TELPAS Alternate?</a:t>
            </a:r>
          </a:p>
        </p:txBody>
      </p:sp>
      <p:graphicFrame>
        <p:nvGraphicFramePr>
          <p:cNvPr id="5" name="Content Placeholder 5" descr="Participation requirements are available on TEA’s TELPAS Alternate Resources webpage. &#10;ARD committees, in conjunction with the LPAC, are required to determine and document student eligibility for TELPAS Alternate. If the student is LEP and is eligible for STAAR Alternate 2, he or she will take TELPAS Alternate.&#10;" title="Grades 3-12"/>
          <p:cNvGraphicFramePr>
            <a:graphicFrameLocks noGrp="1"/>
          </p:cNvGraphicFramePr>
          <p:nvPr>
            <p:ph sz="quarter" idx="13"/>
            <p:extLst>
              <p:ext uri="{D42A27DB-BD31-4B8C-83A1-F6EECF244321}">
                <p14:modId xmlns:p14="http://schemas.microsoft.com/office/powerpoint/2010/main" val="2499401086"/>
              </p:ext>
            </p:extLst>
          </p:nvPr>
        </p:nvGraphicFramePr>
        <p:xfrm>
          <a:off x="626231" y="1277256"/>
          <a:ext cx="10887990" cy="5073212"/>
        </p:xfrm>
        <a:graphic>
          <a:graphicData uri="http://schemas.openxmlformats.org/drawingml/2006/table">
            <a:tbl>
              <a:tblPr firstRow="1" bandRow="1">
                <a:tableStyleId>{5C22544A-7EE6-4342-B048-85BDC9FD1C3A}</a:tableStyleId>
              </a:tblPr>
              <a:tblGrid>
                <a:gridCol w="1999451">
                  <a:extLst>
                    <a:ext uri="{9D8B030D-6E8A-4147-A177-3AD203B41FA5}">
                      <a16:colId xmlns:a16="http://schemas.microsoft.com/office/drawing/2014/main" val="20000"/>
                    </a:ext>
                  </a:extLst>
                </a:gridCol>
                <a:gridCol w="8888539">
                  <a:extLst>
                    <a:ext uri="{9D8B030D-6E8A-4147-A177-3AD203B41FA5}">
                      <a16:colId xmlns:a16="http://schemas.microsoft.com/office/drawing/2014/main" val="20001"/>
                    </a:ext>
                  </a:extLst>
                </a:gridCol>
              </a:tblGrid>
              <a:tr h="1292906">
                <a:tc>
                  <a:txBody>
                    <a:bodyPr/>
                    <a:lstStyle/>
                    <a:p>
                      <a:pPr algn="ctr"/>
                      <a:r>
                        <a:rPr lang="en-US" sz="2000" b="0" kern="1200">
                          <a:solidFill>
                            <a:schemeClr val="tx1"/>
                          </a:solidFill>
                          <a:latin typeface="+mn-lt"/>
                          <a:ea typeface="Open Sans" panose="020B0606030504020204" pitchFamily="34" charset="0"/>
                          <a:cs typeface="Open Sans" panose="020B0606030504020204" pitchFamily="34" charset="0"/>
                        </a:rPr>
                        <a:t>Grades</a:t>
                      </a:r>
                      <a:r>
                        <a:rPr lang="en-US" sz="2000" b="0" kern="1200" baseline="0">
                          <a:solidFill>
                            <a:schemeClr val="tx1"/>
                          </a:solidFill>
                          <a:latin typeface="+mn-lt"/>
                          <a:ea typeface="Open Sans" panose="020B0606030504020204" pitchFamily="34" charset="0"/>
                          <a:cs typeface="Open Sans" panose="020B0606030504020204" pitchFamily="34" charset="0"/>
                        </a:rPr>
                        <a:t> </a:t>
                      </a:r>
                      <a:r>
                        <a:rPr lang="en-US" sz="2000" b="0" kern="1200">
                          <a:solidFill>
                            <a:schemeClr val="tx1"/>
                          </a:solidFill>
                          <a:latin typeface="+mn-lt"/>
                          <a:ea typeface="Open Sans" panose="020B0606030504020204" pitchFamily="34" charset="0"/>
                          <a:cs typeface="Open Sans" panose="020B0606030504020204" pitchFamily="34" charset="0"/>
                        </a:rPr>
                        <a:t>K – 1</a:t>
                      </a:r>
                    </a:p>
                  </a:txBody>
                  <a:tcPr anchor="ctr">
                    <a:solidFill>
                      <a:schemeClr val="accent1">
                        <a:lumMod val="40000"/>
                        <a:lumOff val="60000"/>
                      </a:schemeClr>
                    </a:solidFill>
                  </a:tcPr>
                </a:tc>
                <a:tc>
                  <a:txBody>
                    <a:bodyPr/>
                    <a:lstStyle/>
                    <a:p>
                      <a:pPr marL="285750" lvl="0" indent="-285750">
                        <a:buClr>
                          <a:srgbClr val="0070C0"/>
                        </a:buClr>
                        <a:buFont typeface="Arial" panose="020B0604020202020204" pitchFamily="34" charset="0"/>
                        <a:buChar char="•"/>
                      </a:pPr>
                      <a:r>
                        <a:rPr lang="en-US" sz="2000" b="0">
                          <a:solidFill>
                            <a:schemeClr val="tx1"/>
                          </a:solidFill>
                          <a:latin typeface="+mn-lt"/>
                          <a:ea typeface="Open Sans" panose="020B0606030504020204" pitchFamily="34" charset="0"/>
                          <a:cs typeface="Open Sans" panose="020B0606030504020204" pitchFamily="34" charset="0"/>
                        </a:rPr>
                        <a:t>No TELPAS Alternate for K-1 at this time.</a:t>
                      </a:r>
                    </a:p>
                    <a:p>
                      <a:pPr marL="285750" lvl="0" indent="-285750" algn="l" defTabSz="914400" rtl="0" eaLnBrk="1" latinLnBrk="0" hangingPunct="1">
                        <a:buClr>
                          <a:srgbClr val="0070C0"/>
                        </a:buClr>
                        <a:buFont typeface="Arial" panose="020B0604020202020204" pitchFamily="34" charset="0"/>
                        <a:buChar char="•"/>
                      </a:pPr>
                      <a:r>
                        <a:rPr lang="en-US" sz="2000" b="0" kern="1200">
                          <a:solidFill>
                            <a:schemeClr val="tx1"/>
                          </a:solidFill>
                          <a:latin typeface="+mn-lt"/>
                          <a:ea typeface="Open Sans" panose="020B0606030504020204" pitchFamily="34" charset="0"/>
                          <a:cs typeface="Open Sans" panose="020B0606030504020204" pitchFamily="34" charset="0"/>
                        </a:rPr>
                        <a:t>All ELs, including students receiving special education services, will take TELPAS K-1 holistically rated assessment for all four language domains.</a:t>
                      </a:r>
                    </a:p>
                  </a:txBody>
                  <a:tcPr>
                    <a:solidFill>
                      <a:schemeClr val="accent1">
                        <a:lumMod val="40000"/>
                        <a:lumOff val="60000"/>
                      </a:schemeClr>
                    </a:solidFill>
                  </a:tcPr>
                </a:tc>
                <a:extLst>
                  <a:ext uri="{0D108BD9-81ED-4DB2-BD59-A6C34878D82A}">
                    <a16:rowId xmlns:a16="http://schemas.microsoft.com/office/drawing/2014/main" val="10000"/>
                  </a:ext>
                </a:extLst>
              </a:tr>
              <a:tr h="1593582">
                <a:tc>
                  <a:txBody>
                    <a:bodyPr/>
                    <a:lstStyle/>
                    <a:p>
                      <a:pPr marL="0" algn="ctr" defTabSz="914400" rtl="0" eaLnBrk="1" latinLnBrk="0" hangingPunct="1"/>
                      <a:r>
                        <a:rPr lang="en-US" sz="2000" b="0" kern="1200">
                          <a:solidFill>
                            <a:schemeClr val="tx1"/>
                          </a:solidFill>
                          <a:latin typeface="+mn-lt"/>
                          <a:ea typeface="Open Sans" panose="020B0606030504020204" pitchFamily="34" charset="0"/>
                          <a:cs typeface="Open Sans" panose="020B0606030504020204" pitchFamily="34" charset="0"/>
                        </a:rPr>
                        <a:t>Grade 2</a:t>
                      </a:r>
                    </a:p>
                  </a:txBody>
                  <a:tcPr anchor="ctr">
                    <a:solidFill>
                      <a:schemeClr val="accent1">
                        <a:lumMod val="40000"/>
                        <a:lumOff val="60000"/>
                      </a:schemeClr>
                    </a:solidFill>
                  </a:tcPr>
                </a:tc>
                <a:tc>
                  <a:txBody>
                    <a:bodyPr/>
                    <a:lstStyle/>
                    <a:p>
                      <a:pPr marL="285750" lvl="0" indent="-285750" algn="l" defTabSz="914400" rtl="0" eaLnBrk="1" latinLnBrk="0" hangingPunct="1">
                        <a:lnSpc>
                          <a:spcPct val="100000"/>
                        </a:lnSpc>
                        <a:buClr>
                          <a:srgbClr val="0070C0"/>
                        </a:buClr>
                        <a:buFont typeface="Arial" panose="020B0604020202020204" pitchFamily="34" charset="0"/>
                        <a:buChar char="•"/>
                      </a:pPr>
                      <a:r>
                        <a:rPr lang="en-US" sz="2000" b="0" kern="1200">
                          <a:solidFill>
                            <a:schemeClr val="tx1"/>
                          </a:solidFill>
                          <a:latin typeface="+mn-lt"/>
                          <a:ea typeface="Open Sans" panose="020B0606030504020204" pitchFamily="34" charset="0"/>
                          <a:cs typeface="Open Sans" panose="020B0606030504020204" pitchFamily="34" charset="0"/>
                        </a:rPr>
                        <a:t>Participation requirements are available on TEA’s </a:t>
                      </a:r>
                      <a:r>
                        <a:rPr lang="en-US" sz="2000" b="0" kern="1200">
                          <a:solidFill>
                            <a:schemeClr val="tx1"/>
                          </a:solidFill>
                          <a:latin typeface="+mn-lt"/>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TELPAS Alternate Resources </a:t>
                      </a:r>
                      <a:r>
                        <a:rPr lang="en-US" sz="2000" b="0" kern="1200">
                          <a:solidFill>
                            <a:schemeClr val="tx1"/>
                          </a:solidFill>
                          <a:latin typeface="+mn-lt"/>
                          <a:ea typeface="Open Sans" panose="020B0606030504020204" pitchFamily="34" charset="0"/>
                          <a:cs typeface="Open Sans" panose="020B0606030504020204" pitchFamily="34" charset="0"/>
                        </a:rPr>
                        <a:t>webpage. </a:t>
                      </a:r>
                    </a:p>
                    <a:p>
                      <a:pPr marL="285750" lvl="0" indent="-285750" algn="l" defTabSz="914400" rtl="0" eaLnBrk="1" latinLnBrk="0" hangingPunct="1">
                        <a:lnSpc>
                          <a:spcPct val="100000"/>
                        </a:lnSpc>
                        <a:buClr>
                          <a:srgbClr val="0070C0"/>
                        </a:buClr>
                        <a:buFont typeface="Arial" panose="020B0604020202020204" pitchFamily="34" charset="0"/>
                        <a:buChar char="•"/>
                      </a:pPr>
                      <a:r>
                        <a:rPr lang="en-US" sz="2000" b="0" kern="1200">
                          <a:solidFill>
                            <a:schemeClr val="tx1"/>
                          </a:solidFill>
                          <a:latin typeface="+mn-lt"/>
                          <a:ea typeface="Open Sans" panose="020B0606030504020204" pitchFamily="34" charset="0"/>
                          <a:cs typeface="Open Sans" panose="020B0606030504020204" pitchFamily="34" charset="0"/>
                        </a:rPr>
                        <a:t>ARD committees, in conjunction with the LPAC, are required to review the participation requirements and determine and document student eligibility for TELPAS Alternate. </a:t>
                      </a:r>
                    </a:p>
                  </a:txBody>
                  <a:tcPr>
                    <a:solidFill>
                      <a:schemeClr val="accent1">
                        <a:lumMod val="40000"/>
                        <a:lumOff val="60000"/>
                      </a:schemeClr>
                    </a:solidFill>
                  </a:tcPr>
                </a:tc>
                <a:extLst>
                  <a:ext uri="{0D108BD9-81ED-4DB2-BD59-A6C34878D82A}">
                    <a16:rowId xmlns:a16="http://schemas.microsoft.com/office/drawing/2014/main" val="10001"/>
                  </a:ext>
                </a:extLst>
              </a:tr>
              <a:tr h="2164866">
                <a:tc>
                  <a:txBody>
                    <a:bodyPr/>
                    <a:lstStyle/>
                    <a:p>
                      <a:pPr algn="ctr"/>
                      <a:r>
                        <a:rPr lang="en-US" sz="2000" b="0" kern="1200">
                          <a:solidFill>
                            <a:schemeClr val="tx1"/>
                          </a:solidFill>
                          <a:latin typeface="+mn-lt"/>
                          <a:ea typeface="Open Sans" panose="020B0606030504020204" pitchFamily="34" charset="0"/>
                          <a:cs typeface="Open Sans" panose="020B0606030504020204" pitchFamily="34" charset="0"/>
                        </a:rPr>
                        <a:t>Grades 3 - 12</a:t>
                      </a:r>
                    </a:p>
                  </a:txBody>
                  <a:tcPr anchor="ctr">
                    <a:solidFill>
                      <a:schemeClr val="accent1">
                        <a:lumMod val="40000"/>
                        <a:lumOff val="60000"/>
                      </a:schemeClr>
                    </a:solidFill>
                  </a:tcPr>
                </a:tc>
                <a:tc>
                  <a:txBody>
                    <a:bodyPr/>
                    <a:lstStyle/>
                    <a:p>
                      <a:pPr marL="285750" lvl="0" indent="-285750" algn="l" defTabSz="914400" rtl="0" eaLnBrk="1" latinLnBrk="0" hangingPunct="1">
                        <a:lnSpc>
                          <a:spcPct val="100000"/>
                        </a:lnSpc>
                        <a:buClr>
                          <a:srgbClr val="0070C0"/>
                        </a:buClr>
                        <a:buFont typeface="Arial" panose="020B0604020202020204" pitchFamily="34" charset="0"/>
                        <a:buChar char="•"/>
                      </a:pPr>
                      <a:r>
                        <a:rPr lang="en-US" sz="2000" b="0" kern="1200">
                          <a:solidFill>
                            <a:schemeClr val="tx1"/>
                          </a:solidFill>
                          <a:latin typeface="+mn-lt"/>
                          <a:ea typeface="Open Sans" panose="020B0606030504020204" pitchFamily="34" charset="0"/>
                          <a:cs typeface="Open Sans" panose="020B0606030504020204" pitchFamily="34" charset="0"/>
                        </a:rPr>
                        <a:t>Participation requirements are available on TEA’s </a:t>
                      </a:r>
                      <a:r>
                        <a:rPr lang="en-US" sz="2000" b="0" kern="1200">
                          <a:solidFill>
                            <a:schemeClr val="tx1"/>
                          </a:solidFill>
                          <a:latin typeface="+mn-lt"/>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TELPAS Alternate Resources </a:t>
                      </a:r>
                      <a:r>
                        <a:rPr lang="en-US" sz="2000" b="0" kern="1200">
                          <a:solidFill>
                            <a:schemeClr val="tx1"/>
                          </a:solidFill>
                          <a:latin typeface="+mn-lt"/>
                          <a:ea typeface="Open Sans" panose="020B0606030504020204" pitchFamily="34" charset="0"/>
                          <a:cs typeface="Open Sans" panose="020B0606030504020204" pitchFamily="34" charset="0"/>
                        </a:rPr>
                        <a:t>webpage. </a:t>
                      </a:r>
                    </a:p>
                    <a:p>
                      <a:pPr marL="285750" lvl="0" indent="-285750" algn="l" defTabSz="914400" rtl="0" eaLnBrk="1" latinLnBrk="0" hangingPunct="1">
                        <a:lnSpc>
                          <a:spcPct val="100000"/>
                        </a:lnSpc>
                        <a:buClr>
                          <a:srgbClr val="0070C0"/>
                        </a:buClr>
                        <a:buFont typeface="Arial" panose="020B0604020202020204" pitchFamily="34" charset="0"/>
                        <a:buChar char="•"/>
                      </a:pPr>
                      <a:r>
                        <a:rPr lang="en-US" sz="2000" b="0" kern="1200">
                          <a:solidFill>
                            <a:schemeClr val="tx1"/>
                          </a:solidFill>
                          <a:latin typeface="+mn-lt"/>
                          <a:ea typeface="Open Sans" panose="020B0606030504020204" pitchFamily="34" charset="0"/>
                          <a:cs typeface="Open Sans" panose="020B0606030504020204" pitchFamily="34" charset="0"/>
                        </a:rPr>
                        <a:t>ARD committees, in conjunction with the LPAC, are required to determine and document student eligibility for TELPAS Alternate. If the student is LEP and is eligible for STAAR Alternate 2, he or she will take TELPAS Alternate.</a:t>
                      </a:r>
                    </a:p>
                    <a:p>
                      <a:endParaRPr lang="en-US" b="0">
                        <a:solidFill>
                          <a:schemeClr val="tx1"/>
                        </a:solidFill>
                        <a:latin typeface="+mn-lt"/>
                        <a:ea typeface="Open Sans" panose="020B0606030504020204" pitchFamily="34" charset="0"/>
                        <a:cs typeface="Open Sans" panose="020B0606030504020204" pitchFamily="34" charset="0"/>
                      </a:endParaRPr>
                    </a:p>
                  </a:txBody>
                  <a:tcPr>
                    <a:solidFill>
                      <a:schemeClr val="accent1">
                        <a:lumMod val="40000"/>
                        <a:lumOff val="60000"/>
                      </a:schemeClr>
                    </a:solidFill>
                  </a:tcPr>
                </a:tc>
                <a:extLst>
                  <a:ext uri="{0D108BD9-81ED-4DB2-BD59-A6C34878D82A}">
                    <a16:rowId xmlns:a16="http://schemas.microsoft.com/office/drawing/2014/main" val="10002"/>
                  </a:ext>
                </a:extLst>
              </a:tr>
            </a:tbl>
          </a:graphicData>
        </a:graphic>
      </p:graphicFrame>
      <p:sp>
        <p:nvSpPr>
          <p:cNvPr id="7" name="Footer Placeholder 6">
            <a:extLst>
              <a:ext uri="{FF2B5EF4-FFF2-40B4-BE49-F238E27FC236}">
                <a16:creationId xmlns:a16="http://schemas.microsoft.com/office/drawing/2014/main" id="{924A60CD-BFF1-5D40-B0E3-2F3493D6D40B}"/>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3443776A-0467-EF46-B833-A3FB10AC7458}"/>
              </a:ext>
            </a:extLst>
          </p:cNvPr>
          <p:cNvSpPr>
            <a:spLocks noGrp="1"/>
          </p:cNvSpPr>
          <p:nvPr>
            <p:ph type="sldNum" sz="quarter" idx="12"/>
          </p:nvPr>
        </p:nvSpPr>
        <p:spPr/>
        <p:txBody>
          <a:bodyPr/>
          <a:lstStyle/>
          <a:p>
            <a:fld id="{0088AB57-2DBE-44A3-AE96-942C49E954BF}" type="slidenum">
              <a:rPr lang="en-US" smtClean="0"/>
              <a:pPr/>
              <a:t>127</a:t>
            </a:fld>
            <a:endParaRPr lang="en-US"/>
          </a:p>
        </p:txBody>
      </p:sp>
    </p:spTree>
    <p:extLst>
      <p:ext uri="{BB962C8B-B14F-4D97-AF65-F5344CB8AC3E}">
        <p14:creationId xmlns:p14="http://schemas.microsoft.com/office/powerpoint/2010/main" val="14769800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TELPAS Alternate Participation Requirements</a:t>
            </a:r>
          </a:p>
        </p:txBody>
      </p:sp>
      <p:sp>
        <p:nvSpPr>
          <p:cNvPr id="4" name="Content Placeholder 3"/>
          <p:cNvSpPr>
            <a:spLocks noGrp="1"/>
          </p:cNvSpPr>
          <p:nvPr>
            <p:ph sz="quarter" idx="13"/>
          </p:nvPr>
        </p:nvSpPr>
        <p:spPr>
          <a:xfrm>
            <a:off x="6045202" y="1326516"/>
            <a:ext cx="5974346" cy="5832273"/>
          </a:xfrm>
        </p:spPr>
        <p:txBody>
          <a:bodyPr>
            <a:normAutofit fontScale="62500" lnSpcReduction="20000"/>
          </a:bodyPr>
          <a:lstStyle/>
          <a:p>
            <a:pPr marL="457200" lvl="1" indent="-457200" fontAlgn="base">
              <a:lnSpc>
                <a:spcPct val="130000"/>
              </a:lnSpc>
              <a:spcBef>
                <a:spcPts val="1000"/>
              </a:spcBef>
              <a:spcAft>
                <a:spcPct val="0"/>
              </a:spcAft>
              <a:buClr>
                <a:srgbClr val="FF9933"/>
              </a:buClr>
              <a:buFont typeface="Wingdings" panose="05000000000000000000" pitchFamily="2" charset="2"/>
              <a:buChar char="§"/>
              <a:defRPr/>
            </a:pPr>
            <a:r>
              <a:rPr lang="en-US" sz="3200"/>
              <a:t>Participation requirements (in English and Spanish) for grades 2-12 are available on TEA’s </a:t>
            </a:r>
            <a:r>
              <a:rPr lang="en-US" sz="3200">
                <a:hlinkClick r:id="rId2">
                  <a:extLst>
                    <a:ext uri="{A12FA001-AC4F-418D-AE19-62706E023703}">
                      <ahyp:hlinkClr xmlns:ahyp="http://schemas.microsoft.com/office/drawing/2018/hyperlinkcolor" val="tx"/>
                    </a:ext>
                  </a:extLst>
                </a:hlinkClick>
              </a:rPr>
              <a:t>TELPAS Alternate Resources </a:t>
            </a:r>
            <a:r>
              <a:rPr lang="en-US" sz="3200"/>
              <a:t>webpage. </a:t>
            </a:r>
          </a:p>
          <a:p>
            <a:pPr marL="457200" lvl="1" indent="-457200" fontAlgn="base">
              <a:lnSpc>
                <a:spcPct val="130000"/>
              </a:lnSpc>
              <a:spcBef>
                <a:spcPts val="1000"/>
              </a:spcBef>
              <a:spcAft>
                <a:spcPct val="0"/>
              </a:spcAft>
              <a:buClr>
                <a:srgbClr val="FF9933"/>
              </a:buClr>
              <a:buFont typeface="Wingdings" panose="05000000000000000000" pitchFamily="2" charset="2"/>
              <a:buChar char="§"/>
              <a:defRPr/>
            </a:pPr>
            <a:r>
              <a:rPr lang="en-US" sz="3200"/>
              <a:t>Participation requirements are intended to guide the ARD committee, in conjunction with the LPAC, when determining the appropriate English language proficiency assessment to administer to ELs.</a:t>
            </a:r>
          </a:p>
          <a:p>
            <a:pPr marL="457200" lvl="1" indent="-457200" fontAlgn="base">
              <a:lnSpc>
                <a:spcPct val="130000"/>
              </a:lnSpc>
              <a:spcBef>
                <a:spcPts val="1000"/>
              </a:spcBef>
              <a:spcAft>
                <a:spcPct val="0"/>
              </a:spcAft>
              <a:buClr>
                <a:srgbClr val="FF9933"/>
              </a:buClr>
              <a:buFont typeface="Wingdings" panose="05000000000000000000" pitchFamily="2" charset="2"/>
              <a:buChar char="§"/>
              <a:defRPr/>
            </a:pPr>
            <a:r>
              <a:rPr lang="en-US" sz="3200"/>
              <a:t>Documentation of eligibility is different for students in grade 2 compared to students in grades 3-12.</a:t>
            </a:r>
          </a:p>
          <a:p>
            <a:pPr marL="457200" lvl="1" indent="-457200" fontAlgn="base">
              <a:lnSpc>
                <a:spcPct val="130000"/>
              </a:lnSpc>
              <a:spcBef>
                <a:spcPts val="1000"/>
              </a:spcBef>
              <a:spcAft>
                <a:spcPct val="0"/>
              </a:spcAft>
              <a:buClr>
                <a:srgbClr val="FF9933"/>
              </a:buClr>
              <a:buFont typeface="Wingdings" panose="05000000000000000000" pitchFamily="2" charset="2"/>
              <a:buChar char="§"/>
              <a:defRPr/>
            </a:pPr>
            <a:r>
              <a:rPr lang="en-US" sz="3200" b="1">
                <a:solidFill>
                  <a:schemeClr val="accent2">
                    <a:lumMod val="75000"/>
                  </a:schemeClr>
                </a:solidFill>
              </a:rPr>
              <a:t>UPDATE:</a:t>
            </a:r>
            <a:r>
              <a:rPr lang="en-US" sz="3200"/>
              <a:t> For student in grades 3-12, the LPAC will now answer question 1: “Is the student identified in PEIMS as LEP?” and initial the assurances in Step II.</a:t>
            </a:r>
          </a:p>
        </p:txBody>
      </p:sp>
      <p:sp>
        <p:nvSpPr>
          <p:cNvPr id="9" name="Explosion: 8 Points 8">
            <a:extLst>
              <a:ext uri="{FF2B5EF4-FFF2-40B4-BE49-F238E27FC236}">
                <a16:creationId xmlns:a16="http://schemas.microsoft.com/office/drawing/2014/main" id="{FA6B214D-5C3C-402A-8359-B66FA99C0A41}"/>
              </a:ext>
            </a:extLst>
          </p:cNvPr>
          <p:cNvSpPr/>
          <p:nvPr/>
        </p:nvSpPr>
        <p:spPr>
          <a:xfrm rot="1336619">
            <a:off x="10443557" y="260797"/>
            <a:ext cx="1621301" cy="1246247"/>
          </a:xfrm>
          <a:prstGeom prst="irregularSeal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Update</a:t>
            </a:r>
          </a:p>
        </p:txBody>
      </p:sp>
      <p:pic>
        <p:nvPicPr>
          <p:cNvPr id="12" name="Picture 11">
            <a:extLst>
              <a:ext uri="{FF2B5EF4-FFF2-40B4-BE49-F238E27FC236}">
                <a16:creationId xmlns:a16="http://schemas.microsoft.com/office/drawing/2014/main" id="{5F5FB528-0607-4291-B690-266338C761C0}"/>
              </a:ext>
            </a:extLst>
          </p:cNvPr>
          <p:cNvPicPr>
            <a:picLocks noChangeAspect="1"/>
          </p:cNvPicPr>
          <p:nvPr/>
        </p:nvPicPr>
        <p:blipFill>
          <a:blip r:embed="rId3"/>
          <a:stretch>
            <a:fillRect/>
          </a:stretch>
        </p:blipFill>
        <p:spPr>
          <a:xfrm>
            <a:off x="2375461" y="1529177"/>
            <a:ext cx="3669740" cy="4703885"/>
          </a:xfrm>
          <a:prstGeom prst="rect">
            <a:avLst/>
          </a:prstGeom>
        </p:spPr>
      </p:pic>
      <p:pic>
        <p:nvPicPr>
          <p:cNvPr id="13" name="Picture 12">
            <a:extLst>
              <a:ext uri="{FF2B5EF4-FFF2-40B4-BE49-F238E27FC236}">
                <a16:creationId xmlns:a16="http://schemas.microsoft.com/office/drawing/2014/main" id="{40FDB8BA-495E-4D97-A2C2-8BBDE978ACA3}"/>
              </a:ext>
            </a:extLst>
          </p:cNvPr>
          <p:cNvPicPr>
            <a:picLocks noChangeAspect="1"/>
          </p:cNvPicPr>
          <p:nvPr/>
        </p:nvPicPr>
        <p:blipFill>
          <a:blip r:embed="rId4"/>
          <a:stretch>
            <a:fillRect/>
          </a:stretch>
        </p:blipFill>
        <p:spPr>
          <a:xfrm>
            <a:off x="358038" y="1197929"/>
            <a:ext cx="3459980" cy="4462141"/>
          </a:xfrm>
          <a:prstGeom prst="rect">
            <a:avLst/>
          </a:prstGeom>
        </p:spPr>
      </p:pic>
      <p:sp>
        <p:nvSpPr>
          <p:cNvPr id="7" name="Footer Placeholder 6">
            <a:extLst>
              <a:ext uri="{FF2B5EF4-FFF2-40B4-BE49-F238E27FC236}">
                <a16:creationId xmlns:a16="http://schemas.microsoft.com/office/drawing/2014/main" id="{C0C285F3-AB2C-5A43-B449-968B2541B889}"/>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BCE21A18-8452-D845-AF5B-031BD443F429}"/>
              </a:ext>
            </a:extLst>
          </p:cNvPr>
          <p:cNvSpPr>
            <a:spLocks noGrp="1"/>
          </p:cNvSpPr>
          <p:nvPr>
            <p:ph type="sldNum" sz="quarter" idx="12"/>
          </p:nvPr>
        </p:nvSpPr>
        <p:spPr/>
        <p:txBody>
          <a:bodyPr/>
          <a:lstStyle/>
          <a:p>
            <a:fld id="{0088AB57-2DBE-44A3-AE96-942C49E954BF}" type="slidenum">
              <a:rPr lang="en-US" smtClean="0"/>
              <a:pPr/>
              <a:t>128</a:t>
            </a:fld>
            <a:endParaRPr lang="en-US"/>
          </a:p>
        </p:txBody>
      </p:sp>
    </p:spTree>
    <p:extLst>
      <p:ext uri="{BB962C8B-B14F-4D97-AF65-F5344CB8AC3E}">
        <p14:creationId xmlns:p14="http://schemas.microsoft.com/office/powerpoint/2010/main" val="16436357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9329430" cy="710206"/>
          </a:xfrm>
        </p:spPr>
        <p:txBody>
          <a:bodyPr>
            <a:normAutofit/>
          </a:bodyPr>
          <a:lstStyle/>
          <a:p>
            <a:r>
              <a:rPr lang="en-US">
                <a:latin typeface="+mn-lt"/>
              </a:rPr>
              <a:t>Alternate Proficiency Level Descriptors (PLDs)</a:t>
            </a:r>
          </a:p>
        </p:txBody>
      </p:sp>
      <p:sp>
        <p:nvSpPr>
          <p:cNvPr id="5" name="Content Placeholder 4"/>
          <p:cNvSpPr>
            <a:spLocks noGrp="1"/>
          </p:cNvSpPr>
          <p:nvPr>
            <p:ph sz="half" idx="2"/>
          </p:nvPr>
        </p:nvSpPr>
        <p:spPr>
          <a:xfrm>
            <a:off x="180703" y="1169968"/>
            <a:ext cx="6839818" cy="5259406"/>
          </a:xfrm>
        </p:spPr>
        <p:txBody>
          <a:bodyPr>
            <a:normAutofit fontScale="32500" lnSpcReduction="20000"/>
          </a:bodyPr>
          <a:lstStyle/>
          <a:p>
            <a:pPr>
              <a:lnSpc>
                <a:spcPct val="100000"/>
              </a:lnSpc>
              <a:defRPr/>
            </a:pPr>
            <a:endParaRPr lang="en-US" sz="3600"/>
          </a:p>
          <a:p>
            <a:pPr marL="457200" lvl="1" indent="-457200" fontAlgn="base">
              <a:lnSpc>
                <a:spcPct val="120000"/>
              </a:lnSpc>
              <a:spcBef>
                <a:spcPts val="1000"/>
              </a:spcBef>
              <a:spcAft>
                <a:spcPct val="0"/>
              </a:spcAft>
              <a:buClr>
                <a:srgbClr val="FF9933"/>
              </a:buClr>
              <a:defRPr/>
            </a:pPr>
            <a:r>
              <a:rPr lang="en-US" sz="7400">
                <a:latin typeface="+mn-lt"/>
              </a:rPr>
              <a:t>The Alternate PLDs are domain-specific and define how well ELs at the five proficiency levels are able to understand and use English in social and academic settings. </a:t>
            </a:r>
          </a:p>
          <a:p>
            <a:pPr marL="457200" lvl="1" indent="-457200" fontAlgn="base">
              <a:lnSpc>
                <a:spcPct val="120000"/>
              </a:lnSpc>
              <a:spcBef>
                <a:spcPts val="1000"/>
              </a:spcBef>
              <a:spcAft>
                <a:spcPct val="0"/>
              </a:spcAft>
              <a:buClr>
                <a:srgbClr val="FF9933"/>
              </a:buClr>
              <a:defRPr/>
            </a:pPr>
            <a:r>
              <a:rPr lang="en-US" sz="7400">
                <a:latin typeface="+mn-lt"/>
              </a:rPr>
              <a:t>The descriptors show the progression of second language acquisition from one proficiency level to the next and serve as a road map to help teachers tailor instruction to the linguistic needs of ELs. </a:t>
            </a:r>
          </a:p>
          <a:p>
            <a:pPr marL="457200" lvl="1" indent="-457200" fontAlgn="base">
              <a:lnSpc>
                <a:spcPct val="120000"/>
              </a:lnSpc>
              <a:spcBef>
                <a:spcPts val="1000"/>
              </a:spcBef>
              <a:spcAft>
                <a:spcPct val="0"/>
              </a:spcAft>
              <a:buClr>
                <a:srgbClr val="FF9933"/>
              </a:buClr>
              <a:defRPr/>
            </a:pPr>
            <a:r>
              <a:rPr lang="en-US" sz="7400">
                <a:latin typeface="+mn-lt"/>
              </a:rPr>
              <a:t>Located on the </a:t>
            </a:r>
            <a:r>
              <a:rPr lang="en-US" sz="7400">
                <a:latin typeface="+mn-lt"/>
                <a:hlinkClick r:id="rId2"/>
              </a:rPr>
              <a:t>TELPAS Alternate Resources </a:t>
            </a:r>
            <a:r>
              <a:rPr lang="en-US" sz="7400">
                <a:latin typeface="+mn-lt"/>
              </a:rPr>
              <a:t>webpage.</a:t>
            </a:r>
          </a:p>
          <a:p>
            <a:pPr>
              <a:lnSpc>
                <a:spcPts val="1800"/>
              </a:lnSpc>
              <a:spcBef>
                <a:spcPts val="400"/>
              </a:spcBef>
              <a:spcAft>
                <a:spcPts val="400"/>
              </a:spcAft>
            </a:pPr>
            <a:endParaRPr lang="en-US" sz="3600" b="1"/>
          </a:p>
          <a:p>
            <a:pPr marL="457200" indent="-457200">
              <a:lnSpc>
                <a:spcPct val="100000"/>
              </a:lnSpc>
              <a:buFont typeface="Arial" panose="020B0604020202020204" pitchFamily="34" charset="0"/>
              <a:buChar char="•"/>
              <a:defRPr/>
            </a:pPr>
            <a:endParaRPr lang="en-US" sz="3600"/>
          </a:p>
          <a:p>
            <a:pPr marL="457200" indent="-457200">
              <a:lnSpc>
                <a:spcPct val="100000"/>
              </a:lnSpc>
              <a:buFont typeface="Arial" panose="020B0604020202020204" pitchFamily="34" charset="0"/>
              <a:buChar char="•"/>
              <a:defRPr/>
            </a:pPr>
            <a:endParaRPr lang="en-US" sz="3600"/>
          </a:p>
          <a:p>
            <a:pPr marL="457200" indent="-457200">
              <a:lnSpc>
                <a:spcPct val="100000"/>
              </a:lnSpc>
              <a:buFont typeface="Arial" panose="020B0604020202020204" pitchFamily="34" charset="0"/>
              <a:buChar char="•"/>
              <a:defRPr/>
            </a:pPr>
            <a:endParaRPr lang="en-US" sz="3600"/>
          </a:p>
          <a:p>
            <a:pPr>
              <a:lnSpc>
                <a:spcPct val="100000"/>
              </a:lnSpc>
              <a:defRPr/>
            </a:pPr>
            <a:endParaRPr lang="en-US"/>
          </a:p>
        </p:txBody>
      </p:sp>
      <p:pic>
        <p:nvPicPr>
          <p:cNvPr id="7" name="Picture 6" descr="Image of the TELPAS Alternate Proficiency Level Descriptors"/>
          <p:cNvPicPr>
            <a:picLocks noChangeAspect="1"/>
          </p:cNvPicPr>
          <p:nvPr/>
        </p:nvPicPr>
        <p:blipFill rotWithShape="1">
          <a:blip r:embed="rId3"/>
          <a:srcRect l="1203" t="11207" r="1313" b="1741"/>
          <a:stretch/>
        </p:blipFill>
        <p:spPr>
          <a:xfrm>
            <a:off x="7068418" y="2190878"/>
            <a:ext cx="4942879" cy="3217587"/>
          </a:xfrm>
          <a:prstGeom prst="rect">
            <a:avLst/>
          </a:prstGeom>
        </p:spPr>
      </p:pic>
      <p:sp>
        <p:nvSpPr>
          <p:cNvPr id="8" name="Footer Placeholder 7">
            <a:extLst>
              <a:ext uri="{FF2B5EF4-FFF2-40B4-BE49-F238E27FC236}">
                <a16:creationId xmlns:a16="http://schemas.microsoft.com/office/drawing/2014/main" id="{8F45C66F-1045-BC49-BA47-117DFBA84B6F}"/>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E4A656B9-123D-0A43-8F7A-9A0FD4203E99}"/>
              </a:ext>
            </a:extLst>
          </p:cNvPr>
          <p:cNvSpPr>
            <a:spLocks noGrp="1"/>
          </p:cNvSpPr>
          <p:nvPr>
            <p:ph type="sldNum" sz="quarter" idx="12"/>
          </p:nvPr>
        </p:nvSpPr>
        <p:spPr/>
        <p:txBody>
          <a:bodyPr/>
          <a:lstStyle/>
          <a:p>
            <a:fld id="{0088AB57-2DBE-44A3-AE96-942C49E954BF}" type="slidenum">
              <a:rPr lang="en-US" smtClean="0"/>
              <a:t>129</a:t>
            </a:fld>
            <a:endParaRPr lang="en-US"/>
          </a:p>
        </p:txBody>
      </p:sp>
    </p:spTree>
    <p:extLst>
      <p:ext uri="{BB962C8B-B14F-4D97-AF65-F5344CB8AC3E}">
        <p14:creationId xmlns:p14="http://schemas.microsoft.com/office/powerpoint/2010/main" val="549345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4CF0-22A6-4968-8429-64DD7E728C01}"/>
              </a:ext>
            </a:extLst>
          </p:cNvPr>
          <p:cNvSpPr>
            <a:spLocks noGrp="1"/>
          </p:cNvSpPr>
          <p:nvPr>
            <p:ph type="title"/>
          </p:nvPr>
        </p:nvSpPr>
        <p:spPr/>
        <p:txBody>
          <a:bodyPr/>
          <a:lstStyle/>
          <a:p>
            <a:r>
              <a:rPr lang="en-US"/>
              <a:t>Improved Coordinator Resources (DCCR 2.0)</a:t>
            </a:r>
          </a:p>
        </p:txBody>
      </p:sp>
      <p:sp>
        <p:nvSpPr>
          <p:cNvPr id="3" name="Content Placeholder 2">
            <a:extLst>
              <a:ext uri="{FF2B5EF4-FFF2-40B4-BE49-F238E27FC236}">
                <a16:creationId xmlns:a16="http://schemas.microsoft.com/office/drawing/2014/main" id="{AC5511A1-95FA-47AA-8C81-54FDEDA2F8F3}"/>
              </a:ext>
            </a:extLst>
          </p:cNvPr>
          <p:cNvSpPr>
            <a:spLocks noGrp="1"/>
          </p:cNvSpPr>
          <p:nvPr>
            <p:ph sz="half" idx="2"/>
          </p:nvPr>
        </p:nvSpPr>
        <p:spPr>
          <a:xfrm>
            <a:off x="186930" y="1511211"/>
            <a:ext cx="5346207" cy="4743285"/>
          </a:xfrm>
        </p:spPr>
        <p:txBody>
          <a:bodyPr vert="horz" lIns="91440" tIns="45720" rIns="91440" bIns="45720" rtlCol="0" anchor="t">
            <a:normAutofit/>
          </a:bodyPr>
          <a:lstStyle/>
          <a:p>
            <a:pPr marL="342900" indent="-342900">
              <a:buClr>
                <a:srgbClr val="F06039"/>
              </a:buClr>
              <a:buFont typeface="Wingdings" panose="05000000000000000000" pitchFamily="2" charset="2"/>
              <a:buChar char="§"/>
            </a:pPr>
            <a:r>
              <a:rPr lang="en-US" dirty="0">
                <a:solidFill>
                  <a:srgbClr val="000000"/>
                </a:solidFill>
                <a:latin typeface="Calibri"/>
                <a:ea typeface="Calibri" charset="0"/>
                <a:cs typeface="Calibri"/>
              </a:rPr>
              <a:t>New introduction section with all new functionality “how-to” descriptions</a:t>
            </a:r>
          </a:p>
          <a:p>
            <a:pPr marL="342900" indent="-342900">
              <a:buClr>
                <a:srgbClr val="F06039"/>
              </a:buClr>
              <a:buFont typeface="Wingdings" panose="05000000000000000000" pitchFamily="2" charset="2"/>
              <a:buChar char="§"/>
            </a:pPr>
            <a:r>
              <a:rPr lang="en-US" dirty="0">
                <a:solidFill>
                  <a:srgbClr val="000000"/>
                </a:solidFill>
                <a:latin typeface="Calibri"/>
                <a:ea typeface="Calibri" charset="0"/>
                <a:cs typeface="Calibri"/>
              </a:rPr>
              <a:t>Improved search features</a:t>
            </a:r>
          </a:p>
          <a:p>
            <a:pPr marL="342900" indent="-342900">
              <a:buClr>
                <a:srgbClr val="F06039"/>
              </a:buClr>
              <a:buFont typeface="Wingdings" panose="05000000000000000000" pitchFamily="2" charset="2"/>
              <a:buChar char="§"/>
            </a:pPr>
            <a:r>
              <a:rPr lang="en-US" dirty="0">
                <a:solidFill>
                  <a:srgbClr val="000000"/>
                </a:solidFill>
                <a:latin typeface="Calibri"/>
                <a:ea typeface="Calibri" charset="0"/>
                <a:cs typeface="Calibri"/>
              </a:rPr>
              <a:t>Provides option to convert ALL resources to one PDF for easy printing on demand</a:t>
            </a:r>
          </a:p>
          <a:p>
            <a:pPr marL="342900" indent="-342900">
              <a:buClr>
                <a:srgbClr val="F06039"/>
              </a:buClr>
              <a:buFont typeface="Wingdings" panose="05000000000000000000" pitchFamily="2" charset="2"/>
              <a:buChar char="§"/>
            </a:pPr>
            <a:r>
              <a:rPr lang="en-US" dirty="0">
                <a:solidFill>
                  <a:srgbClr val="000000"/>
                </a:solidFill>
                <a:latin typeface="Calibri"/>
                <a:ea typeface="Calibri" charset="0"/>
                <a:cs typeface="Calibri"/>
              </a:rPr>
              <a:t>New “Quick Click” Navigation</a:t>
            </a:r>
          </a:p>
          <a:p>
            <a:pPr marL="342900" indent="-342900">
              <a:buClr>
                <a:srgbClr val="F06039"/>
              </a:buClr>
              <a:buFont typeface="Wingdings" panose="05000000000000000000" pitchFamily="2" charset="2"/>
              <a:buChar char="§"/>
            </a:pPr>
            <a:r>
              <a:rPr lang="en-US" dirty="0">
                <a:solidFill>
                  <a:srgbClr val="000000"/>
                </a:solidFill>
                <a:latin typeface="Calibri"/>
                <a:ea typeface="Calibri" charset="0"/>
                <a:cs typeface="Calibri"/>
              </a:rPr>
              <a:t>Color coded!</a:t>
            </a:r>
          </a:p>
          <a:p>
            <a:pPr marL="342900" indent="-342900">
              <a:buClr>
                <a:srgbClr val="F06039"/>
              </a:buClr>
              <a:buFont typeface="Wingdings" panose="05000000000000000000" pitchFamily="2" charset="2"/>
              <a:buChar char="§"/>
            </a:pPr>
            <a:r>
              <a:rPr lang="en-US" dirty="0">
                <a:solidFill>
                  <a:srgbClr val="000000"/>
                </a:solidFill>
                <a:latin typeface="Calibri"/>
                <a:ea typeface="Calibri" charset="0"/>
                <a:cs typeface="Calibri"/>
              </a:rPr>
              <a:t>New test security oaths</a:t>
            </a:r>
          </a:p>
          <a:p>
            <a:pPr marL="342900" indent="-342900">
              <a:buClr>
                <a:srgbClr val="F06039"/>
              </a:buClr>
              <a:buFont typeface="Wingdings" panose="05000000000000000000" pitchFamily="2" charset="2"/>
              <a:buChar char="§"/>
            </a:pPr>
            <a:endParaRPr lang="en-US" dirty="0">
              <a:solidFill>
                <a:srgbClr val="000000">
                  <a:lumMod val="75000"/>
                  <a:lumOff val="25000"/>
                </a:srgbClr>
              </a:solidFill>
              <a:ea typeface="Calibri" charset="0"/>
              <a:cs typeface="Calibri" charset="0"/>
            </a:endParaRPr>
          </a:p>
          <a:p>
            <a:pPr marL="342900" indent="-342900">
              <a:buClr>
                <a:srgbClr val="F06039"/>
              </a:buClr>
              <a:buFont typeface="Wingdings" panose="05000000000000000000" pitchFamily="2" charset="2"/>
              <a:buChar char="§"/>
            </a:pPr>
            <a:endParaRPr lang="en-US" dirty="0">
              <a:solidFill>
                <a:srgbClr val="000000">
                  <a:lumMod val="75000"/>
                  <a:lumOff val="25000"/>
                </a:srgbClr>
              </a:solidFill>
              <a:ea typeface="Calibri" charset="0"/>
              <a:cs typeface="Calibri" charset="0"/>
            </a:endParaRPr>
          </a:p>
          <a:p>
            <a:pPr marL="342900" indent="-342900">
              <a:buClr>
                <a:srgbClr val="F06039"/>
              </a:buClr>
              <a:buFont typeface="Wingdings" panose="05000000000000000000" pitchFamily="2" charset="2"/>
              <a:buChar char="§"/>
            </a:pPr>
            <a:endParaRPr lang="en-US" dirty="0">
              <a:solidFill>
                <a:srgbClr val="000000">
                  <a:lumMod val="75000"/>
                  <a:lumOff val="25000"/>
                </a:srgbClr>
              </a:solidFill>
              <a:ea typeface="Calibri" charset="0"/>
              <a:cs typeface="Calibri" charset="0"/>
            </a:endParaRPr>
          </a:p>
          <a:p>
            <a:pPr marL="342900" indent="-342900">
              <a:buClr>
                <a:srgbClr val="F06039"/>
              </a:buClr>
              <a:buFont typeface="Wingdings" panose="05000000000000000000" pitchFamily="2" charset="2"/>
              <a:buChar char="§"/>
            </a:pPr>
            <a:endParaRPr lang="en-US" sz="2400" dirty="0">
              <a:solidFill>
                <a:srgbClr val="000000">
                  <a:lumMod val="75000"/>
                  <a:lumOff val="25000"/>
                </a:srgbClr>
              </a:solidFill>
              <a:ea typeface="Calibri" charset="0"/>
              <a:cs typeface="Calibri" charset="0"/>
            </a:endParaRPr>
          </a:p>
          <a:p>
            <a:endParaRPr lang="en-US" dirty="0"/>
          </a:p>
        </p:txBody>
      </p:sp>
      <p:pic>
        <p:nvPicPr>
          <p:cNvPr id="4" name="Content Placeholder 3">
            <a:extLst>
              <a:ext uri="{FF2B5EF4-FFF2-40B4-BE49-F238E27FC236}">
                <a16:creationId xmlns:a16="http://schemas.microsoft.com/office/drawing/2014/main" id="{C8C8951A-B4DC-42F1-A4B7-A87B7114377C}"/>
              </a:ext>
            </a:extLst>
          </p:cNvPr>
          <p:cNvPicPr>
            <a:picLocks noGrp="1" noChangeAspect="1"/>
          </p:cNvPicPr>
          <p:nvPr>
            <p:ph sz="quarter" idx="4"/>
          </p:nvPr>
        </p:nvPicPr>
        <p:blipFill rotWithShape="1">
          <a:blip r:embed="rId2"/>
          <a:srcRect l="49895" t="9375" r="496" b="1839"/>
          <a:stretch/>
        </p:blipFill>
        <p:spPr>
          <a:xfrm rot="324735">
            <a:off x="5566865" y="1310773"/>
            <a:ext cx="5910952" cy="2975312"/>
          </a:xfrm>
          <a:prstGeom prst="rect">
            <a:avLst/>
          </a:prstGeom>
          <a:ln>
            <a:solidFill>
              <a:schemeClr val="tx1"/>
            </a:solidFill>
          </a:ln>
        </p:spPr>
      </p:pic>
      <p:pic>
        <p:nvPicPr>
          <p:cNvPr id="5" name="Picture 4">
            <a:extLst>
              <a:ext uri="{FF2B5EF4-FFF2-40B4-BE49-F238E27FC236}">
                <a16:creationId xmlns:a16="http://schemas.microsoft.com/office/drawing/2014/main" id="{A83B8B89-F719-4034-B137-A2CE28BF4F0B}"/>
              </a:ext>
            </a:extLst>
          </p:cNvPr>
          <p:cNvPicPr>
            <a:picLocks noChangeAspect="1"/>
          </p:cNvPicPr>
          <p:nvPr/>
        </p:nvPicPr>
        <p:blipFill rotWithShape="1">
          <a:blip r:embed="rId3"/>
          <a:srcRect l="93063" t="9466" b="34625"/>
          <a:stretch/>
        </p:blipFill>
        <p:spPr>
          <a:xfrm rot="21442627">
            <a:off x="6175910" y="3052228"/>
            <a:ext cx="1556579" cy="3528053"/>
          </a:xfrm>
          <a:prstGeom prst="rect">
            <a:avLst/>
          </a:prstGeom>
          <a:ln w="28575">
            <a:solidFill>
              <a:srgbClr val="0D6CB9"/>
            </a:solidFill>
          </a:ln>
        </p:spPr>
      </p:pic>
      <p:sp>
        <p:nvSpPr>
          <p:cNvPr id="7" name="Oval 6">
            <a:extLst>
              <a:ext uri="{FF2B5EF4-FFF2-40B4-BE49-F238E27FC236}">
                <a16:creationId xmlns:a16="http://schemas.microsoft.com/office/drawing/2014/main" id="{C8B4B9BD-2192-453F-A0C8-3C77C05C4C79}"/>
              </a:ext>
            </a:extLst>
          </p:cNvPr>
          <p:cNvSpPr/>
          <p:nvPr/>
        </p:nvSpPr>
        <p:spPr>
          <a:xfrm rot="389613">
            <a:off x="5641848" y="1792224"/>
            <a:ext cx="1517904" cy="35661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E40D76B-FCA5-4F0D-AF3E-68CDF7C95996}"/>
              </a:ext>
            </a:extLst>
          </p:cNvPr>
          <p:cNvSpPr/>
          <p:nvPr/>
        </p:nvSpPr>
        <p:spPr>
          <a:xfrm>
            <a:off x="6111297" y="5372757"/>
            <a:ext cx="1701102" cy="44660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151E5A8-29C5-45C1-BA87-F574B0B3DF35}"/>
              </a:ext>
            </a:extLst>
          </p:cNvPr>
          <p:cNvPicPr>
            <a:picLocks noChangeAspect="1"/>
          </p:cNvPicPr>
          <p:nvPr/>
        </p:nvPicPr>
        <p:blipFill rotWithShape="1">
          <a:blip r:embed="rId4"/>
          <a:srcRect l="87375" t="25159" r="971" b="59389"/>
          <a:stretch/>
        </p:blipFill>
        <p:spPr>
          <a:xfrm rot="20915314">
            <a:off x="8181365" y="4787885"/>
            <a:ext cx="3352300" cy="1250247"/>
          </a:xfrm>
          <a:prstGeom prst="rect">
            <a:avLst/>
          </a:prstGeom>
        </p:spPr>
      </p:pic>
      <p:sp>
        <p:nvSpPr>
          <p:cNvPr id="10" name="Oval 9">
            <a:extLst>
              <a:ext uri="{FF2B5EF4-FFF2-40B4-BE49-F238E27FC236}">
                <a16:creationId xmlns:a16="http://schemas.microsoft.com/office/drawing/2014/main" id="{EA911DA1-6C60-4F9A-95F6-105744D54CBB}"/>
              </a:ext>
            </a:extLst>
          </p:cNvPr>
          <p:cNvSpPr/>
          <p:nvPr/>
        </p:nvSpPr>
        <p:spPr>
          <a:xfrm rot="20518004">
            <a:off x="8094201" y="4879461"/>
            <a:ext cx="1325880" cy="423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12">
            <a:extLst>
              <a:ext uri="{FF2B5EF4-FFF2-40B4-BE49-F238E27FC236}">
                <a16:creationId xmlns:a16="http://schemas.microsoft.com/office/drawing/2014/main" id="{1688EEB5-A5D8-E344-BA23-36DA9850A901}"/>
              </a:ext>
            </a:extLst>
          </p:cNvPr>
          <p:cNvSpPr>
            <a:spLocks noGrp="1"/>
          </p:cNvSpPr>
          <p:nvPr>
            <p:ph type="ftr" sz="quarter" idx="11"/>
          </p:nvPr>
        </p:nvSpPr>
        <p:spPr/>
        <p:txBody>
          <a:bodyPr/>
          <a:lstStyle/>
          <a:p>
            <a:r>
              <a:rPr lang="en-US"/>
              <a:t>TEA - Student Assessment Division</a:t>
            </a:r>
          </a:p>
        </p:txBody>
      </p:sp>
      <p:sp>
        <p:nvSpPr>
          <p:cNvPr id="14" name="Slide Number Placeholder 13">
            <a:extLst>
              <a:ext uri="{FF2B5EF4-FFF2-40B4-BE49-F238E27FC236}">
                <a16:creationId xmlns:a16="http://schemas.microsoft.com/office/drawing/2014/main" id="{373ABD19-9D8D-574A-B639-898A97E95292}"/>
              </a:ext>
            </a:extLst>
          </p:cNvPr>
          <p:cNvSpPr>
            <a:spLocks noGrp="1"/>
          </p:cNvSpPr>
          <p:nvPr>
            <p:ph type="sldNum" sz="quarter" idx="12"/>
          </p:nvPr>
        </p:nvSpPr>
        <p:spPr/>
        <p:txBody>
          <a:bodyPr/>
          <a:lstStyle/>
          <a:p>
            <a:fld id="{0088AB57-2DBE-44A3-AE96-942C49E954BF}" type="slidenum">
              <a:rPr lang="en-US" smtClean="0"/>
              <a:t>13</a:t>
            </a:fld>
            <a:endParaRPr lang="en-US"/>
          </a:p>
        </p:txBody>
      </p:sp>
    </p:spTree>
    <p:extLst>
      <p:ext uri="{BB962C8B-B14F-4D97-AF65-F5344CB8AC3E}">
        <p14:creationId xmlns:p14="http://schemas.microsoft.com/office/powerpoint/2010/main" val="8421010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What are Observable Behaviors?</a:t>
            </a:r>
          </a:p>
        </p:txBody>
      </p:sp>
      <p:sp>
        <p:nvSpPr>
          <p:cNvPr id="4" name="Content Placeholder 3"/>
          <p:cNvSpPr>
            <a:spLocks noGrp="1"/>
          </p:cNvSpPr>
          <p:nvPr>
            <p:ph sz="quarter" idx="13"/>
          </p:nvPr>
        </p:nvSpPr>
        <p:spPr/>
        <p:txBody>
          <a:bodyPr/>
          <a:lstStyle/>
          <a:p>
            <a:pPr marL="457200" lvl="1" indent="-457200" fontAlgn="base">
              <a:lnSpc>
                <a:spcPct val="100000"/>
              </a:lnSpc>
              <a:spcBef>
                <a:spcPts val="1000"/>
              </a:spcBef>
              <a:spcAft>
                <a:spcPct val="0"/>
              </a:spcAft>
              <a:buClr>
                <a:srgbClr val="FF9933"/>
              </a:buClr>
              <a:buFont typeface="Wingdings" panose="05000000000000000000" pitchFamily="2" charset="2"/>
              <a:buChar char="§"/>
              <a:defRPr/>
            </a:pPr>
            <a:r>
              <a:rPr lang="en-US" sz="2800"/>
              <a:t>The “questions” are called Observable Behaviors. Each Observable Behavior describes characteristics that students learning English demonstrate as they gain proficiency.</a:t>
            </a:r>
          </a:p>
          <a:p>
            <a:pPr marL="457200" lvl="1" indent="-457200" fontAlgn="base">
              <a:lnSpc>
                <a:spcPct val="100000"/>
              </a:lnSpc>
              <a:spcBef>
                <a:spcPts val="1000"/>
              </a:spcBef>
              <a:spcAft>
                <a:spcPct val="0"/>
              </a:spcAft>
              <a:buClr>
                <a:srgbClr val="FF9933"/>
              </a:buClr>
              <a:buFont typeface="Wingdings" panose="05000000000000000000" pitchFamily="2" charset="2"/>
              <a:buChar char="§"/>
              <a:defRPr/>
            </a:pPr>
            <a:r>
              <a:rPr lang="en-US" altLang="en-US" sz="2800"/>
              <a:t>Test administrators, based on their knowledge of a student’s English language skills over a period of time, will make holistic judgments across all four domains of English language proficiency (listening, speaking, reading, writing) using alternate ELPS-aligned observable behaviors.</a:t>
            </a:r>
            <a:endParaRPr lang="en-US" sz="2800"/>
          </a:p>
          <a:p>
            <a:endParaRPr lang="en-US"/>
          </a:p>
        </p:txBody>
      </p:sp>
      <p:sp>
        <p:nvSpPr>
          <p:cNvPr id="7" name="Footer Placeholder 6">
            <a:extLst>
              <a:ext uri="{FF2B5EF4-FFF2-40B4-BE49-F238E27FC236}">
                <a16:creationId xmlns:a16="http://schemas.microsoft.com/office/drawing/2014/main" id="{5CC19D88-E1F6-C641-BFFF-45A75088626F}"/>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48810CE0-006D-5542-AB2D-E6A1518F18F6}"/>
              </a:ext>
            </a:extLst>
          </p:cNvPr>
          <p:cNvSpPr>
            <a:spLocks noGrp="1"/>
          </p:cNvSpPr>
          <p:nvPr>
            <p:ph type="sldNum" sz="quarter" idx="12"/>
          </p:nvPr>
        </p:nvSpPr>
        <p:spPr/>
        <p:txBody>
          <a:bodyPr/>
          <a:lstStyle/>
          <a:p>
            <a:fld id="{0088AB57-2DBE-44A3-AE96-942C49E954BF}" type="slidenum">
              <a:rPr lang="en-US" smtClean="0"/>
              <a:pPr/>
              <a:t>130</a:t>
            </a:fld>
            <a:endParaRPr lang="en-US"/>
          </a:p>
        </p:txBody>
      </p:sp>
    </p:spTree>
    <p:extLst>
      <p:ext uri="{BB962C8B-B14F-4D97-AF65-F5344CB8AC3E}">
        <p14:creationId xmlns:p14="http://schemas.microsoft.com/office/powerpoint/2010/main" val="9719008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2F5CAC"/>
                </a:solidFill>
                <a:latin typeface="+mn-lt"/>
              </a:rPr>
              <a:t>Observable Behaviors: Notes Version</a:t>
            </a:r>
            <a:endParaRPr lang="en-US">
              <a:latin typeface="+mn-lt"/>
            </a:endParaRPr>
          </a:p>
        </p:txBody>
      </p:sp>
      <p:sp>
        <p:nvSpPr>
          <p:cNvPr id="4" name="Content Placeholder 3"/>
          <p:cNvSpPr>
            <a:spLocks noGrp="1"/>
          </p:cNvSpPr>
          <p:nvPr>
            <p:ph sz="quarter" idx="13"/>
          </p:nvPr>
        </p:nvSpPr>
        <p:spPr>
          <a:xfrm>
            <a:off x="749131" y="1355407"/>
            <a:ext cx="10604668" cy="2416493"/>
          </a:xfrm>
        </p:spPr>
        <p:txBody>
          <a:bodyPr>
            <a:normAutofit/>
          </a:bodyPr>
          <a:lstStyle/>
          <a:p>
            <a:pPr marL="457200" lvl="1" indent="-457200" fontAlgn="base">
              <a:lnSpc>
                <a:spcPct val="120000"/>
              </a:lnSpc>
              <a:spcBef>
                <a:spcPts val="1000"/>
              </a:spcBef>
              <a:spcAft>
                <a:spcPct val="0"/>
              </a:spcAft>
              <a:buClr>
                <a:srgbClr val="FF9933"/>
              </a:buClr>
              <a:buFont typeface="Wingdings" panose="05000000000000000000" pitchFamily="2" charset="2"/>
              <a:buChar char="§"/>
              <a:defRPr/>
            </a:pPr>
            <a:r>
              <a:rPr lang="en-US" altLang="en-US" sz="2800"/>
              <a:t>A “notes version” of the Observable Behaviors can be found on TEA’s </a:t>
            </a:r>
            <a:r>
              <a:rPr lang="en-US" altLang="en-US" sz="2800">
                <a:hlinkClick r:id="rId2"/>
              </a:rPr>
              <a:t>TELPAS Alternate Resources</a:t>
            </a:r>
            <a:r>
              <a:rPr lang="en-US" altLang="en-US" sz="2800"/>
              <a:t> web page. It is available so that educators can become familiar with the Observable Behaviors and practice using them during the school year. </a:t>
            </a:r>
          </a:p>
          <a:p>
            <a:endParaRPr lang="en-US"/>
          </a:p>
        </p:txBody>
      </p:sp>
      <p:pic>
        <p:nvPicPr>
          <p:cNvPr id="5" name="Picture 4" descr="Image of Observable Behavior L3; an accessible version of the Observable Behaviors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749131" y="4089586"/>
            <a:ext cx="10604668" cy="2239495"/>
          </a:xfrm>
          <a:prstGeom prst="rect">
            <a:avLst/>
          </a:prstGeom>
        </p:spPr>
      </p:pic>
      <p:sp>
        <p:nvSpPr>
          <p:cNvPr id="8" name="Footer Placeholder 7">
            <a:extLst>
              <a:ext uri="{FF2B5EF4-FFF2-40B4-BE49-F238E27FC236}">
                <a16:creationId xmlns:a16="http://schemas.microsoft.com/office/drawing/2014/main" id="{3A1630C5-9F1C-B749-ABFA-74D17BA57A75}"/>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971568FF-5C3F-E744-90A9-4C49C3801361}"/>
              </a:ext>
            </a:extLst>
          </p:cNvPr>
          <p:cNvSpPr>
            <a:spLocks noGrp="1"/>
          </p:cNvSpPr>
          <p:nvPr>
            <p:ph type="sldNum" sz="quarter" idx="12"/>
          </p:nvPr>
        </p:nvSpPr>
        <p:spPr/>
        <p:txBody>
          <a:bodyPr/>
          <a:lstStyle/>
          <a:p>
            <a:fld id="{0088AB57-2DBE-44A3-AE96-942C49E954BF}" type="slidenum">
              <a:rPr lang="en-US" smtClean="0"/>
              <a:pPr/>
              <a:t>131</a:t>
            </a:fld>
            <a:endParaRPr lang="en-US"/>
          </a:p>
        </p:txBody>
      </p:sp>
    </p:spTree>
    <p:extLst>
      <p:ext uri="{BB962C8B-B14F-4D97-AF65-F5344CB8AC3E}">
        <p14:creationId xmlns:p14="http://schemas.microsoft.com/office/powerpoint/2010/main" val="36848969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205933" cy="710206"/>
          </a:xfrm>
        </p:spPr>
        <p:txBody>
          <a:bodyPr>
            <a:normAutofit/>
          </a:bodyPr>
          <a:lstStyle/>
          <a:p>
            <a:r>
              <a:rPr lang="en-US">
                <a:solidFill>
                  <a:srgbClr val="2F5CAC"/>
                </a:solidFill>
                <a:latin typeface="+mn-lt"/>
              </a:rPr>
              <a:t>Observable Behaviors with Classroom Examples</a:t>
            </a:r>
            <a:endParaRPr lang="en-US">
              <a:latin typeface="+mn-lt"/>
            </a:endParaRPr>
          </a:p>
        </p:txBody>
      </p:sp>
      <p:sp>
        <p:nvSpPr>
          <p:cNvPr id="4" name="Content Placeholder 3"/>
          <p:cNvSpPr>
            <a:spLocks noGrp="1"/>
          </p:cNvSpPr>
          <p:nvPr>
            <p:ph sz="quarter" idx="13"/>
          </p:nvPr>
        </p:nvSpPr>
        <p:spPr>
          <a:xfrm>
            <a:off x="54441" y="1187138"/>
            <a:ext cx="3631733" cy="4485000"/>
          </a:xfrm>
        </p:spPr>
        <p:txBody>
          <a:bodyPr>
            <a:noAutofit/>
          </a:bodyPr>
          <a:lstStyle/>
          <a:p>
            <a:pPr marL="457200" lvl="1" indent="-457200" fontAlgn="base">
              <a:lnSpc>
                <a:spcPct val="120000"/>
              </a:lnSpc>
              <a:spcBef>
                <a:spcPts val="1000"/>
              </a:spcBef>
              <a:spcAft>
                <a:spcPct val="0"/>
              </a:spcAft>
              <a:buClr>
                <a:srgbClr val="FF9933"/>
              </a:buClr>
              <a:buFont typeface="Wingdings" panose="05000000000000000000" pitchFamily="2" charset="2"/>
              <a:buChar char="§"/>
              <a:defRPr/>
            </a:pPr>
            <a:r>
              <a:rPr lang="en-US" sz="2000"/>
              <a:t>Texas teachers developed classroom examples to help test administrators better understand the descriptions of student performance for each Observable Behavior.</a:t>
            </a:r>
          </a:p>
          <a:p>
            <a:pPr marL="457200" lvl="1" indent="-457200" fontAlgn="base">
              <a:lnSpc>
                <a:spcPct val="120000"/>
              </a:lnSpc>
              <a:spcBef>
                <a:spcPts val="1000"/>
              </a:spcBef>
              <a:spcAft>
                <a:spcPct val="0"/>
              </a:spcAft>
              <a:buClr>
                <a:srgbClr val="FF9933"/>
              </a:buClr>
              <a:buFont typeface="Wingdings" panose="05000000000000000000" pitchFamily="2" charset="2"/>
              <a:buChar char="§"/>
              <a:defRPr/>
            </a:pPr>
            <a:r>
              <a:rPr lang="en-US" sz="2000"/>
              <a:t>Elementary and secondary examples describe one way that students could demonstrate each skill across the five levels of proficiency.</a:t>
            </a:r>
          </a:p>
        </p:txBody>
      </p:sp>
      <p:pic>
        <p:nvPicPr>
          <p:cNvPr id="5" name="Picture 4" descr="Image of Observable Behavior L8; an accessible version of the Observable Behaviors is available on the TELPAS Alternate webpage of the TEA website at&#10;https://tea.texas.gov/student.assessment/telpasalt/#Alt" title="Observable Behavior"/>
          <p:cNvPicPr>
            <a:picLocks noChangeAspect="1"/>
          </p:cNvPicPr>
          <p:nvPr/>
        </p:nvPicPr>
        <p:blipFill>
          <a:blip r:embed="rId2"/>
          <a:stretch>
            <a:fillRect/>
          </a:stretch>
        </p:blipFill>
        <p:spPr>
          <a:xfrm>
            <a:off x="3530394" y="1871832"/>
            <a:ext cx="8607164" cy="3569598"/>
          </a:xfrm>
          <a:prstGeom prst="rect">
            <a:avLst/>
          </a:prstGeom>
        </p:spPr>
      </p:pic>
      <p:sp>
        <p:nvSpPr>
          <p:cNvPr id="6" name="Text Placeholder 8"/>
          <p:cNvSpPr txBox="1">
            <a:spLocks/>
          </p:cNvSpPr>
          <p:nvPr/>
        </p:nvSpPr>
        <p:spPr>
          <a:xfrm>
            <a:off x="2290421" y="5745102"/>
            <a:ext cx="9671424" cy="8888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 accessible version of the Observable Behaviors and classroom examples can be found at </a:t>
            </a: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3" tooltip="https://tea.texas.gov/student.assessment/telpasalt/#Alt"/>
              </a:rPr>
              <a:t>https://tea.texas.gov/student.assessment/telpasalt/#Alt</a:t>
            </a:r>
            <a:endPar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Footer Placeholder 8">
            <a:extLst>
              <a:ext uri="{FF2B5EF4-FFF2-40B4-BE49-F238E27FC236}">
                <a16:creationId xmlns:a16="http://schemas.microsoft.com/office/drawing/2014/main" id="{457E0C1B-5524-6648-96CA-9832BF56D95D}"/>
              </a:ext>
            </a:extLst>
          </p:cNvPr>
          <p:cNvSpPr>
            <a:spLocks noGrp="1"/>
          </p:cNvSpPr>
          <p:nvPr>
            <p:ph type="ftr" sz="quarter" idx="11"/>
          </p:nvPr>
        </p:nvSpPr>
        <p:spPr/>
        <p:txBody>
          <a:bodyPr/>
          <a:lstStyle/>
          <a:p>
            <a:r>
              <a:rPr lang="en-US"/>
              <a:t>TEA - Student Assessment Division</a:t>
            </a:r>
          </a:p>
        </p:txBody>
      </p:sp>
      <p:sp>
        <p:nvSpPr>
          <p:cNvPr id="10" name="Slide Number Placeholder 9">
            <a:extLst>
              <a:ext uri="{FF2B5EF4-FFF2-40B4-BE49-F238E27FC236}">
                <a16:creationId xmlns:a16="http://schemas.microsoft.com/office/drawing/2014/main" id="{55E96DC3-C302-5F4E-98FF-564E8A441B57}"/>
              </a:ext>
            </a:extLst>
          </p:cNvPr>
          <p:cNvSpPr>
            <a:spLocks noGrp="1"/>
          </p:cNvSpPr>
          <p:nvPr>
            <p:ph type="sldNum" sz="quarter" idx="12"/>
          </p:nvPr>
        </p:nvSpPr>
        <p:spPr/>
        <p:txBody>
          <a:bodyPr/>
          <a:lstStyle/>
          <a:p>
            <a:fld id="{0088AB57-2DBE-44A3-AE96-942C49E954BF}" type="slidenum">
              <a:rPr lang="en-US" smtClean="0"/>
              <a:pPr/>
              <a:t>132</a:t>
            </a:fld>
            <a:endParaRPr lang="en-US"/>
          </a:p>
        </p:txBody>
      </p:sp>
    </p:spTree>
    <p:extLst>
      <p:ext uri="{BB962C8B-B14F-4D97-AF65-F5344CB8AC3E}">
        <p14:creationId xmlns:p14="http://schemas.microsoft.com/office/powerpoint/2010/main" val="21090858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2F5CAC"/>
                </a:solidFill>
                <a:latin typeface="+mn-lt"/>
              </a:rPr>
              <a:t>Using the Classroom Examples</a:t>
            </a:r>
            <a:endParaRPr lang="en-US">
              <a:latin typeface="+mn-lt"/>
            </a:endParaRPr>
          </a:p>
        </p:txBody>
      </p:sp>
      <p:sp>
        <p:nvSpPr>
          <p:cNvPr id="4" name="Content Placeholder 3"/>
          <p:cNvSpPr>
            <a:spLocks noGrp="1"/>
          </p:cNvSpPr>
          <p:nvPr>
            <p:ph sz="quarter" idx="13"/>
          </p:nvPr>
        </p:nvSpPr>
        <p:spPr>
          <a:xfrm>
            <a:off x="395871" y="1407596"/>
            <a:ext cx="11310855" cy="4872888"/>
          </a:xfrm>
        </p:spPr>
        <p:txBody>
          <a:bodyPr>
            <a:normAutofit/>
          </a:bodyPr>
          <a:lstStyle/>
          <a:p>
            <a:pPr marL="457200" lvl="1" indent="-457200" fontAlgn="base">
              <a:lnSpc>
                <a:spcPct val="100000"/>
              </a:lnSpc>
              <a:spcBef>
                <a:spcPts val="1000"/>
              </a:spcBef>
              <a:spcAft>
                <a:spcPct val="0"/>
              </a:spcAft>
              <a:buClr>
                <a:srgbClr val="FF9933"/>
              </a:buClr>
              <a:buFont typeface="Wingdings" panose="05000000000000000000" pitchFamily="2" charset="2"/>
              <a:buChar char="§"/>
              <a:defRPr/>
            </a:pPr>
            <a:r>
              <a:rPr lang="en-US"/>
              <a:t>The purpose of each example is to illustrate how a student could demonstrate the skill at each proficiency level.</a:t>
            </a:r>
          </a:p>
          <a:p>
            <a:pPr marL="457200" lvl="1" indent="-457200" fontAlgn="base">
              <a:lnSpc>
                <a:spcPct val="100000"/>
              </a:lnSpc>
              <a:spcBef>
                <a:spcPts val="1000"/>
              </a:spcBef>
              <a:spcAft>
                <a:spcPct val="0"/>
              </a:spcAft>
              <a:buClr>
                <a:srgbClr val="FF9933"/>
              </a:buClr>
              <a:buFont typeface="Wingdings" panose="05000000000000000000" pitchFamily="2" charset="2"/>
              <a:buChar char="§"/>
              <a:defRPr/>
            </a:pPr>
            <a:r>
              <a:rPr lang="en-US"/>
              <a:t>There are many other classroom activities that could be used as examples for the Observable Behaviors.</a:t>
            </a:r>
          </a:p>
          <a:p>
            <a:pPr marL="457200" lvl="1" indent="-457200" fontAlgn="base">
              <a:lnSpc>
                <a:spcPct val="110000"/>
              </a:lnSpc>
              <a:spcBef>
                <a:spcPts val="1000"/>
              </a:spcBef>
              <a:spcAft>
                <a:spcPct val="0"/>
              </a:spcAft>
              <a:buClr>
                <a:srgbClr val="FF9933"/>
              </a:buClr>
              <a:buFont typeface="Wingdings" panose="05000000000000000000" pitchFamily="2" charset="2"/>
              <a:buChar char="§"/>
              <a:defRPr/>
            </a:pPr>
            <a:r>
              <a:rPr lang="en-US"/>
              <a:t>These examples are not intended to be used as test questions or performance tasks for teachers to replicate, although using them for this purpose is acceptable if needed. </a:t>
            </a:r>
          </a:p>
          <a:p>
            <a:pPr marL="457200" lvl="1" indent="-457200" fontAlgn="base">
              <a:lnSpc>
                <a:spcPct val="120000"/>
              </a:lnSpc>
              <a:spcBef>
                <a:spcPts val="1000"/>
              </a:spcBef>
              <a:spcAft>
                <a:spcPct val="0"/>
              </a:spcAft>
              <a:buClr>
                <a:srgbClr val="FF9933"/>
              </a:buClr>
              <a:buFont typeface="Wingdings" panose="05000000000000000000" pitchFamily="2" charset="2"/>
              <a:buChar char="§"/>
              <a:defRPr/>
            </a:pPr>
            <a:r>
              <a:rPr lang="en-US"/>
              <a:t>Teachers are encouraged to use their own activities in the regular classroom setting when determining a student’s ability to understand and use English.</a:t>
            </a:r>
          </a:p>
          <a:p>
            <a:endParaRPr lang="en-US"/>
          </a:p>
        </p:txBody>
      </p:sp>
      <p:sp>
        <p:nvSpPr>
          <p:cNvPr id="7" name="Footer Placeholder 6">
            <a:extLst>
              <a:ext uri="{FF2B5EF4-FFF2-40B4-BE49-F238E27FC236}">
                <a16:creationId xmlns:a16="http://schemas.microsoft.com/office/drawing/2014/main" id="{D104EFEE-ECB3-234C-9967-CCDD0FB79423}"/>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6B4D42ED-E43B-0943-9437-7224076F6266}"/>
              </a:ext>
            </a:extLst>
          </p:cNvPr>
          <p:cNvSpPr>
            <a:spLocks noGrp="1"/>
          </p:cNvSpPr>
          <p:nvPr>
            <p:ph type="sldNum" sz="quarter" idx="12"/>
          </p:nvPr>
        </p:nvSpPr>
        <p:spPr/>
        <p:txBody>
          <a:bodyPr/>
          <a:lstStyle/>
          <a:p>
            <a:fld id="{0088AB57-2DBE-44A3-AE96-942C49E954BF}" type="slidenum">
              <a:rPr lang="en-US" smtClean="0"/>
              <a:pPr/>
              <a:t>133</a:t>
            </a:fld>
            <a:endParaRPr lang="en-US"/>
          </a:p>
        </p:txBody>
      </p:sp>
    </p:spTree>
    <p:extLst>
      <p:ext uri="{BB962C8B-B14F-4D97-AF65-F5344CB8AC3E}">
        <p14:creationId xmlns:p14="http://schemas.microsoft.com/office/powerpoint/2010/main" val="3885904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E8924-DCE3-4A25-BB70-D39E38B8A3E0}"/>
              </a:ext>
            </a:extLst>
          </p:cNvPr>
          <p:cNvSpPr>
            <a:spLocks noGrp="1"/>
          </p:cNvSpPr>
          <p:nvPr>
            <p:ph type="title"/>
          </p:nvPr>
        </p:nvSpPr>
        <p:spPr/>
        <p:txBody>
          <a:bodyPr/>
          <a:lstStyle/>
          <a:p>
            <a:r>
              <a:rPr lang="en-US">
                <a:latin typeface="+mn-lt"/>
              </a:rPr>
              <a:t>TELPAS Alternate Training</a:t>
            </a:r>
          </a:p>
        </p:txBody>
      </p:sp>
      <p:sp>
        <p:nvSpPr>
          <p:cNvPr id="4" name="Content Placeholder 3">
            <a:extLst>
              <a:ext uri="{FF2B5EF4-FFF2-40B4-BE49-F238E27FC236}">
                <a16:creationId xmlns:a16="http://schemas.microsoft.com/office/drawing/2014/main" id="{BCF8D2E7-22DB-470B-BB5A-9B5696B9BE1F}"/>
              </a:ext>
            </a:extLst>
          </p:cNvPr>
          <p:cNvSpPr>
            <a:spLocks noGrp="1"/>
          </p:cNvSpPr>
          <p:nvPr>
            <p:ph sz="quarter" idx="13"/>
          </p:nvPr>
        </p:nvSpPr>
        <p:spPr>
          <a:xfrm>
            <a:off x="372979" y="1407694"/>
            <a:ext cx="11381874" cy="5053263"/>
          </a:xfrm>
        </p:spPr>
        <p:txBody>
          <a:bodyPr>
            <a:normAutofit fontScale="92500" lnSpcReduction="10000"/>
          </a:bodyPr>
          <a:lstStyle/>
          <a:p>
            <a:pPr marL="457200" indent="-457200">
              <a:buClr>
                <a:srgbClr val="FFC000"/>
              </a:buClr>
              <a:buFont typeface="Wingdings" panose="05000000000000000000" pitchFamily="2" charset="2"/>
              <a:buChar char="§"/>
            </a:pPr>
            <a:r>
              <a:rPr lang="en-US">
                <a:latin typeface="+mn-lt"/>
              </a:rPr>
              <a:t>TELPAS Alternate Test Administrator Manual</a:t>
            </a:r>
          </a:p>
          <a:p>
            <a:pPr marL="457200" indent="-457200">
              <a:buClr>
                <a:srgbClr val="FFC000"/>
              </a:buClr>
              <a:buFont typeface="Wingdings" panose="05000000000000000000" pitchFamily="2" charset="2"/>
              <a:buChar char="§"/>
            </a:pPr>
            <a:r>
              <a:rPr lang="en-US">
                <a:latin typeface="+mn-lt"/>
              </a:rPr>
              <a:t>A series of training PowerPoints is available on TEA’s TELPAS Alternate Resources webpage. Each PPT can be reviewed by in about 10-15 minutes. Introduction to TELPAS Alternate.</a:t>
            </a:r>
          </a:p>
          <a:p>
            <a:pPr marL="1143000" lvl="1" indent="-457200">
              <a:buClr>
                <a:srgbClr val="0070C0"/>
              </a:buClr>
            </a:pPr>
            <a:r>
              <a:rPr lang="en-US" i="1"/>
              <a:t>TELPAS Alternate Student Eligibility </a:t>
            </a:r>
            <a:r>
              <a:rPr lang="en-US"/>
              <a:t>(coming soon)</a:t>
            </a:r>
          </a:p>
          <a:p>
            <a:pPr marL="1143000" lvl="1" indent="-457200">
              <a:buClr>
                <a:srgbClr val="0070C0"/>
              </a:buClr>
            </a:pPr>
            <a:r>
              <a:rPr lang="en-US" i="1"/>
              <a:t>TELPAS Alternate Accessibility </a:t>
            </a:r>
            <a:r>
              <a:rPr lang="en-US"/>
              <a:t>(coming soon)</a:t>
            </a:r>
            <a:endParaRPr lang="en-US" i="1"/>
          </a:p>
          <a:p>
            <a:pPr marL="1143000" lvl="1" indent="-457200">
              <a:buClr>
                <a:srgbClr val="0070C0"/>
              </a:buClr>
            </a:pPr>
            <a:r>
              <a:rPr lang="en-US" i="1"/>
              <a:t>TELPAS Alternate Listening Domain </a:t>
            </a:r>
          </a:p>
          <a:p>
            <a:pPr marL="1143000" lvl="1" indent="-457200">
              <a:buClr>
                <a:srgbClr val="0070C0"/>
              </a:buClr>
            </a:pPr>
            <a:r>
              <a:rPr lang="en-US" i="1"/>
              <a:t>TELPAS Alternate Speaking Domain</a:t>
            </a:r>
          </a:p>
          <a:p>
            <a:pPr marL="1143000" lvl="1" indent="-457200">
              <a:buClr>
                <a:srgbClr val="0070C0"/>
              </a:buClr>
            </a:pPr>
            <a:r>
              <a:rPr lang="en-US" i="1"/>
              <a:t>TELPAS Alternate Reading Domain</a:t>
            </a:r>
          </a:p>
          <a:p>
            <a:pPr marL="1143000" lvl="1" indent="-457200">
              <a:buClr>
                <a:srgbClr val="0070C0"/>
              </a:buClr>
            </a:pPr>
            <a:r>
              <a:rPr lang="en-US" i="1"/>
              <a:t>TELPAS Alternate Writing Domain</a:t>
            </a:r>
          </a:p>
          <a:p>
            <a:pPr marL="1143000" lvl="1" indent="-457200">
              <a:buClr>
                <a:srgbClr val="0070C0"/>
              </a:buClr>
            </a:pPr>
            <a:r>
              <a:rPr lang="en-US" i="1"/>
              <a:t>TELPAS Test Administration </a:t>
            </a:r>
            <a:r>
              <a:rPr lang="en-US"/>
              <a:t>(coming soon)</a:t>
            </a:r>
            <a:endParaRPr lang="en-US" i="1"/>
          </a:p>
          <a:p>
            <a:pPr marL="457200" indent="-457200">
              <a:buClr>
                <a:srgbClr val="FFC000"/>
              </a:buClr>
              <a:buFont typeface="Wingdings" panose="05000000000000000000" pitchFamily="2" charset="2"/>
              <a:buChar char="§"/>
            </a:pPr>
            <a:r>
              <a:rPr lang="en-US">
                <a:latin typeface="+mn-lt"/>
              </a:rPr>
              <a:t>While the PPTs are not required, TEA highly recommends that test administrators rating students using TELPAS Alternate view these PPTs to become familiar with unique aspects of a TELPAS Alternate administration.</a:t>
            </a:r>
            <a:r>
              <a:rPr lang="en-US"/>
              <a:t> </a:t>
            </a:r>
          </a:p>
          <a:p>
            <a:pPr>
              <a:buClr>
                <a:schemeClr val="accent2">
                  <a:lumMod val="75000"/>
                </a:schemeClr>
              </a:buClr>
            </a:pPr>
            <a:endParaRPr lang="en-US"/>
          </a:p>
        </p:txBody>
      </p:sp>
      <p:sp>
        <p:nvSpPr>
          <p:cNvPr id="7" name="Footer Placeholder 6">
            <a:extLst>
              <a:ext uri="{FF2B5EF4-FFF2-40B4-BE49-F238E27FC236}">
                <a16:creationId xmlns:a16="http://schemas.microsoft.com/office/drawing/2014/main" id="{EE25AA7A-1781-B04C-A5D3-E499DC01FDE1}"/>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97B9E253-8F25-B643-8E52-E70178B346FE}"/>
              </a:ext>
            </a:extLst>
          </p:cNvPr>
          <p:cNvSpPr>
            <a:spLocks noGrp="1"/>
          </p:cNvSpPr>
          <p:nvPr>
            <p:ph type="sldNum" sz="quarter" idx="12"/>
          </p:nvPr>
        </p:nvSpPr>
        <p:spPr/>
        <p:txBody>
          <a:bodyPr/>
          <a:lstStyle/>
          <a:p>
            <a:fld id="{0088AB57-2DBE-44A3-AE96-942C49E954BF}" type="slidenum">
              <a:rPr lang="en-US" smtClean="0"/>
              <a:pPr/>
              <a:t>134</a:t>
            </a:fld>
            <a:endParaRPr lang="en-US"/>
          </a:p>
        </p:txBody>
      </p:sp>
    </p:spTree>
    <p:extLst>
      <p:ext uri="{BB962C8B-B14F-4D97-AF65-F5344CB8AC3E}">
        <p14:creationId xmlns:p14="http://schemas.microsoft.com/office/powerpoint/2010/main" val="38040277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310903"/>
            <a:ext cx="9597887" cy="710206"/>
          </a:xfrm>
        </p:spPr>
        <p:txBody>
          <a:bodyPr/>
          <a:lstStyle/>
          <a:p>
            <a:r>
              <a:rPr lang="en-US">
                <a:latin typeface="+mn-lt"/>
              </a:rPr>
              <a:t>TELPAS Alternate Resources</a:t>
            </a: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104121382"/>
              </p:ext>
            </p:extLst>
          </p:nvPr>
        </p:nvGraphicFramePr>
        <p:xfrm>
          <a:off x="382773" y="1559859"/>
          <a:ext cx="11212328" cy="4277032"/>
        </p:xfrm>
        <a:graphic>
          <a:graphicData uri="http://schemas.openxmlformats.org/drawingml/2006/table">
            <a:tbl>
              <a:tblPr firstRow="1" bandRow="1">
                <a:tableStyleId>{7DF18680-E054-41AD-8BC1-D1AEF772440D}</a:tableStyleId>
              </a:tblPr>
              <a:tblGrid>
                <a:gridCol w="2016398">
                  <a:extLst>
                    <a:ext uri="{9D8B030D-6E8A-4147-A177-3AD203B41FA5}">
                      <a16:colId xmlns:a16="http://schemas.microsoft.com/office/drawing/2014/main" val="2541376817"/>
                    </a:ext>
                  </a:extLst>
                </a:gridCol>
                <a:gridCol w="7154204">
                  <a:extLst>
                    <a:ext uri="{9D8B030D-6E8A-4147-A177-3AD203B41FA5}">
                      <a16:colId xmlns:a16="http://schemas.microsoft.com/office/drawing/2014/main" val="308167985"/>
                    </a:ext>
                  </a:extLst>
                </a:gridCol>
                <a:gridCol w="2041726">
                  <a:extLst>
                    <a:ext uri="{9D8B030D-6E8A-4147-A177-3AD203B41FA5}">
                      <a16:colId xmlns:a16="http://schemas.microsoft.com/office/drawing/2014/main" val="799887904"/>
                    </a:ext>
                  </a:extLst>
                </a:gridCol>
              </a:tblGrid>
              <a:tr h="510021">
                <a:tc>
                  <a:txBody>
                    <a:bodyPr/>
                    <a:lstStyle/>
                    <a:p>
                      <a:pPr algn="ctr"/>
                      <a:r>
                        <a:rPr lang="en-US">
                          <a:latin typeface="+mn-lt"/>
                        </a:rPr>
                        <a:t>Resource</a:t>
                      </a:r>
                    </a:p>
                  </a:txBody>
                  <a:tcPr>
                    <a:solidFill>
                      <a:schemeClr val="accent1">
                        <a:lumMod val="75000"/>
                      </a:schemeClr>
                    </a:solidFill>
                  </a:tcPr>
                </a:tc>
                <a:tc>
                  <a:txBody>
                    <a:bodyPr/>
                    <a:lstStyle/>
                    <a:p>
                      <a:pPr algn="ctr"/>
                      <a:r>
                        <a:rPr lang="en-US">
                          <a:latin typeface="+mn-lt"/>
                        </a:rPr>
                        <a:t>Purpose</a:t>
                      </a:r>
                    </a:p>
                  </a:txBody>
                  <a:tcPr>
                    <a:solidFill>
                      <a:schemeClr val="accent1">
                        <a:lumMod val="75000"/>
                      </a:schemeClr>
                    </a:solidFill>
                  </a:tcPr>
                </a:tc>
                <a:tc>
                  <a:txBody>
                    <a:bodyPr/>
                    <a:lstStyle/>
                    <a:p>
                      <a:pPr algn="ctr"/>
                      <a:r>
                        <a:rPr lang="en-US">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1188720">
                <a:tc>
                  <a:txBody>
                    <a:bodyPr/>
                    <a:lstStyle/>
                    <a:p>
                      <a:r>
                        <a:rPr lang="en-US">
                          <a:latin typeface="+mn-lt"/>
                          <a:hlinkClick r:id="rId2"/>
                        </a:rPr>
                        <a:t>Educator Guide to TELPAS and TELPAS Alternate</a:t>
                      </a:r>
                      <a:endParaRPr lang="en-US">
                        <a:latin typeface="+mn-lt"/>
                      </a:endParaRPr>
                    </a:p>
                  </a:txBody>
                  <a:tcPr/>
                </a:tc>
                <a:tc>
                  <a:txBody>
                    <a:bodyPr/>
                    <a:lstStyle/>
                    <a:p>
                      <a:r>
                        <a:rPr lang="en-US">
                          <a:latin typeface="+mn-lt"/>
                        </a:rPr>
                        <a:t>Provides an overview of TELPAS and TELPAS Alternate and serves to support effective implementation of the ELPS </a:t>
                      </a:r>
                    </a:p>
                  </a:txBody>
                  <a:tcPr/>
                </a:tc>
                <a:tc>
                  <a:txBody>
                    <a:bodyPr/>
                    <a:lstStyle/>
                    <a:p>
                      <a:r>
                        <a:rPr lang="en-US">
                          <a:latin typeface="+mn-lt"/>
                        </a:rPr>
                        <a:t>Administrators, Coordinators, Teachers  </a:t>
                      </a:r>
                    </a:p>
                  </a:txBody>
                  <a:tcPr/>
                </a:tc>
                <a:extLst>
                  <a:ext uri="{0D108BD9-81ED-4DB2-BD59-A6C34878D82A}">
                    <a16:rowId xmlns:a16="http://schemas.microsoft.com/office/drawing/2014/main" val="595102743"/>
                  </a:ext>
                </a:extLst>
              </a:tr>
              <a:tr h="1092228">
                <a:tc>
                  <a:txBody>
                    <a:bodyPr/>
                    <a:lstStyle/>
                    <a:p>
                      <a:r>
                        <a:rPr lang="en-US">
                          <a:latin typeface="+mn-lt"/>
                          <a:hlinkClick r:id="rId2"/>
                        </a:rPr>
                        <a:t>Participation Requirements</a:t>
                      </a:r>
                      <a:endParaRPr lang="en-US">
                        <a:latin typeface="+mn-lt"/>
                      </a:endParaRPr>
                    </a:p>
                  </a:txBody>
                  <a:tcPr/>
                </a:tc>
                <a:tc>
                  <a:txBody>
                    <a:bodyPr/>
                    <a:lstStyle/>
                    <a:p>
                      <a:r>
                        <a:rPr lang="en-US">
                          <a:latin typeface="+mn-lt"/>
                        </a:rPr>
                        <a:t>Used by ARD committees in conjunction with the LPAC to make decisions about TELPAS Alternate</a:t>
                      </a:r>
                    </a:p>
                  </a:txBody>
                  <a:tcPr/>
                </a:tc>
                <a:tc>
                  <a:txBody>
                    <a:bodyPr/>
                    <a:lstStyle/>
                    <a:p>
                      <a:r>
                        <a:rPr lang="en-US">
                          <a:latin typeface="+mn-lt"/>
                        </a:rPr>
                        <a:t>Members of ARD committees and LPACs</a:t>
                      </a:r>
                    </a:p>
                  </a:txBody>
                  <a:tcPr/>
                </a:tc>
                <a:extLst>
                  <a:ext uri="{0D108BD9-81ED-4DB2-BD59-A6C34878D82A}">
                    <a16:rowId xmlns:a16="http://schemas.microsoft.com/office/drawing/2014/main" val="1366151949"/>
                  </a:ext>
                </a:extLst>
              </a:tr>
              <a:tr h="1486063">
                <a:tc>
                  <a:txBody>
                    <a:bodyPr/>
                    <a:lstStyle/>
                    <a:p>
                      <a:r>
                        <a:rPr lang="en-US">
                          <a:latin typeface="+mn-lt"/>
                          <a:hlinkClick r:id="rId2"/>
                        </a:rPr>
                        <a:t>Observable Behaviors</a:t>
                      </a:r>
                      <a:endParaRPr lang="en-US">
                        <a:latin typeface="+mn-lt"/>
                      </a:endParaRPr>
                    </a:p>
                  </a:txBody>
                  <a:tcPr/>
                </a:tc>
                <a:tc>
                  <a:txBody>
                    <a:bodyPr/>
                    <a:lstStyle/>
                    <a:p>
                      <a:r>
                        <a:rPr lang="en-US">
                          <a:latin typeface="+mn-lt"/>
                        </a:rPr>
                        <a:t>Measures the student’s use of English and contain a notes section that can be used to become accustomed to TELPAS Alternate prior to the assessment window </a:t>
                      </a:r>
                    </a:p>
                  </a:txBody>
                  <a:tcPr/>
                </a:tc>
                <a:tc>
                  <a:txBody>
                    <a:bodyPr/>
                    <a:lstStyle/>
                    <a:p>
                      <a:r>
                        <a:rPr lang="en-US">
                          <a:latin typeface="+mn-lt"/>
                        </a:rPr>
                        <a:t>Teachers </a:t>
                      </a:r>
                    </a:p>
                  </a:txBody>
                  <a:tcPr/>
                </a:tc>
                <a:extLst>
                  <a:ext uri="{0D108BD9-81ED-4DB2-BD59-A6C34878D82A}">
                    <a16:rowId xmlns:a16="http://schemas.microsoft.com/office/drawing/2014/main" val="2430715176"/>
                  </a:ext>
                </a:extLst>
              </a:tr>
            </a:tbl>
          </a:graphicData>
        </a:graphic>
      </p:graphicFrame>
      <p:sp>
        <p:nvSpPr>
          <p:cNvPr id="7" name="Footer Placeholder 6">
            <a:extLst>
              <a:ext uri="{FF2B5EF4-FFF2-40B4-BE49-F238E27FC236}">
                <a16:creationId xmlns:a16="http://schemas.microsoft.com/office/drawing/2014/main" id="{40325823-2779-AC4D-949C-5CF4E967FE61}"/>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82238A9E-0010-4149-8054-44F42C1EE143}"/>
              </a:ext>
            </a:extLst>
          </p:cNvPr>
          <p:cNvSpPr>
            <a:spLocks noGrp="1"/>
          </p:cNvSpPr>
          <p:nvPr>
            <p:ph type="sldNum" sz="quarter" idx="12"/>
          </p:nvPr>
        </p:nvSpPr>
        <p:spPr/>
        <p:txBody>
          <a:bodyPr/>
          <a:lstStyle/>
          <a:p>
            <a:fld id="{0088AB57-2DBE-44A3-AE96-942C49E954BF}" type="slidenum">
              <a:rPr lang="en-US" smtClean="0"/>
              <a:pPr/>
              <a:t>135</a:t>
            </a:fld>
            <a:endParaRPr lang="en-US"/>
          </a:p>
        </p:txBody>
      </p:sp>
    </p:spTree>
    <p:extLst>
      <p:ext uri="{BB962C8B-B14F-4D97-AF65-F5344CB8AC3E}">
        <p14:creationId xmlns:p14="http://schemas.microsoft.com/office/powerpoint/2010/main" val="36331715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415936"/>
            <a:ext cx="9597887" cy="710206"/>
          </a:xfrm>
        </p:spPr>
        <p:txBody>
          <a:bodyPr>
            <a:normAutofit/>
          </a:bodyPr>
          <a:lstStyle/>
          <a:p>
            <a:r>
              <a:rPr lang="en-US">
                <a:latin typeface="+mn-lt"/>
              </a:rPr>
              <a:t>TELPAS Alternate Resources (continued)</a:t>
            </a:r>
          </a:p>
        </p:txBody>
      </p:sp>
      <p:graphicFrame>
        <p:nvGraphicFramePr>
          <p:cNvPr id="5" name="Table 4" descr="Chart listing available training resources for TELPAS Alternate along with their purpose and intended audience, continued from chart on previous slide"/>
          <p:cNvGraphicFramePr>
            <a:graphicFrameLocks noGrp="1"/>
          </p:cNvGraphicFramePr>
          <p:nvPr>
            <p:extLst>
              <p:ext uri="{D42A27DB-BD31-4B8C-83A1-F6EECF244321}">
                <p14:modId xmlns:p14="http://schemas.microsoft.com/office/powerpoint/2010/main" val="3605908096"/>
              </p:ext>
            </p:extLst>
          </p:nvPr>
        </p:nvGraphicFramePr>
        <p:xfrm>
          <a:off x="317500" y="1335380"/>
          <a:ext cx="11269374" cy="4807978"/>
        </p:xfrm>
        <a:graphic>
          <a:graphicData uri="http://schemas.openxmlformats.org/drawingml/2006/table">
            <a:tbl>
              <a:tblPr firstRow="1" bandRow="1">
                <a:tableStyleId>{7DF18680-E054-41AD-8BC1-D1AEF772440D}</a:tableStyleId>
              </a:tblPr>
              <a:tblGrid>
                <a:gridCol w="1880797">
                  <a:extLst>
                    <a:ext uri="{9D8B030D-6E8A-4147-A177-3AD203B41FA5}">
                      <a16:colId xmlns:a16="http://schemas.microsoft.com/office/drawing/2014/main" val="2541376817"/>
                    </a:ext>
                  </a:extLst>
                </a:gridCol>
                <a:gridCol w="7184110">
                  <a:extLst>
                    <a:ext uri="{9D8B030D-6E8A-4147-A177-3AD203B41FA5}">
                      <a16:colId xmlns:a16="http://schemas.microsoft.com/office/drawing/2014/main" val="308167985"/>
                    </a:ext>
                  </a:extLst>
                </a:gridCol>
                <a:gridCol w="2204467">
                  <a:extLst>
                    <a:ext uri="{9D8B030D-6E8A-4147-A177-3AD203B41FA5}">
                      <a16:colId xmlns:a16="http://schemas.microsoft.com/office/drawing/2014/main" val="799887904"/>
                    </a:ext>
                  </a:extLst>
                </a:gridCol>
              </a:tblGrid>
              <a:tr h="418858">
                <a:tc>
                  <a:txBody>
                    <a:bodyPr/>
                    <a:lstStyle/>
                    <a:p>
                      <a:pPr algn="ctr"/>
                      <a:r>
                        <a:rPr lang="en-US">
                          <a:latin typeface="+mn-lt"/>
                        </a:rPr>
                        <a:t>Resource</a:t>
                      </a:r>
                    </a:p>
                  </a:txBody>
                  <a:tcPr>
                    <a:solidFill>
                      <a:schemeClr val="accent1">
                        <a:lumMod val="75000"/>
                      </a:schemeClr>
                    </a:solidFill>
                  </a:tcPr>
                </a:tc>
                <a:tc>
                  <a:txBody>
                    <a:bodyPr/>
                    <a:lstStyle/>
                    <a:p>
                      <a:pPr algn="ctr"/>
                      <a:r>
                        <a:rPr lang="en-US">
                          <a:latin typeface="+mn-lt"/>
                        </a:rPr>
                        <a:t>Purpose</a:t>
                      </a:r>
                    </a:p>
                  </a:txBody>
                  <a:tcPr>
                    <a:solidFill>
                      <a:schemeClr val="accent1">
                        <a:lumMod val="75000"/>
                      </a:schemeClr>
                    </a:solidFill>
                  </a:tcPr>
                </a:tc>
                <a:tc>
                  <a:txBody>
                    <a:bodyPr/>
                    <a:lstStyle/>
                    <a:p>
                      <a:pPr algn="ctr"/>
                      <a:r>
                        <a:rPr lang="en-US">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640080">
                <a:tc>
                  <a:txBody>
                    <a:bodyPr/>
                    <a:lstStyle/>
                    <a:p>
                      <a:r>
                        <a:rPr lang="en-US">
                          <a:latin typeface="+mn-lt"/>
                          <a:hlinkClick r:id="rId2"/>
                        </a:rPr>
                        <a:t>Parent Brochure</a:t>
                      </a:r>
                      <a:endParaRPr lang="en-US">
                        <a:latin typeface="+mn-lt"/>
                      </a:endParaRPr>
                    </a:p>
                  </a:txBody>
                  <a:tcPr/>
                </a:tc>
                <a:tc>
                  <a:txBody>
                    <a:bodyPr/>
                    <a:lstStyle/>
                    <a:p>
                      <a:r>
                        <a:rPr lang="en-US">
                          <a:latin typeface="+mn-lt"/>
                        </a:rPr>
                        <a:t>Communicates (English and Spanish) basic information about TELPAS Alternate </a:t>
                      </a:r>
                    </a:p>
                  </a:txBody>
                  <a:tcPr/>
                </a:tc>
                <a:tc>
                  <a:txBody>
                    <a:bodyPr/>
                    <a:lstStyle/>
                    <a:p>
                      <a:r>
                        <a:rPr lang="en-US">
                          <a:latin typeface="+mn-lt"/>
                        </a:rPr>
                        <a:t>Parents </a:t>
                      </a:r>
                    </a:p>
                  </a:txBody>
                  <a:tcPr/>
                </a:tc>
                <a:extLst>
                  <a:ext uri="{0D108BD9-81ED-4DB2-BD59-A6C34878D82A}">
                    <a16:rowId xmlns:a16="http://schemas.microsoft.com/office/drawing/2014/main" val="1344872166"/>
                  </a:ext>
                </a:extLst>
              </a:tr>
              <a:tr h="1463040">
                <a:tc>
                  <a:txBody>
                    <a:bodyPr/>
                    <a:lstStyle/>
                    <a:p>
                      <a:r>
                        <a:rPr lang="en-US">
                          <a:latin typeface="+mn-lt"/>
                          <a:hlinkClick r:id="rId2"/>
                        </a:rPr>
                        <a:t>Test Administration Manual</a:t>
                      </a:r>
                      <a:endParaRPr lang="en-US">
                        <a:latin typeface="+mn-lt"/>
                      </a:endParaRPr>
                    </a:p>
                  </a:txBody>
                  <a:tcPr/>
                </a:tc>
                <a:tc>
                  <a:txBody>
                    <a:bodyPr/>
                    <a:lstStyle/>
                    <a:p>
                      <a:r>
                        <a:rPr lang="en-US">
                          <a:latin typeface="+mn-lt"/>
                        </a:rPr>
                        <a:t>Contains instructions covering the responsibilities of test administrators and the observable behaviors used to assess students</a:t>
                      </a:r>
                    </a:p>
                    <a:p>
                      <a:endParaRPr lang="en-US">
                        <a:latin typeface="+mn-lt"/>
                      </a:endParaRPr>
                    </a:p>
                    <a:p>
                      <a:r>
                        <a:rPr lang="en-US">
                          <a:latin typeface="+mn-lt"/>
                        </a:rPr>
                        <a:t>Required to be read carefully and followed as written</a:t>
                      </a:r>
                    </a:p>
                  </a:txBody>
                  <a:tcPr/>
                </a:tc>
                <a:tc>
                  <a:txBody>
                    <a:bodyPr/>
                    <a:lstStyle/>
                    <a:p>
                      <a:r>
                        <a:rPr lang="en-US">
                          <a:latin typeface="+mn-lt"/>
                        </a:rPr>
                        <a:t>Administrators, Coordinators, Teachers serving as test administrators </a:t>
                      </a:r>
                    </a:p>
                  </a:txBody>
                  <a:tcPr/>
                </a:tc>
                <a:extLst>
                  <a:ext uri="{0D108BD9-81ED-4DB2-BD59-A6C34878D82A}">
                    <a16:rowId xmlns:a16="http://schemas.microsoft.com/office/drawing/2014/main" val="659783807"/>
                  </a:ext>
                </a:extLst>
              </a:tr>
              <a:tr h="2286000">
                <a:tc>
                  <a:txBody>
                    <a:bodyPr/>
                    <a:lstStyle/>
                    <a:p>
                      <a:r>
                        <a:rPr lang="en-US">
                          <a:latin typeface="+mn-lt"/>
                          <a:hlinkClick r:id="rId2"/>
                        </a:rPr>
                        <a:t>Training PowerPoints</a:t>
                      </a:r>
                      <a:endParaRPr lang="en-US">
                        <a:latin typeface="+mn-lt"/>
                      </a:endParaRPr>
                    </a:p>
                  </a:txBody>
                  <a:tcPr/>
                </a:tc>
                <a:tc>
                  <a:txBody>
                    <a:bodyPr/>
                    <a:lstStyle/>
                    <a:p>
                      <a:r>
                        <a:rPr lang="en-US">
                          <a:latin typeface="+mn-lt"/>
                        </a:rPr>
                        <a:t>Provides training on a variety of topics, including authentic classroom activities for each domain that explain how to rate students with the observable behaviors</a:t>
                      </a:r>
                    </a:p>
                    <a:p>
                      <a:endParaRPr lang="en-US">
                        <a:latin typeface="+mn-lt"/>
                      </a:endParaRPr>
                    </a:p>
                    <a:p>
                      <a:r>
                        <a:rPr lang="en-US">
                          <a:latin typeface="+mn-lt"/>
                        </a:rPr>
                        <a:t>Designed as short PowerPoints that can be viewed in 30 minutes or less</a:t>
                      </a:r>
                    </a:p>
                    <a:p>
                      <a:endParaRPr lang="en-US">
                        <a:latin typeface="+mn-lt"/>
                      </a:endParaRPr>
                    </a:p>
                    <a:p>
                      <a:r>
                        <a:rPr lang="en-US">
                          <a:latin typeface="+mn-lt"/>
                        </a:rPr>
                        <a:t>Are optional though highly recommended </a:t>
                      </a:r>
                    </a:p>
                  </a:txBody>
                  <a:tcPr/>
                </a:tc>
                <a:tc>
                  <a:txBody>
                    <a:bodyPr/>
                    <a:lstStyle/>
                    <a:p>
                      <a:r>
                        <a:rPr lang="en-US">
                          <a:latin typeface="+mn-lt"/>
                        </a:rPr>
                        <a:t>Administrators, Coordinators, Teachers serving as test administrators </a:t>
                      </a:r>
                    </a:p>
                  </a:txBody>
                  <a:tcPr/>
                </a:tc>
                <a:extLst>
                  <a:ext uri="{0D108BD9-81ED-4DB2-BD59-A6C34878D82A}">
                    <a16:rowId xmlns:a16="http://schemas.microsoft.com/office/drawing/2014/main" val="3901048466"/>
                  </a:ext>
                </a:extLst>
              </a:tr>
            </a:tbl>
          </a:graphicData>
        </a:graphic>
      </p:graphicFrame>
      <p:sp>
        <p:nvSpPr>
          <p:cNvPr id="7" name="Footer Placeholder 6">
            <a:extLst>
              <a:ext uri="{FF2B5EF4-FFF2-40B4-BE49-F238E27FC236}">
                <a16:creationId xmlns:a16="http://schemas.microsoft.com/office/drawing/2014/main" id="{8DD0E5EA-DE74-944C-ABFD-AE16D7554D7B}"/>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19CD5303-1996-F745-9E08-1977DFDC4EAD}"/>
              </a:ext>
            </a:extLst>
          </p:cNvPr>
          <p:cNvSpPr>
            <a:spLocks noGrp="1"/>
          </p:cNvSpPr>
          <p:nvPr>
            <p:ph type="sldNum" sz="quarter" idx="12"/>
          </p:nvPr>
        </p:nvSpPr>
        <p:spPr/>
        <p:txBody>
          <a:bodyPr/>
          <a:lstStyle/>
          <a:p>
            <a:fld id="{0088AB57-2DBE-44A3-AE96-942C49E954BF}" type="slidenum">
              <a:rPr lang="en-US" smtClean="0"/>
              <a:pPr/>
              <a:t>136</a:t>
            </a:fld>
            <a:endParaRPr lang="en-US"/>
          </a:p>
        </p:txBody>
      </p:sp>
    </p:spTree>
    <p:extLst>
      <p:ext uri="{BB962C8B-B14F-4D97-AF65-F5344CB8AC3E}">
        <p14:creationId xmlns:p14="http://schemas.microsoft.com/office/powerpoint/2010/main" val="317691531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828" t="27967" r="-2828" b="-27967"/>
          <a:stretch/>
        </p:blipFill>
        <p:spPr>
          <a:xfrm>
            <a:off x="0" y="1107440"/>
            <a:ext cx="12545029" cy="8363354"/>
          </a:xfrm>
        </p:spPr>
      </p:pic>
      <p:sp>
        <p:nvSpPr>
          <p:cNvPr id="2" name="Title 1"/>
          <p:cNvSpPr>
            <a:spLocks noGrp="1"/>
          </p:cNvSpPr>
          <p:nvPr>
            <p:ph type="title"/>
          </p:nvPr>
        </p:nvSpPr>
        <p:spPr>
          <a:xfrm>
            <a:off x="1524000" y="2963950"/>
            <a:ext cx="9138089" cy="1455647"/>
          </a:xfrm>
          <a:solidFill>
            <a:schemeClr val="bg1">
              <a:lumMod val="95000"/>
              <a:alpha val="86000"/>
            </a:schemeClr>
          </a:solidFill>
        </p:spPr>
        <p:txBody>
          <a:bodyPr/>
          <a:lstStyle/>
          <a:p>
            <a:r>
              <a:rPr lang="en-US"/>
              <a:t>Questions?</a:t>
            </a:r>
          </a:p>
        </p:txBody>
      </p:sp>
      <p:sp>
        <p:nvSpPr>
          <p:cNvPr id="6" name="Footer Placeholder 5">
            <a:extLst>
              <a:ext uri="{FF2B5EF4-FFF2-40B4-BE49-F238E27FC236}">
                <a16:creationId xmlns:a16="http://schemas.microsoft.com/office/drawing/2014/main" id="{50D15556-DE00-4B47-B1E5-2AA550F83D83}"/>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1B7D0043-EC87-FD41-9C40-DB4F64A97423}"/>
              </a:ext>
            </a:extLst>
          </p:cNvPr>
          <p:cNvSpPr>
            <a:spLocks noGrp="1"/>
          </p:cNvSpPr>
          <p:nvPr>
            <p:ph type="sldNum" sz="quarter" idx="12"/>
          </p:nvPr>
        </p:nvSpPr>
        <p:spPr/>
        <p:txBody>
          <a:bodyPr/>
          <a:lstStyle/>
          <a:p>
            <a:fld id="{0088AB57-2DBE-44A3-AE96-942C49E954BF}" type="slidenum">
              <a:rPr lang="en-US" smtClean="0"/>
              <a:t>137</a:t>
            </a:fld>
            <a:endParaRPr lang="en-US"/>
          </a:p>
        </p:txBody>
      </p:sp>
    </p:spTree>
    <p:extLst>
      <p:ext uri="{BB962C8B-B14F-4D97-AF65-F5344CB8AC3E}">
        <p14:creationId xmlns:p14="http://schemas.microsoft.com/office/powerpoint/2010/main" val="268152535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9680"/>
            <a:ext cx="12192000" cy="5608320"/>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159267"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a:solidFill>
                  <a:schemeClr val="bg1"/>
                </a:solidFill>
                <a:latin typeface="Calibri"/>
                <a:ea typeface="Calibri" charset="0"/>
                <a:cs typeface="Calibri"/>
              </a:rPr>
              <a:t>STAAR Alternate 2 Updates</a:t>
            </a:r>
          </a:p>
        </p:txBody>
      </p:sp>
    </p:spTree>
    <p:extLst>
      <p:ext uri="{BB962C8B-B14F-4D97-AF65-F5344CB8AC3E}">
        <p14:creationId xmlns:p14="http://schemas.microsoft.com/office/powerpoint/2010/main" val="362207245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p:cNvSpPr txBox="1">
            <a:spLocks/>
          </p:cNvSpPr>
          <p:nvPr/>
        </p:nvSpPr>
        <p:spPr>
          <a:xfrm>
            <a:off x="1978570" y="248815"/>
            <a:ext cx="9084130" cy="7778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600" b="1">
                <a:solidFill>
                  <a:srgbClr val="1682C5"/>
                </a:solidFill>
                <a:latin typeface="Calibri"/>
                <a:cs typeface="Calibri"/>
              </a:rPr>
              <a:t>Definition of Significant Cognitive Disability</a:t>
            </a:r>
            <a:endParaRPr lang="en-US"/>
          </a:p>
        </p:txBody>
      </p:sp>
      <p:sp>
        <p:nvSpPr>
          <p:cNvPr id="10" name="Rectangle 9"/>
          <p:cNvSpPr/>
          <p:nvPr/>
        </p:nvSpPr>
        <p:spPr>
          <a:xfrm>
            <a:off x="95082" y="1245847"/>
            <a:ext cx="7693065" cy="5203837"/>
          </a:xfrm>
          <a:prstGeom prst="rect">
            <a:avLst/>
          </a:prstGeom>
          <a:gradFill flip="none" rotWithShape="1">
            <a:gsLst>
              <a:gs pos="0">
                <a:schemeClr val="accent5">
                  <a:alpha val="71000"/>
                  <a:lumMod val="80000"/>
                </a:schemeClr>
              </a:gs>
              <a:gs pos="100000">
                <a:schemeClr val="accent1">
                  <a:lumMod val="75000"/>
                </a:schemeClr>
              </a:gs>
            </a:gsLst>
            <a:lin ang="12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a:solidFill>
                  <a:srgbClr val="FFFFFF"/>
                </a:solidFill>
                <a:ea typeface="+mn-lt"/>
                <a:cs typeface="+mn-lt"/>
              </a:rPr>
              <a:t>Texas' definition of a </a:t>
            </a:r>
            <a:r>
              <a:rPr kumimoji="0" lang="en-US" sz="2400" i="0" u="none" strike="noStrike" kern="1200" cap="none" spc="0" normalizeH="0" baseline="0" noProof="0">
                <a:ln>
                  <a:noFill/>
                </a:ln>
                <a:solidFill>
                  <a:srgbClr val="FFFFFF"/>
                </a:solidFill>
                <a:effectLst/>
                <a:uLnTx/>
                <a:uFillTx/>
                <a:ea typeface="+mn-lt"/>
                <a:cs typeface="+mn-lt"/>
              </a:rPr>
              <a:t>student with </a:t>
            </a:r>
            <a:r>
              <a:rPr lang="en-US" sz="2400">
                <a:solidFill>
                  <a:srgbClr val="FFFFFF"/>
                </a:solidFill>
                <a:ea typeface="+mn-lt"/>
                <a:cs typeface="+mn-lt"/>
              </a:rPr>
              <a:t>a significant cognitive </a:t>
            </a:r>
            <a:r>
              <a:rPr lang="en-US" sz="2400">
                <a:ea typeface="+mn-lt"/>
                <a:cs typeface="+mn-lt"/>
              </a:rPr>
              <a:t>disability:</a:t>
            </a:r>
          </a:p>
          <a:p>
            <a:pPr marL="457200" indent="-457200">
              <a:lnSpc>
                <a:spcPct val="90000"/>
              </a:lnSpc>
              <a:spcBef>
                <a:spcPts val="1000"/>
              </a:spcBef>
              <a:buFont typeface="Arial,Sans-Serif"/>
              <a:buChar char="•"/>
              <a:defRPr/>
            </a:pPr>
            <a:r>
              <a:rPr lang="en-US" sz="2200">
                <a:ea typeface="+mn-lt"/>
                <a:cs typeface="+mn-lt"/>
              </a:rPr>
              <a:t>exhibits significant intellectual and adaptive behavior deficits in their ability to plan, comprehend</a:t>
            </a:r>
            <a:r>
              <a:rPr kumimoji="0" lang="en-US" sz="2200" i="0" u="none" strike="noStrike" kern="1200" cap="none" spc="0" normalizeH="0" baseline="0" noProof="0">
                <a:ln>
                  <a:noFill/>
                </a:ln>
                <a:effectLst/>
                <a:uLnTx/>
                <a:uFillTx/>
                <a:ea typeface="+mn-lt"/>
                <a:cs typeface="+mn-lt"/>
              </a:rPr>
              <a:t>, </a:t>
            </a:r>
            <a:r>
              <a:rPr lang="en-US" sz="2200">
                <a:ea typeface="+mn-lt"/>
                <a:cs typeface="+mn-lt"/>
              </a:rPr>
              <a:t>and reason</a:t>
            </a:r>
            <a:r>
              <a:rPr kumimoji="0" lang="en-US" sz="2200" i="0" u="none" strike="noStrike" kern="1200" cap="none" spc="0" normalizeH="0" baseline="0" noProof="0">
                <a:ln>
                  <a:noFill/>
                </a:ln>
                <a:effectLst/>
                <a:uLnTx/>
                <a:uFillTx/>
                <a:ea typeface="+mn-lt"/>
                <a:cs typeface="+mn-lt"/>
              </a:rPr>
              <a:t>, and </a:t>
            </a:r>
            <a:r>
              <a:rPr lang="en-US" sz="2200">
                <a:ea typeface="+mn-lt"/>
                <a:cs typeface="+mn-lt"/>
              </a:rPr>
              <a:t>ALSO indicates adaptive behavior deficits that limit </a:t>
            </a:r>
            <a:r>
              <a:rPr kumimoji="0" lang="en-US" sz="2200" i="0" u="none" strike="noStrike" kern="1200" cap="none" spc="0" normalizeH="0" baseline="0" noProof="0">
                <a:ln>
                  <a:noFill/>
                </a:ln>
                <a:effectLst/>
                <a:uLnTx/>
                <a:uFillTx/>
                <a:ea typeface="+mn-lt"/>
                <a:cs typeface="+mn-lt"/>
              </a:rPr>
              <a:t>their </a:t>
            </a:r>
            <a:r>
              <a:rPr lang="en-US" sz="2200">
                <a:ea typeface="+mn-lt"/>
                <a:cs typeface="+mn-lt"/>
              </a:rPr>
              <a:t>ability to apply social and practical skills such as personal care, social problem-solving skills, dressing, eating</a:t>
            </a:r>
            <a:r>
              <a:rPr kumimoji="0" lang="en-US" sz="2200" i="0" u="none" strike="noStrike" kern="1200" cap="none" spc="0" normalizeH="0" baseline="0" noProof="0">
                <a:ln>
                  <a:noFill/>
                </a:ln>
                <a:effectLst/>
                <a:uLnTx/>
                <a:uFillTx/>
                <a:ea typeface="+mn-lt"/>
                <a:cs typeface="+mn-lt"/>
              </a:rPr>
              <a:t>, </a:t>
            </a:r>
            <a:r>
              <a:rPr lang="en-US" sz="2200">
                <a:ea typeface="+mn-lt"/>
                <a:cs typeface="+mn-lt"/>
              </a:rPr>
              <a:t>using money</a:t>
            </a:r>
            <a:r>
              <a:rPr kumimoji="0" lang="en-US" sz="2200" i="0" u="none" strike="noStrike" kern="1200" cap="none" spc="0" normalizeH="0" baseline="0" noProof="0">
                <a:ln>
                  <a:noFill/>
                </a:ln>
                <a:effectLst/>
                <a:uLnTx/>
                <a:uFillTx/>
                <a:ea typeface="+mn-lt"/>
                <a:cs typeface="+mn-lt"/>
              </a:rPr>
              <a:t>, </a:t>
            </a:r>
            <a:r>
              <a:rPr lang="en-US" sz="2200">
                <a:ea typeface="+mn-lt"/>
                <a:cs typeface="+mn-lt"/>
              </a:rPr>
              <a:t>and other functional skills across life domains; </a:t>
            </a:r>
          </a:p>
          <a:p>
            <a:pPr marL="457200" indent="-457200">
              <a:lnSpc>
                <a:spcPct val="90000"/>
              </a:lnSpc>
              <a:spcBef>
                <a:spcPts val="1000"/>
              </a:spcBef>
              <a:buFont typeface="Arial,Sans-Serif"/>
              <a:buChar char="•"/>
              <a:defRPr/>
            </a:pPr>
            <a:r>
              <a:rPr lang="en-US" sz="2200">
                <a:ea typeface="+mn-lt"/>
                <a:cs typeface="+mn-lt"/>
              </a:rPr>
              <a:t>is NOT identified based on English learner designation </a:t>
            </a:r>
            <a:r>
              <a:rPr kumimoji="0" lang="en-US" sz="2200" i="0" u="none" strike="noStrike" kern="1200" cap="none" spc="0" normalizeH="0" baseline="0" noProof="0">
                <a:ln>
                  <a:noFill/>
                </a:ln>
                <a:effectLst/>
                <a:uLnTx/>
                <a:uFillTx/>
                <a:ea typeface="+mn-lt"/>
                <a:cs typeface="+mn-lt"/>
              </a:rPr>
              <a:t>or </a:t>
            </a:r>
            <a:r>
              <a:rPr lang="en-US" sz="2200">
                <a:ea typeface="+mn-lt"/>
                <a:cs typeface="+mn-lt"/>
              </a:rPr>
              <a:t>solely on </a:t>
            </a:r>
            <a:r>
              <a:rPr kumimoji="0" lang="en-US" sz="2200" i="0" u="none" strike="noStrike" kern="1200" cap="none" spc="0" normalizeH="0" baseline="0" noProof="0">
                <a:ln>
                  <a:noFill/>
                </a:ln>
                <a:effectLst/>
                <a:uLnTx/>
                <a:uFillTx/>
                <a:ea typeface="+mn-lt"/>
                <a:cs typeface="+mn-lt"/>
              </a:rPr>
              <a:t>the </a:t>
            </a:r>
            <a:r>
              <a:rPr lang="en-US" sz="2200">
                <a:ea typeface="+mn-lt"/>
                <a:cs typeface="+mn-lt"/>
              </a:rPr>
              <a:t>basis </a:t>
            </a:r>
            <a:r>
              <a:rPr kumimoji="0" lang="en-US" sz="2200" i="0" u="none" strike="noStrike" kern="1200" cap="none" spc="0" normalizeH="0" baseline="0" noProof="0">
                <a:ln>
                  <a:noFill/>
                </a:ln>
                <a:effectLst/>
                <a:uLnTx/>
                <a:uFillTx/>
                <a:ea typeface="+mn-lt"/>
                <a:cs typeface="+mn-lt"/>
              </a:rPr>
              <a:t>of </a:t>
            </a:r>
            <a:r>
              <a:rPr lang="en-US" sz="2200">
                <a:ea typeface="+mn-lt"/>
                <a:cs typeface="+mn-lt"/>
              </a:rPr>
              <a:t>previous low academic achievement or </a:t>
            </a:r>
            <a:r>
              <a:rPr kumimoji="0" lang="en-US" sz="2200" i="0" u="none" strike="noStrike" kern="1200" cap="none" spc="0" normalizeH="0" baseline="0" noProof="0">
                <a:ln>
                  <a:noFill/>
                </a:ln>
                <a:effectLst/>
                <a:uLnTx/>
                <a:uFillTx/>
                <a:ea typeface="+mn-lt"/>
                <a:cs typeface="+mn-lt"/>
              </a:rPr>
              <a:t>the </a:t>
            </a:r>
            <a:r>
              <a:rPr lang="en-US" sz="2200">
                <a:ea typeface="+mn-lt"/>
                <a:cs typeface="+mn-lt"/>
              </a:rPr>
              <a:t>need for accommodations; and</a:t>
            </a:r>
            <a:endParaRPr lang="en-US" sz="2200" i="0" u="none" strike="noStrike" kern="1200" cap="none" spc="0" normalizeH="0" baseline="0" noProof="0">
              <a:ln>
                <a:noFill/>
              </a:ln>
              <a:effectLst/>
              <a:uLnTx/>
              <a:uFillTx/>
              <a:ea typeface="+mn-lt"/>
              <a:cs typeface="+mn-lt"/>
            </a:endParaRPr>
          </a:p>
          <a:p>
            <a:pPr marL="457200" indent="-457200">
              <a:lnSpc>
                <a:spcPct val="90000"/>
              </a:lnSpc>
              <a:spcBef>
                <a:spcPts val="1000"/>
              </a:spcBef>
              <a:buFont typeface="Arial,Sans-Serif"/>
              <a:buChar char="•"/>
              <a:defRPr/>
            </a:pPr>
            <a:r>
              <a:rPr lang="en-US" sz="2200">
                <a:ea typeface="+mn-lt"/>
                <a:cs typeface="+mn-lt"/>
              </a:rPr>
              <a:t>requires extensive, direct, individualized instruction</a:t>
            </a:r>
            <a:r>
              <a:rPr kumimoji="0" lang="en-US" sz="2200" i="0" u="none" strike="noStrike" kern="1200" cap="none" spc="0" normalizeH="0" baseline="0" noProof="0">
                <a:ln>
                  <a:noFill/>
                </a:ln>
                <a:effectLst/>
                <a:uLnTx/>
                <a:uFillTx/>
                <a:ea typeface="+mn-lt"/>
                <a:cs typeface="+mn-lt"/>
              </a:rPr>
              <a:t>, </a:t>
            </a:r>
            <a:r>
              <a:rPr lang="en-US" sz="2200">
                <a:ea typeface="+mn-lt"/>
                <a:cs typeface="+mn-lt"/>
              </a:rPr>
              <a:t>as well as a need for substantial </a:t>
            </a:r>
            <a:r>
              <a:rPr kumimoji="0" lang="en-US" sz="2200" i="0" u="none" strike="noStrike" kern="1200" cap="none" spc="0" normalizeH="0" baseline="0" noProof="0">
                <a:ln>
                  <a:noFill/>
                </a:ln>
                <a:effectLst/>
                <a:uLnTx/>
                <a:uFillTx/>
                <a:ea typeface="+mn-lt"/>
                <a:cs typeface="+mn-lt"/>
              </a:rPr>
              <a:t>supports </a:t>
            </a:r>
            <a:r>
              <a:rPr lang="en-US" sz="2200">
                <a:ea typeface="+mn-lt"/>
                <a:cs typeface="+mn-lt"/>
              </a:rPr>
              <a:t>that </a:t>
            </a:r>
            <a:r>
              <a:rPr kumimoji="0" lang="en-US" sz="2200" i="0" u="none" strike="noStrike" kern="1200" cap="none" spc="0" normalizeH="0" baseline="0" noProof="0">
                <a:ln>
                  <a:noFill/>
                </a:ln>
                <a:effectLst/>
                <a:uLnTx/>
                <a:uFillTx/>
                <a:ea typeface="+mn-lt"/>
                <a:cs typeface="+mn-lt"/>
              </a:rPr>
              <a:t>are </a:t>
            </a:r>
            <a:r>
              <a:rPr lang="en-US" sz="2200">
                <a:ea typeface="+mn-lt"/>
                <a:cs typeface="+mn-lt"/>
              </a:rPr>
              <a:t>neither temporary nor specific </a:t>
            </a:r>
            <a:r>
              <a:rPr kumimoji="0" lang="en-US" sz="2200" i="0" u="none" strike="noStrike" kern="1200" cap="none" spc="0" normalizeH="0" baseline="0" noProof="0">
                <a:ln>
                  <a:noFill/>
                </a:ln>
                <a:effectLst/>
                <a:uLnTx/>
                <a:uFillTx/>
                <a:ea typeface="+mn-lt"/>
                <a:cs typeface="+mn-lt"/>
              </a:rPr>
              <a:t>to </a:t>
            </a:r>
            <a:r>
              <a:rPr lang="en-US" sz="2200">
                <a:ea typeface="+mn-lt"/>
                <a:cs typeface="+mn-lt"/>
              </a:rPr>
              <a:t>a particular content area</a:t>
            </a:r>
            <a:r>
              <a:rPr kumimoji="0" lang="en-US" sz="2200" i="0" u="none" strike="noStrike" kern="1200" cap="none" spc="0" normalizeH="0" baseline="0" noProof="0">
                <a:ln>
                  <a:noFill/>
                </a:ln>
                <a:effectLst/>
                <a:uLnTx/>
                <a:uFillTx/>
                <a:ea typeface="+mn-lt"/>
                <a:cs typeface="+mn-lt"/>
              </a:rPr>
              <a:t>.</a:t>
            </a:r>
            <a:r>
              <a:rPr lang="en-US" sz="2200">
                <a:ea typeface="+mn-lt"/>
                <a:cs typeface="+mn-lt"/>
              </a:rPr>
              <a:t> </a:t>
            </a:r>
          </a:p>
        </p:txBody>
      </p:sp>
      <p:pic>
        <p:nvPicPr>
          <p:cNvPr id="2" name="Content Placeholder 6" descr="A person sitting on a table&#10;&#10;Description generated with high confidence">
            <a:extLst>
              <a:ext uri="{FF2B5EF4-FFF2-40B4-BE49-F238E27FC236}">
                <a16:creationId xmlns:a16="http://schemas.microsoft.com/office/drawing/2014/main" id="{65C99F25-FA30-4FB9-811F-412F057A6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704" y="2553174"/>
            <a:ext cx="4271151" cy="2920107"/>
          </a:xfrm>
          <a:prstGeom prst="rect">
            <a:avLst/>
          </a:prstGeom>
        </p:spPr>
      </p:pic>
    </p:spTree>
    <p:extLst>
      <p:ext uri="{BB962C8B-B14F-4D97-AF65-F5344CB8AC3E}">
        <p14:creationId xmlns:p14="http://schemas.microsoft.com/office/powerpoint/2010/main" val="2372211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1886" y="1313844"/>
            <a:ext cx="11522734" cy="117119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lvl="1" indent="-342900" algn="l">
              <a:buClr>
                <a:schemeClr val="accent2"/>
              </a:buClr>
              <a:buFont typeface="Wingdings" panose="05000000000000000000" pitchFamily="2" charset="2"/>
              <a:buChar char="§"/>
            </a:pPr>
            <a:r>
              <a:rPr lang="en-US" sz="2800">
                <a:solidFill>
                  <a:schemeClr val="tx1">
                    <a:lumMod val="75000"/>
                    <a:lumOff val="25000"/>
                  </a:schemeClr>
                </a:solidFill>
                <a:latin typeface="Calibri"/>
                <a:ea typeface="Calibri" charset="0"/>
                <a:cs typeface="Calibri"/>
              </a:rPr>
              <a:t>STAAR 3</a:t>
            </a:r>
            <a:r>
              <a:rPr lang="en-US" sz="2800">
                <a:latin typeface="Calibri"/>
                <a:ea typeface="Calibri" charset="0"/>
                <a:cs typeface="Calibri"/>
              </a:rPr>
              <a:t>–</a:t>
            </a:r>
            <a:r>
              <a:rPr lang="en-US" sz="2800">
                <a:solidFill>
                  <a:schemeClr val="tx1">
                    <a:lumMod val="75000"/>
                    <a:lumOff val="25000"/>
                  </a:schemeClr>
                </a:solidFill>
                <a:latin typeface="Calibri"/>
                <a:ea typeface="Calibri" charset="0"/>
                <a:cs typeface="Calibri"/>
              </a:rPr>
              <a:t>5, 6</a:t>
            </a:r>
            <a:r>
              <a:rPr lang="en-US" sz="2800">
                <a:latin typeface="Calibri"/>
                <a:ea typeface="Calibri" charset="0"/>
                <a:cs typeface="Calibri"/>
              </a:rPr>
              <a:t>–</a:t>
            </a:r>
            <a:r>
              <a:rPr lang="en-US" sz="2800">
                <a:solidFill>
                  <a:schemeClr val="tx1">
                    <a:lumMod val="75000"/>
                    <a:lumOff val="25000"/>
                  </a:schemeClr>
                </a:solidFill>
                <a:latin typeface="Calibri"/>
                <a:ea typeface="Calibri" charset="0"/>
                <a:cs typeface="Calibri"/>
              </a:rPr>
              <a:t>8, and EOC test administrator manuals (TAM) will be shipped together according to the date on the calendar of events (</a:t>
            </a:r>
            <a:r>
              <a:rPr lang="en-US" sz="2800" err="1">
                <a:solidFill>
                  <a:schemeClr val="tx1">
                    <a:lumMod val="75000"/>
                    <a:lumOff val="25000"/>
                  </a:schemeClr>
                </a:solidFill>
                <a:latin typeface="Calibri"/>
                <a:ea typeface="Calibri" charset="0"/>
                <a:cs typeface="Calibri"/>
              </a:rPr>
              <a:t>CoE</a:t>
            </a:r>
            <a:r>
              <a:rPr lang="en-US" sz="2800">
                <a:solidFill>
                  <a:schemeClr val="tx1">
                    <a:lumMod val="75000"/>
                    <a:lumOff val="25000"/>
                  </a:schemeClr>
                </a:solidFill>
                <a:latin typeface="Calibri"/>
                <a:ea typeface="Calibri" charset="0"/>
                <a:cs typeface="Calibri"/>
              </a:rPr>
              <a:t>).</a:t>
            </a:r>
          </a:p>
          <a:p>
            <a:pPr lvl="1" algn="l">
              <a:buClr>
                <a:schemeClr val="accent2"/>
              </a:buClr>
            </a:pPr>
            <a:endParaRPr lang="en-US" sz="2400">
              <a:solidFill>
                <a:schemeClr val="tx1">
                  <a:lumMod val="75000"/>
                  <a:lumOff val="25000"/>
                </a:schemeClr>
              </a:solidFill>
              <a:latin typeface="Calibri" charset="0"/>
              <a:ea typeface="Calibri" charset="0"/>
              <a:cs typeface="Calibri" charset="0"/>
            </a:endParaRP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a:solidFill>
                  <a:srgbClr val="3C6EBE"/>
                </a:solidFill>
                <a:latin typeface="Calibri" panose="020F0502020204030204" pitchFamily="34" charset="0"/>
                <a:cs typeface="Calibri" panose="020F0502020204030204" pitchFamily="34" charset="0"/>
              </a:rPr>
              <a:t>Test Administration Manuals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2" name="Picture 1">
            <a:extLst>
              <a:ext uri="{FF2B5EF4-FFF2-40B4-BE49-F238E27FC236}">
                <a16:creationId xmlns:a16="http://schemas.microsoft.com/office/drawing/2014/main" id="{3DF66A05-AE21-4074-9F6D-7C3EBB615814}"/>
              </a:ext>
            </a:extLst>
          </p:cNvPr>
          <p:cNvPicPr>
            <a:picLocks noChangeAspect="1"/>
          </p:cNvPicPr>
          <p:nvPr/>
        </p:nvPicPr>
        <p:blipFill>
          <a:blip r:embed="rId4"/>
          <a:stretch>
            <a:fillRect/>
          </a:stretch>
        </p:blipFill>
        <p:spPr>
          <a:xfrm rot="1215773">
            <a:off x="8353204" y="2488173"/>
            <a:ext cx="3186054" cy="3895525"/>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A372F310-14DC-8C4E-80B2-9912E8D69EBA}"/>
              </a:ext>
            </a:extLst>
          </p:cNvPr>
          <p:cNvPicPr>
            <a:picLocks noChangeAspect="1"/>
          </p:cNvPicPr>
          <p:nvPr/>
        </p:nvPicPr>
        <p:blipFill>
          <a:blip r:embed="rId5"/>
          <a:stretch>
            <a:fillRect/>
          </a:stretch>
        </p:blipFill>
        <p:spPr>
          <a:xfrm>
            <a:off x="4075092" y="3233439"/>
            <a:ext cx="5569946" cy="3384722"/>
          </a:xfrm>
          <a:prstGeom prst="rect">
            <a:avLst/>
          </a:prstGeom>
          <a:noFill/>
          <a:ln>
            <a:solidFill>
              <a:schemeClr val="accent1"/>
            </a:solidFill>
          </a:ln>
        </p:spPr>
      </p:pic>
      <p:sp>
        <p:nvSpPr>
          <p:cNvPr id="7" name="Content Placeholder 2">
            <a:extLst>
              <a:ext uri="{FF2B5EF4-FFF2-40B4-BE49-F238E27FC236}">
                <a16:creationId xmlns:a16="http://schemas.microsoft.com/office/drawing/2014/main" id="{91536D5D-7E8C-42D0-A11D-A126A37C1999}"/>
              </a:ext>
            </a:extLst>
          </p:cNvPr>
          <p:cNvSpPr txBox="1">
            <a:spLocks/>
          </p:cNvSpPr>
          <p:nvPr/>
        </p:nvSpPr>
        <p:spPr>
          <a:xfrm>
            <a:off x="71885" y="3757995"/>
            <a:ext cx="3902736" cy="2335758"/>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lvl="1" indent="-342900" algn="l">
              <a:buClr>
                <a:schemeClr val="accent2"/>
              </a:buClr>
              <a:buFont typeface="Wingdings" panose="05000000000000000000" pitchFamily="2" charset="2"/>
              <a:buChar char="§"/>
            </a:pPr>
            <a:r>
              <a:rPr lang="en-US" sz="2800">
                <a:solidFill>
                  <a:schemeClr val="tx1">
                    <a:lumMod val="75000"/>
                    <a:lumOff val="25000"/>
                  </a:schemeClr>
                </a:solidFill>
                <a:latin typeface="Calibri"/>
                <a:ea typeface="Calibri" charset="0"/>
                <a:cs typeface="Calibri"/>
              </a:rPr>
              <a:t>As they become available, all manuals will be posted in the </a:t>
            </a:r>
            <a:r>
              <a:rPr lang="en-US" sz="2800" i="1">
                <a:solidFill>
                  <a:schemeClr val="tx1">
                    <a:lumMod val="75000"/>
                    <a:lumOff val="25000"/>
                  </a:schemeClr>
                </a:solidFill>
                <a:latin typeface="Calibri"/>
                <a:cs typeface="Calibri"/>
              </a:rPr>
              <a:t>Coordinator Resources.</a:t>
            </a:r>
            <a:endParaRPr lang="en-US" sz="2800">
              <a:solidFill>
                <a:schemeClr val="tx1">
                  <a:lumMod val="75000"/>
                  <a:lumOff val="25000"/>
                </a:schemeClr>
              </a:solidFill>
              <a:latin typeface="Calibri"/>
              <a:cs typeface="Calibri" charset="0"/>
            </a:endParaRPr>
          </a:p>
          <a:p>
            <a:pPr marL="800100" lvl="1" indent="-342900" algn="l">
              <a:buClr>
                <a:schemeClr val="accent2"/>
              </a:buClr>
              <a:buFont typeface="Arial" panose="020B0604020202020204" pitchFamily="34" charset="0"/>
              <a:buChar char="•"/>
            </a:pPr>
            <a:endParaRPr lang="en-US" sz="2600" i="1">
              <a:solidFill>
                <a:schemeClr val="tx1">
                  <a:lumMod val="75000"/>
                  <a:lumOff val="25000"/>
                </a:schemeClr>
              </a:solidFill>
              <a:latin typeface="Calibri" charset="0"/>
              <a:ea typeface="Calibri" charset="0"/>
              <a:cs typeface="Calibri" charset="0"/>
            </a:endParaRPr>
          </a:p>
          <a:p>
            <a:pPr lvl="1" algn="l">
              <a:buClr>
                <a:schemeClr val="accent2"/>
              </a:buClr>
            </a:pPr>
            <a:endParaRPr lang="en-US" sz="2400" i="1">
              <a:solidFill>
                <a:schemeClr val="tx1">
                  <a:lumMod val="75000"/>
                  <a:lumOff val="25000"/>
                </a:schemeClr>
              </a:solidFill>
              <a:latin typeface="Calibri" charset="0"/>
              <a:ea typeface="Calibri" charset="0"/>
              <a:cs typeface="Calibri" charset="0"/>
            </a:endParaRPr>
          </a:p>
          <a:p>
            <a:pPr lvl="1" algn="l">
              <a:buClr>
                <a:schemeClr val="accent2"/>
              </a:buClr>
            </a:pPr>
            <a:endParaRPr lang="en-US" sz="2400">
              <a:solidFill>
                <a:schemeClr val="tx1">
                  <a:lumMod val="75000"/>
                  <a:lumOff val="25000"/>
                </a:schemeClr>
              </a:solidFill>
              <a:latin typeface="Calibri" charset="0"/>
              <a:ea typeface="Calibri" charset="0"/>
              <a:cs typeface="Calibri" charset="0"/>
            </a:endParaRPr>
          </a:p>
          <a:p>
            <a:pPr lvl="1" algn="l">
              <a:buClr>
                <a:schemeClr val="accent2"/>
              </a:buClr>
            </a:pPr>
            <a:endParaRPr lang="en-US" sz="2400">
              <a:solidFill>
                <a:schemeClr val="tx1">
                  <a:lumMod val="75000"/>
                  <a:lumOff val="25000"/>
                </a:schemeClr>
              </a:solidFill>
              <a:latin typeface="Calibri" charset="0"/>
              <a:ea typeface="Calibri" charset="0"/>
              <a:cs typeface="Calibri" charset="0"/>
            </a:endParaRPr>
          </a:p>
        </p:txBody>
      </p:sp>
      <p:sp>
        <p:nvSpPr>
          <p:cNvPr id="8" name="Content Placeholder 2">
            <a:extLst>
              <a:ext uri="{FF2B5EF4-FFF2-40B4-BE49-F238E27FC236}">
                <a16:creationId xmlns:a16="http://schemas.microsoft.com/office/drawing/2014/main" id="{8051E5BC-B17D-437C-90EB-1BC1ADFA69E0}"/>
              </a:ext>
            </a:extLst>
          </p:cNvPr>
          <p:cNvSpPr txBox="1">
            <a:spLocks/>
          </p:cNvSpPr>
          <p:nvPr/>
        </p:nvSpPr>
        <p:spPr>
          <a:xfrm>
            <a:off x="71886" y="2334637"/>
            <a:ext cx="8532245" cy="134372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lvl="1" indent="-342900" algn="l">
              <a:buClr>
                <a:schemeClr val="accent2"/>
              </a:buClr>
              <a:buFont typeface="Wingdings" panose="05000000000000000000" pitchFamily="2" charset="2"/>
              <a:buChar char="§"/>
            </a:pPr>
            <a:r>
              <a:rPr lang="en-US" sz="2800">
                <a:solidFill>
                  <a:schemeClr val="tx1">
                    <a:lumMod val="75000"/>
                    <a:lumOff val="25000"/>
                  </a:schemeClr>
                </a:solidFill>
                <a:latin typeface="Calibri"/>
                <a:ea typeface="Calibri" charset="0"/>
                <a:cs typeface="Calibri"/>
              </a:rPr>
              <a:t>New TELPAS Manual for Raters will be online only, and New TELPAS Manual for Test Administrators will be printed.</a:t>
            </a:r>
            <a:endParaRPr lang="en-US">
              <a:solidFill>
                <a:schemeClr val="tx1">
                  <a:lumMod val="75000"/>
                  <a:lumOff val="25000"/>
                </a:schemeClr>
              </a:solidFill>
              <a:latin typeface="Calibri"/>
              <a:ea typeface="Calibri" charset="0"/>
              <a:cs typeface="Calibri"/>
            </a:endParaRPr>
          </a:p>
          <a:p>
            <a:pPr lvl="1" algn="l">
              <a:buClr>
                <a:schemeClr val="accent2"/>
              </a:buClr>
            </a:pPr>
            <a:endParaRPr lang="en-US" sz="2400">
              <a:solidFill>
                <a:schemeClr val="tx1">
                  <a:lumMod val="75000"/>
                  <a:lumOff val="25000"/>
                </a:schemeClr>
              </a:solidFill>
              <a:latin typeface="Calibri" charset="0"/>
              <a:ea typeface="Calibri" charset="0"/>
              <a:cs typeface="Calibri" charset="0"/>
            </a:endParaRPr>
          </a:p>
          <a:p>
            <a:pPr lvl="1" algn="l">
              <a:buClr>
                <a:schemeClr val="accent2"/>
              </a:buClr>
            </a:pPr>
            <a:endParaRPr lang="en-US" sz="2400">
              <a:solidFill>
                <a:schemeClr val="tx1">
                  <a:lumMod val="75000"/>
                  <a:lumOff val="25000"/>
                </a:schemeClr>
              </a:solidFill>
              <a:latin typeface="Calibri" charset="0"/>
              <a:ea typeface="Calibri" charset="0"/>
              <a:cs typeface="Calibri" charset="0"/>
            </a:endParaRPr>
          </a:p>
        </p:txBody>
      </p:sp>
      <p:sp>
        <p:nvSpPr>
          <p:cNvPr id="10" name="Footer Placeholder 9">
            <a:extLst>
              <a:ext uri="{FF2B5EF4-FFF2-40B4-BE49-F238E27FC236}">
                <a16:creationId xmlns:a16="http://schemas.microsoft.com/office/drawing/2014/main" id="{673FD14F-E3C7-E442-A4A9-EA8536A818BF}"/>
              </a:ext>
            </a:extLst>
          </p:cNvPr>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219569553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STAAR Alternate 2 Eligibility Decisions </a:t>
            </a:r>
          </a:p>
        </p:txBody>
      </p:sp>
      <p:sp>
        <p:nvSpPr>
          <p:cNvPr id="3" name="Content Placeholder 2"/>
          <p:cNvSpPr>
            <a:spLocks noGrp="1"/>
          </p:cNvSpPr>
          <p:nvPr>
            <p:ph idx="13"/>
          </p:nvPr>
        </p:nvSpPr>
        <p:spPr/>
        <p:txBody>
          <a:bodyPr vert="horz" lIns="91440" tIns="45720" rIns="91440" bIns="45720" rtlCol="0" anchor="t">
            <a:normAutofit/>
          </a:bodyPr>
          <a:lstStyle/>
          <a:p>
            <a:r>
              <a:rPr lang="en-US" b="0">
                <a:latin typeface="+mn-lt"/>
              </a:rPr>
              <a:t>Revised in 2018 to </a:t>
            </a:r>
          </a:p>
          <a:p>
            <a:pPr lvl="1"/>
            <a:r>
              <a:rPr lang="en-US">
                <a:latin typeface="+mn-lt"/>
              </a:rPr>
              <a:t>clarify the scope of students who are taking STAAR Alternate 2 and</a:t>
            </a:r>
          </a:p>
          <a:p>
            <a:pPr lvl="1"/>
            <a:r>
              <a:rPr lang="en-US">
                <a:latin typeface="+mn-lt"/>
              </a:rPr>
              <a:t>satisfy the requirements of ESSA, 2015</a:t>
            </a:r>
          </a:p>
          <a:p>
            <a:r>
              <a:rPr lang="en-US" b="0">
                <a:latin typeface="+mn-lt"/>
              </a:rPr>
              <a:t>TETN STAAR Alternate 2 2018-2019 Participation Requirement Training</a:t>
            </a:r>
          </a:p>
          <a:p>
            <a:pPr lvl="1">
              <a:buSzPts val="2800"/>
            </a:pPr>
            <a:r>
              <a:rPr lang="en-US" u="sng">
                <a:solidFill>
                  <a:srgbClr val="FF0000"/>
                </a:solidFill>
                <a:latin typeface="+mn-lt"/>
                <a:ea typeface="Open Sans SemiBold"/>
                <a:cs typeface="Open Sans SemiBold"/>
                <a:sym typeface="Open Sans SemiBold"/>
                <a:hlinkClick r:id="rId2"/>
              </a:rPr>
              <a:t>https://tea.texas.gov/student.assessment/special-ed/staaralt/</a:t>
            </a:r>
            <a:endParaRPr lang="en-US">
              <a:solidFill>
                <a:srgbClr val="FF0000"/>
              </a:solidFill>
              <a:latin typeface="+mn-lt"/>
              <a:ea typeface="Open Sans SemiBold"/>
              <a:cs typeface="Open Sans SemiBold"/>
              <a:sym typeface="Open Sans SemiBold"/>
            </a:endParaRPr>
          </a:p>
          <a:p>
            <a:pPr marL="0" indent="0">
              <a:buNone/>
            </a:pPr>
            <a:endParaRPr lang="en-US"/>
          </a:p>
          <a:p>
            <a:endParaRPr lang="en-US"/>
          </a:p>
        </p:txBody>
      </p:sp>
      <p:sp>
        <p:nvSpPr>
          <p:cNvPr id="7" name="Footer Placeholder 6">
            <a:extLst>
              <a:ext uri="{FF2B5EF4-FFF2-40B4-BE49-F238E27FC236}">
                <a16:creationId xmlns:a16="http://schemas.microsoft.com/office/drawing/2014/main" id="{CDEB80F7-409D-5F40-B818-80BA5C331355}"/>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1E27A41B-7665-B644-83A6-4A393521A56A}"/>
              </a:ext>
            </a:extLst>
          </p:cNvPr>
          <p:cNvSpPr>
            <a:spLocks noGrp="1"/>
          </p:cNvSpPr>
          <p:nvPr>
            <p:ph type="sldNum" sz="quarter" idx="12"/>
          </p:nvPr>
        </p:nvSpPr>
        <p:spPr/>
        <p:txBody>
          <a:bodyPr/>
          <a:lstStyle/>
          <a:p>
            <a:fld id="{0088AB57-2DBE-44A3-AE96-942C49E954BF}" type="slidenum">
              <a:rPr lang="en-US" smtClean="0"/>
              <a:t>140</a:t>
            </a:fld>
            <a:endParaRPr lang="en-US"/>
          </a:p>
        </p:txBody>
      </p:sp>
    </p:spTree>
    <p:extLst>
      <p:ext uri="{BB962C8B-B14F-4D97-AF65-F5344CB8AC3E}">
        <p14:creationId xmlns:p14="http://schemas.microsoft.com/office/powerpoint/2010/main" val="217409967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D3CFD-CEC7-4EE2-8F7A-1627DEEA8973}"/>
              </a:ext>
            </a:extLst>
          </p:cNvPr>
          <p:cNvSpPr>
            <a:spLocks noGrp="1"/>
          </p:cNvSpPr>
          <p:nvPr>
            <p:ph type="title"/>
          </p:nvPr>
        </p:nvSpPr>
        <p:spPr/>
        <p:txBody>
          <a:bodyPr/>
          <a:lstStyle/>
          <a:p>
            <a:r>
              <a:rPr lang="en-US">
                <a:latin typeface="+mn-lt"/>
              </a:rPr>
              <a:t>STAAR Alternate 2 Key Dates 2019-2020</a:t>
            </a:r>
          </a:p>
        </p:txBody>
      </p:sp>
      <p:graphicFrame>
        <p:nvGraphicFramePr>
          <p:cNvPr id="5" name="Content Placeholder 4">
            <a:extLst>
              <a:ext uri="{FF2B5EF4-FFF2-40B4-BE49-F238E27FC236}">
                <a16:creationId xmlns:a16="http://schemas.microsoft.com/office/drawing/2014/main" id="{107DE045-5C67-475A-AF54-7FD4A3CEE55A}"/>
              </a:ext>
            </a:extLst>
          </p:cNvPr>
          <p:cNvGraphicFramePr>
            <a:graphicFrameLocks noGrp="1"/>
          </p:cNvGraphicFramePr>
          <p:nvPr>
            <p:ph idx="13"/>
            <p:extLst>
              <p:ext uri="{D42A27DB-BD31-4B8C-83A1-F6EECF244321}">
                <p14:modId xmlns:p14="http://schemas.microsoft.com/office/powerpoint/2010/main" val="2642139712"/>
              </p:ext>
            </p:extLst>
          </p:nvPr>
        </p:nvGraphicFramePr>
        <p:xfrm>
          <a:off x="294773" y="730321"/>
          <a:ext cx="11602453" cy="5907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D77F95B6-6FA9-4547-BDF3-ADEE0C695F4F}"/>
              </a:ext>
            </a:extLst>
          </p:cNvPr>
          <p:cNvSpPr txBox="1"/>
          <p:nvPr/>
        </p:nvSpPr>
        <p:spPr>
          <a:xfrm>
            <a:off x="3675647" y="5059697"/>
            <a:ext cx="8221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Additional dates can be found in 2019-2020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7"/>
              </a:rPr>
              <a:t>Calendar of Events</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62B9DA7-495D-564E-AF55-666D48CFCE8C}"/>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26BF00E6-6B67-7A41-A870-BA21FF00F328}"/>
              </a:ext>
            </a:extLst>
          </p:cNvPr>
          <p:cNvSpPr>
            <a:spLocks noGrp="1"/>
          </p:cNvSpPr>
          <p:nvPr>
            <p:ph type="sldNum" sz="quarter" idx="12"/>
          </p:nvPr>
        </p:nvSpPr>
        <p:spPr/>
        <p:txBody>
          <a:bodyPr/>
          <a:lstStyle/>
          <a:p>
            <a:fld id="{0088AB57-2DBE-44A3-AE96-942C49E954BF}" type="slidenum">
              <a:rPr lang="en-US" smtClean="0"/>
              <a:t>141</a:t>
            </a:fld>
            <a:endParaRPr lang="en-US"/>
          </a:p>
        </p:txBody>
      </p:sp>
    </p:spTree>
    <p:extLst>
      <p:ext uri="{BB962C8B-B14F-4D97-AF65-F5344CB8AC3E}">
        <p14:creationId xmlns:p14="http://schemas.microsoft.com/office/powerpoint/2010/main" val="29286352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STAAR Alternate 2 Key Dates</a:t>
            </a:r>
          </a:p>
        </p:txBody>
      </p:sp>
      <p:sp>
        <p:nvSpPr>
          <p:cNvPr id="3" name="Content Placeholder 2"/>
          <p:cNvSpPr>
            <a:spLocks noGrp="1"/>
          </p:cNvSpPr>
          <p:nvPr>
            <p:ph idx="13"/>
          </p:nvPr>
        </p:nvSpPr>
        <p:spPr>
          <a:xfrm>
            <a:off x="733927" y="1672389"/>
            <a:ext cx="10619872" cy="4455695"/>
          </a:xfrm>
        </p:spPr>
        <p:txBody>
          <a:bodyPr vert="horz" lIns="91440" tIns="45720" rIns="91440" bIns="45720" rtlCol="0" anchor="t">
            <a:normAutofit/>
          </a:bodyPr>
          <a:lstStyle/>
          <a:p>
            <a:pPr marL="0" indent="0">
              <a:buNone/>
            </a:pPr>
            <a:r>
              <a:rPr lang="en-US" b="0" dirty="0">
                <a:latin typeface="+mn-lt"/>
              </a:rPr>
              <a:t>Students who enroll on or after March 30, 2020</a:t>
            </a:r>
          </a:p>
          <a:p>
            <a:pPr marL="0" indent="0">
              <a:buNone/>
            </a:pPr>
            <a:endParaRPr lang="en-US" b="0" dirty="0">
              <a:latin typeface="+mn-lt"/>
            </a:endParaRPr>
          </a:p>
          <a:p>
            <a:pPr lvl="1"/>
            <a:r>
              <a:rPr lang="en-US" sz="2800" dirty="0">
                <a:latin typeface="+mn-lt"/>
              </a:rPr>
              <a:t> </a:t>
            </a:r>
            <a:r>
              <a:rPr lang="en-US" sz="2800" dirty="0">
                <a:solidFill>
                  <a:srgbClr val="000000"/>
                </a:solidFill>
                <a:latin typeface="+mn-lt"/>
                <a:cs typeface="Calibri"/>
              </a:rPr>
              <a:t>Students who transfer/move to a </a:t>
            </a:r>
            <a:r>
              <a:rPr lang="en-US" sz="2800" b="1" dirty="0">
                <a:solidFill>
                  <a:srgbClr val="000000"/>
                </a:solidFill>
                <a:latin typeface="+mn-lt"/>
                <a:cs typeface="Calibri"/>
              </a:rPr>
              <a:t>new district on </a:t>
            </a:r>
            <a:r>
              <a:rPr lang="en-US" sz="2800" dirty="0">
                <a:solidFill>
                  <a:srgbClr val="000000"/>
                </a:solidFill>
                <a:latin typeface="+mn-lt"/>
                <a:cs typeface="Calibri"/>
              </a:rPr>
              <a:t>or</a:t>
            </a:r>
            <a:r>
              <a:rPr lang="en-US" sz="2800" b="1" dirty="0">
                <a:solidFill>
                  <a:srgbClr val="000000"/>
                </a:solidFill>
                <a:latin typeface="+mn-lt"/>
                <a:cs typeface="Calibri"/>
              </a:rPr>
              <a:t> after</a:t>
            </a:r>
            <a:r>
              <a:rPr lang="en-US" sz="2800" dirty="0">
                <a:solidFill>
                  <a:srgbClr val="000000"/>
                </a:solidFill>
                <a:latin typeface="+mn-lt"/>
                <a:cs typeface="Calibri"/>
              </a:rPr>
              <a:t> the first day of the STAAR Alternate 2 testing window do not have to be tested.</a:t>
            </a:r>
          </a:p>
          <a:p>
            <a:pPr lvl="1"/>
            <a:endParaRPr lang="en-US" sz="2800" dirty="0">
              <a:latin typeface="+mn-lt"/>
              <a:cs typeface="Calibri"/>
            </a:endParaRPr>
          </a:p>
          <a:p>
            <a:pPr lvl="1"/>
            <a:r>
              <a:rPr lang="en-US" sz="2800" dirty="0">
                <a:solidFill>
                  <a:srgbClr val="000000"/>
                </a:solidFill>
                <a:latin typeface="+mn-lt"/>
                <a:cs typeface="Calibri"/>
              </a:rPr>
              <a:t>Students who transfer </a:t>
            </a:r>
            <a:r>
              <a:rPr lang="en-US" sz="2800" b="1" dirty="0">
                <a:solidFill>
                  <a:srgbClr val="000000"/>
                </a:solidFill>
                <a:latin typeface="+mn-lt"/>
                <a:cs typeface="Calibri"/>
              </a:rPr>
              <a:t>within the same district </a:t>
            </a:r>
            <a:r>
              <a:rPr lang="en-US" sz="2800" dirty="0">
                <a:solidFill>
                  <a:srgbClr val="000000"/>
                </a:solidFill>
                <a:latin typeface="+mn-lt"/>
                <a:cs typeface="Calibri"/>
              </a:rPr>
              <a:t>after the first day of the STAAR Alternate 2 testing window still must be tested by the district where the student is enrolled.</a:t>
            </a:r>
            <a:endParaRPr lang="en-US" sz="2800" dirty="0">
              <a:latin typeface="+mn-lt"/>
            </a:endParaRPr>
          </a:p>
        </p:txBody>
      </p:sp>
      <p:sp>
        <p:nvSpPr>
          <p:cNvPr id="7" name="Footer Placeholder 6">
            <a:extLst>
              <a:ext uri="{FF2B5EF4-FFF2-40B4-BE49-F238E27FC236}">
                <a16:creationId xmlns:a16="http://schemas.microsoft.com/office/drawing/2014/main" id="{86B0D8AA-2ADD-F248-8967-1745EFEBEB36}"/>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52ED995C-6FDC-794E-AAF1-E9216C70470D}"/>
              </a:ext>
            </a:extLst>
          </p:cNvPr>
          <p:cNvSpPr>
            <a:spLocks noGrp="1"/>
          </p:cNvSpPr>
          <p:nvPr>
            <p:ph type="sldNum" sz="quarter" idx="12"/>
          </p:nvPr>
        </p:nvSpPr>
        <p:spPr/>
        <p:txBody>
          <a:bodyPr/>
          <a:lstStyle/>
          <a:p>
            <a:fld id="{0088AB57-2DBE-44A3-AE96-942C49E954BF}" type="slidenum">
              <a:rPr lang="en-US" smtClean="0"/>
              <a:t>142</a:t>
            </a:fld>
            <a:endParaRPr lang="en-US"/>
          </a:p>
        </p:txBody>
      </p:sp>
    </p:spTree>
    <p:extLst>
      <p:ext uri="{BB962C8B-B14F-4D97-AF65-F5344CB8AC3E}">
        <p14:creationId xmlns:p14="http://schemas.microsoft.com/office/powerpoint/2010/main" val="16244694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71797" y="2098964"/>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6"/>
            <a:ext cx="10213430" cy="11006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descr="A close up of a sign&#10;&#10;Description automatically generated">
            <a:extLst>
              <a:ext uri="{FF2B5EF4-FFF2-40B4-BE49-F238E27FC236}">
                <a16:creationId xmlns:a16="http://schemas.microsoft.com/office/drawing/2014/main" id="{FD96442D-6549-4313-A2F0-BA5B46130AC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01773" y="1850997"/>
            <a:ext cx="5101054" cy="4028729"/>
          </a:xfrm>
          <a:prstGeom prst="rect">
            <a:avLst/>
          </a:prstGeom>
        </p:spPr>
      </p:pic>
      <p:sp>
        <p:nvSpPr>
          <p:cNvPr id="6" name="Footer Placeholder 5">
            <a:extLst>
              <a:ext uri="{FF2B5EF4-FFF2-40B4-BE49-F238E27FC236}">
                <a16:creationId xmlns:a16="http://schemas.microsoft.com/office/drawing/2014/main" id="{F9BDB5F1-8A33-C14E-B83A-618CD59C3D3E}"/>
              </a:ext>
            </a:extLst>
          </p:cNvPr>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238312249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78305" y="1371601"/>
            <a:ext cx="10455442" cy="52375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
                <a:srgbClr val="ED7D31"/>
              </a:buClr>
              <a:buSzTx/>
              <a:buFont typeface="Arial"/>
              <a:buNone/>
              <a:tabLst/>
              <a:defRPr/>
            </a:pPr>
            <a:r>
              <a:rPr kumimoji="0" lang="en-US" sz="2800" b="1" i="0" u="none" strike="noStrike" kern="1200" cap="none" spc="0" normalizeH="0" baseline="0" noProof="0">
                <a:ln>
                  <a:noFill/>
                </a:ln>
                <a:solidFill>
                  <a:prstClr val="black"/>
                </a:solidFill>
                <a:effectLst/>
                <a:uLnTx/>
                <a:uFillTx/>
                <a:ea typeface="Calibri" charset="0"/>
                <a:cs typeface="Calibri" charset="0"/>
              </a:rPr>
              <a:t>Fall postings</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panose="05000000000000000000" pitchFamily="2" charset="2"/>
              <a:buChar char="§"/>
              <a:tabLst/>
              <a:defRPr/>
            </a:pPr>
            <a:r>
              <a:rPr kumimoji="0" lang="en-US" sz="2800" b="0" i="0" u="none" strike="noStrike" kern="1200" cap="none" spc="0" normalizeH="0" baseline="0" noProof="0">
                <a:ln>
                  <a:noFill/>
                </a:ln>
                <a:solidFill>
                  <a:prstClr val="black"/>
                </a:solidFill>
                <a:effectLst/>
                <a:uLnTx/>
                <a:uFillTx/>
                <a:ea typeface="Calibri" charset="0"/>
                <a:cs typeface="Calibri" charset="0"/>
              </a:rPr>
              <a:t>Updated STAAR Alternate 2 Educator Guide and TAM</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panose="05000000000000000000" pitchFamily="2" charset="2"/>
              <a:buChar char="§"/>
              <a:tabLst/>
              <a:defRPr/>
            </a:pPr>
            <a:r>
              <a:rPr kumimoji="0" lang="en-US" sz="2800" b="0" i="0" u="none" strike="noStrike" kern="1200" cap="none" spc="0" normalizeH="0" baseline="0" noProof="0">
                <a:ln>
                  <a:noFill/>
                </a:ln>
                <a:solidFill>
                  <a:prstClr val="black"/>
                </a:solidFill>
                <a:effectLst/>
                <a:uLnTx/>
                <a:uFillTx/>
                <a:ea typeface="Calibri" charset="0"/>
                <a:cs typeface="Calibri" charset="0"/>
              </a:rPr>
              <a:t>Updated Instructional Terms lists</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panose="05000000000000000000" pitchFamily="2" charset="2"/>
              <a:buChar char="§"/>
              <a:tabLst/>
              <a:defRPr/>
            </a:pPr>
            <a:r>
              <a:rPr kumimoji="0" lang="en-US" sz="2800" b="0" i="0" u="none" strike="noStrike" kern="1200" cap="none" spc="0" normalizeH="0" baseline="0" noProof="0">
                <a:ln>
                  <a:noFill/>
                </a:ln>
                <a:solidFill>
                  <a:prstClr val="black"/>
                </a:solidFill>
                <a:effectLst/>
                <a:uLnTx/>
                <a:uFillTx/>
                <a:ea typeface="Calibri" charset="0"/>
                <a:cs typeface="Calibri" charset="0"/>
              </a:rPr>
              <a:t>Updated Essence Statements</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panose="05000000000000000000" pitchFamily="2" charset="2"/>
              <a:buChar char="§"/>
              <a:tabLst/>
              <a:defRPr/>
            </a:pPr>
            <a:r>
              <a:rPr kumimoji="0" lang="en-US" sz="2800" b="0" i="0" u="none" strike="noStrike" kern="1200" cap="none" spc="0" normalizeH="0" baseline="0" noProof="0">
                <a:ln>
                  <a:noFill/>
                </a:ln>
                <a:solidFill>
                  <a:prstClr val="black"/>
                </a:solidFill>
                <a:effectLst/>
                <a:uLnTx/>
                <a:uFillTx/>
                <a:ea typeface="Calibri" charset="0"/>
                <a:cs typeface="Calibri" charset="0"/>
              </a:rPr>
              <a:t>Updated Social Studies Vertical Alignment and Curriculum Framework documents</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panose="05000000000000000000" pitchFamily="2" charset="2"/>
              <a:buChar char="§"/>
              <a:tabLst/>
              <a:defRPr/>
            </a:pPr>
            <a:endParaRPr kumimoji="0" lang="en-US" sz="2800" b="0" i="0" u="none" strike="noStrike" kern="1200" cap="none" spc="0" normalizeH="0" baseline="0" noProof="0">
              <a:ln>
                <a:noFill/>
              </a:ln>
              <a:solidFill>
                <a:prstClr val="black"/>
              </a:solidFill>
              <a:effectLst/>
              <a:uLnTx/>
              <a:uFillTx/>
              <a:ea typeface="Calibri" charset="0"/>
              <a:cs typeface="Calibri" charset="0"/>
            </a:endParaRPr>
          </a:p>
          <a:p>
            <a:pPr marL="457200" marR="0" lvl="1" indent="0" algn="l" defTabSz="914400" rtl="0" eaLnBrk="1" fontAlgn="auto" latinLnBrk="0" hangingPunct="1">
              <a:lnSpc>
                <a:spcPct val="90000"/>
              </a:lnSpc>
              <a:spcBef>
                <a:spcPts val="500"/>
              </a:spcBef>
              <a:spcAft>
                <a:spcPts val="0"/>
              </a:spcAft>
              <a:buClr>
                <a:srgbClr val="ED7D31"/>
              </a:buClr>
              <a:buSzTx/>
              <a:buFont typeface="Arial"/>
              <a:buNone/>
              <a:tabLst/>
              <a:defRPr/>
            </a:pPr>
            <a:r>
              <a:rPr kumimoji="0" lang="en-US" sz="2800" b="1" i="0" u="none" strike="noStrike" kern="1200" cap="none" spc="0" normalizeH="0" baseline="0" noProof="0">
                <a:ln>
                  <a:noFill/>
                </a:ln>
                <a:solidFill>
                  <a:prstClr val="black"/>
                </a:solidFill>
                <a:effectLst/>
                <a:uLnTx/>
                <a:uFillTx/>
                <a:ea typeface="Calibri" charset="0"/>
                <a:cs typeface="Calibri" charset="0"/>
              </a:rPr>
              <a:t>Late Fall postings</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panose="05000000000000000000" pitchFamily="2" charset="2"/>
              <a:buChar char="§"/>
              <a:tabLst/>
              <a:defRPr/>
            </a:pPr>
            <a:r>
              <a:rPr kumimoji="0" lang="en-US" sz="2800" b="0" i="0" u="none" strike="noStrike" kern="1200" cap="none" spc="0" normalizeH="0" baseline="0" noProof="0">
                <a:ln>
                  <a:noFill/>
                </a:ln>
                <a:solidFill>
                  <a:prstClr val="black"/>
                </a:solidFill>
                <a:effectLst/>
                <a:uLnTx/>
                <a:uFillTx/>
                <a:ea typeface="Calibri" charset="0"/>
                <a:cs typeface="Calibri" charset="0"/>
              </a:rPr>
              <a:t>Updated RLA Vertical Alignment and Curriculum Framework documents </a:t>
            </a: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mn-lt"/>
                <a:ea typeface="Open Sans SemiBold" panose="020B0706030804020204" pitchFamily="34" charset="0"/>
                <a:cs typeface="Open Sans SemiBold" panose="020B0706030804020204" pitchFamily="34" charset="0"/>
              </a:rPr>
              <a:t>STAAR Alternate 2 Webpage Updates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
        <p:nvSpPr>
          <p:cNvPr id="6" name="Footer Placeholder 5">
            <a:extLst>
              <a:ext uri="{FF2B5EF4-FFF2-40B4-BE49-F238E27FC236}">
                <a16:creationId xmlns:a16="http://schemas.microsoft.com/office/drawing/2014/main" id="{C25510CE-47BB-6F4E-9850-DD5BB75852ED}"/>
              </a:ext>
            </a:extLst>
          </p:cNvPr>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29637215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70907" y="1333633"/>
            <a:ext cx="10651598" cy="51690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
                <a:srgbClr val="ED7D31"/>
              </a:buClr>
              <a:buSzTx/>
              <a:buFont typeface="Arial"/>
              <a:buNone/>
              <a:tabLst/>
              <a:defRPr/>
            </a:pPr>
            <a:r>
              <a:rPr kumimoji="0" lang="en-US" sz="2400" b="1" i="0" u="none" strike="noStrike" kern="1200" cap="none" spc="0" normalizeH="0" baseline="0" noProof="0">
                <a:ln>
                  <a:noFill/>
                </a:ln>
                <a:solidFill>
                  <a:prstClr val="black"/>
                </a:solidFill>
                <a:effectLst/>
                <a:uLnTx/>
                <a:uFillTx/>
                <a:ea typeface="Calibri" charset="0"/>
                <a:cs typeface="Calibri" charset="0"/>
              </a:rPr>
              <a:t>Training Topics</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ea typeface="Calibri" charset="0"/>
                <a:cs typeface="Calibri" charset="0"/>
              </a:rPr>
              <a:t>Roles and Responsibilities</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ea typeface="Calibri" charset="0"/>
                <a:cs typeface="Calibri" charset="0"/>
              </a:rPr>
              <a:t>Test Security</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ea typeface="Calibri" charset="0"/>
                <a:cs typeface="Calibri" charset="0"/>
              </a:rPr>
              <a:t>Scheduling Test Administrations</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ea typeface="Calibri" charset="0"/>
                <a:cs typeface="Calibri" charset="0"/>
              </a:rPr>
              <a:t>Preparation for Test Administration (Preview Window)</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ea typeface="Calibri" charset="0"/>
                <a:cs typeface="Calibri" charset="0"/>
              </a:rPr>
              <a:t>Testing with Accommodations</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ea typeface="Calibri" charset="0"/>
                <a:cs typeface="Calibri" charset="0"/>
              </a:rPr>
              <a:t>Monitoring Test Administrations</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ea typeface="Calibri" charset="0"/>
                <a:cs typeface="Calibri" charset="0"/>
              </a:rPr>
              <a:t>Returning Materials to District Coordinator</a:t>
            </a:r>
          </a:p>
          <a:p>
            <a:pPr marL="457200" marR="0" lvl="1" indent="0" algn="l" defTabSz="914400" rtl="0" eaLnBrk="1" fontAlgn="auto" latinLnBrk="0" hangingPunct="1">
              <a:lnSpc>
                <a:spcPct val="90000"/>
              </a:lnSpc>
              <a:spcBef>
                <a:spcPts val="500"/>
              </a:spcBef>
              <a:spcAft>
                <a:spcPts val="0"/>
              </a:spcAft>
              <a:buClr>
                <a:srgbClr val="ED7D31"/>
              </a:buClr>
              <a:buSzTx/>
              <a:buFont typeface="Arial"/>
              <a:buNone/>
              <a:tabLst/>
              <a:defRPr/>
            </a:pPr>
            <a:r>
              <a:rPr kumimoji="0" lang="en-US" sz="2400" b="1" i="0" u="none" strike="noStrike" kern="1200" cap="none" spc="0" normalizeH="0" baseline="0" noProof="0">
                <a:ln>
                  <a:noFill/>
                </a:ln>
                <a:solidFill>
                  <a:prstClr val="black"/>
                </a:solidFill>
                <a:effectLst/>
                <a:uLnTx/>
                <a:uFillTx/>
                <a:ea typeface="Calibri" charset="0"/>
                <a:cs typeface="Calibri" charset="0"/>
              </a:rPr>
              <a:t>Resources</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ea typeface="Calibri" charset="0"/>
                <a:cs typeface="Calibri" charset="0"/>
              </a:rPr>
              <a:t>DCCR STAAR Alternate 2 section</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ea typeface="Calibri" charset="0"/>
                <a:cs typeface="Calibri" charset="0"/>
              </a:rPr>
              <a:t>STAAR Alternate 2 Test Administrator Manual non-secure</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ea typeface="Calibri" charset="0"/>
                <a:cs typeface="Calibri" charset="0"/>
              </a:rPr>
              <a:t>STAAR Alternate 2 Educator Guide </a:t>
            </a: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le 10"/>
          <p:cNvSpPr txBox="1">
            <a:spLocks/>
          </p:cNvSpPr>
          <p:nvPr/>
        </p:nvSpPr>
        <p:spPr>
          <a:xfrm>
            <a:off x="1978570" y="58327"/>
            <a:ext cx="10021646" cy="9703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mn-lt"/>
                <a:ea typeface="Open Sans SemiBold" panose="020B0706030804020204" pitchFamily="34" charset="0"/>
                <a:cs typeface="Open Sans SemiBold" panose="020B0706030804020204" pitchFamily="34" charset="0"/>
              </a:rPr>
              <a:t>STAAR Alternate 2 Test Administrator Training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
        <p:nvSpPr>
          <p:cNvPr id="6" name="Footer Placeholder 5">
            <a:extLst>
              <a:ext uri="{FF2B5EF4-FFF2-40B4-BE49-F238E27FC236}">
                <a16:creationId xmlns:a16="http://schemas.microsoft.com/office/drawing/2014/main" id="{56045B3A-F116-CF46-9E67-7B2E162055D7}"/>
              </a:ext>
            </a:extLst>
          </p:cNvPr>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248561029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rgbClr val="0070C0"/>
                </a:solidFill>
                <a:latin typeface="+mn-lt"/>
              </a:rPr>
              <a:t>Test Administrator role </a:t>
            </a:r>
          </a:p>
        </p:txBody>
      </p:sp>
      <p:sp>
        <p:nvSpPr>
          <p:cNvPr id="3" name="Content Placeholder 2"/>
          <p:cNvSpPr>
            <a:spLocks noGrp="1"/>
          </p:cNvSpPr>
          <p:nvPr>
            <p:ph idx="13"/>
          </p:nvPr>
        </p:nvSpPr>
        <p:spPr>
          <a:xfrm>
            <a:off x="838200" y="1428583"/>
            <a:ext cx="10515599" cy="4863933"/>
          </a:xfrm>
        </p:spPr>
        <p:txBody>
          <a:bodyPr vert="horz" lIns="91440" tIns="45720" rIns="91440" bIns="45720" rtlCol="0" anchor="t">
            <a:normAutofit/>
          </a:bodyPr>
          <a:lstStyle/>
          <a:p>
            <a:pPr marL="0" indent="0">
              <a:buNone/>
            </a:pPr>
            <a:r>
              <a:rPr lang="en-US" dirty="0">
                <a:latin typeface="+mn-lt"/>
              </a:rPr>
              <a:t>Who should administer STAAR Alternate 2?</a:t>
            </a:r>
          </a:p>
          <a:p>
            <a:pPr lvl="1"/>
            <a:r>
              <a:rPr lang="en-US" dirty="0">
                <a:latin typeface="+mn-lt"/>
              </a:rPr>
              <a:t>Ideally, the student’s teacher for the subject being tested because of a high level of familiarity with the student</a:t>
            </a:r>
          </a:p>
          <a:p>
            <a:pPr lvl="2"/>
            <a:r>
              <a:rPr lang="en-US" dirty="0">
                <a:latin typeface="+mn-lt"/>
              </a:rPr>
              <a:t>Accommodations can be prepared and delivered appropriately </a:t>
            </a:r>
          </a:p>
          <a:p>
            <a:pPr lvl="2"/>
            <a:r>
              <a:rPr lang="en-US" dirty="0">
                <a:latin typeface="+mn-lt"/>
              </a:rPr>
              <a:t>The student’s typical response mode can be understood</a:t>
            </a:r>
          </a:p>
          <a:p>
            <a:pPr lvl="1"/>
            <a:r>
              <a:rPr lang="en-US" dirty="0">
                <a:latin typeface="+mn-lt"/>
              </a:rPr>
              <a:t>Paraprofessionals may serve as test administrators supervised by a certified professional on the same campus throughout the administration. </a:t>
            </a:r>
          </a:p>
          <a:p>
            <a:pPr lvl="2"/>
            <a:r>
              <a:rPr lang="en-US" dirty="0">
                <a:latin typeface="+mn-lt"/>
              </a:rPr>
              <a:t>Trained in preparation of test materials and test administration procedures</a:t>
            </a:r>
          </a:p>
          <a:p>
            <a:pPr lvl="2"/>
            <a:r>
              <a:rPr lang="en-US" dirty="0">
                <a:latin typeface="+mn-lt"/>
              </a:rPr>
              <a:t>Signed oath</a:t>
            </a:r>
          </a:p>
          <a:p>
            <a:pPr lvl="1"/>
            <a:r>
              <a:rPr lang="en-US" dirty="0">
                <a:latin typeface="+mn-lt"/>
              </a:rPr>
              <a:t>See additional options for test administrator in the District and Campus Coordinator Resource</a:t>
            </a:r>
          </a:p>
        </p:txBody>
      </p:sp>
      <p:sp>
        <p:nvSpPr>
          <p:cNvPr id="7" name="Footer Placeholder 6">
            <a:extLst>
              <a:ext uri="{FF2B5EF4-FFF2-40B4-BE49-F238E27FC236}">
                <a16:creationId xmlns:a16="http://schemas.microsoft.com/office/drawing/2014/main" id="{970A8314-377A-0545-BC54-FBD1DB5C50C3}"/>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4594CABD-3D39-484F-A4F9-5377600E6F82}"/>
              </a:ext>
            </a:extLst>
          </p:cNvPr>
          <p:cNvSpPr>
            <a:spLocks noGrp="1"/>
          </p:cNvSpPr>
          <p:nvPr>
            <p:ph type="sldNum" sz="quarter" idx="12"/>
          </p:nvPr>
        </p:nvSpPr>
        <p:spPr/>
        <p:txBody>
          <a:bodyPr/>
          <a:lstStyle/>
          <a:p>
            <a:fld id="{0088AB57-2DBE-44A3-AE96-942C49E954BF}" type="slidenum">
              <a:rPr lang="en-US" smtClean="0"/>
              <a:t>146</a:t>
            </a:fld>
            <a:endParaRPr lang="en-US"/>
          </a:p>
        </p:txBody>
      </p:sp>
    </p:spTree>
    <p:extLst>
      <p:ext uri="{BB962C8B-B14F-4D97-AF65-F5344CB8AC3E}">
        <p14:creationId xmlns:p14="http://schemas.microsoft.com/office/powerpoint/2010/main" val="343922895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rgbClr val="0070C0"/>
                </a:solidFill>
                <a:latin typeface="+mn-lt"/>
              </a:rPr>
              <a:t>Preview Window Actions  </a:t>
            </a:r>
          </a:p>
        </p:txBody>
      </p:sp>
      <p:sp>
        <p:nvSpPr>
          <p:cNvPr id="3" name="Content Placeholder 2"/>
          <p:cNvSpPr>
            <a:spLocks noGrp="1"/>
          </p:cNvSpPr>
          <p:nvPr>
            <p:ph idx="13"/>
          </p:nvPr>
        </p:nvSpPr>
        <p:spPr>
          <a:xfrm>
            <a:off x="854241" y="1323474"/>
            <a:ext cx="10599821" cy="5290575"/>
          </a:xfrm>
        </p:spPr>
        <p:txBody>
          <a:bodyPr>
            <a:noAutofit/>
          </a:bodyPr>
          <a:lstStyle/>
          <a:p>
            <a:pPr lvl="1"/>
            <a:r>
              <a:rPr lang="en-US" sz="2800">
                <a:latin typeface="+mn-lt"/>
              </a:rPr>
              <a:t>Practice reading the script and following the presentation instructions for test administration</a:t>
            </a:r>
          </a:p>
          <a:p>
            <a:pPr lvl="1"/>
            <a:r>
              <a:rPr lang="en-US" sz="2800">
                <a:latin typeface="+mn-lt"/>
              </a:rPr>
              <a:t>Review the Scoring Instructions for test question and plan teacher assistance for items 2 and 3 in each cluster.</a:t>
            </a:r>
          </a:p>
          <a:p>
            <a:pPr lvl="1"/>
            <a:r>
              <a:rPr lang="en-US" sz="2800">
                <a:latin typeface="+mn-lt"/>
              </a:rPr>
              <a:t>Review the student booklet and image cards to plan and prepare accommodations for any student who may need an accommodation according to the guidelines outlines in “Allowable Accommodations” in the STAAR Alternate 2 Test Administrator Manual </a:t>
            </a:r>
          </a:p>
          <a:p>
            <a:pPr lvl="1"/>
            <a:r>
              <a:rPr lang="en-US" sz="2800">
                <a:latin typeface="+mn-lt"/>
              </a:rPr>
              <a:t>NOT a </a:t>
            </a:r>
            <a:r>
              <a:rPr lang="en-US" sz="2800" err="1">
                <a:latin typeface="+mn-lt"/>
              </a:rPr>
              <a:t>preteach</a:t>
            </a:r>
            <a:r>
              <a:rPr lang="en-US" sz="2800">
                <a:latin typeface="+mn-lt"/>
              </a:rPr>
              <a:t> period</a:t>
            </a:r>
          </a:p>
          <a:p>
            <a:pPr lvl="2"/>
            <a:r>
              <a:rPr lang="en-US">
                <a:latin typeface="+mn-lt"/>
              </a:rPr>
              <a:t>Any presentation of materials or introduction of concepts or topics to a student prior to the administration of the test is considered a serious irregularity ad should be reported as such. </a:t>
            </a:r>
          </a:p>
        </p:txBody>
      </p:sp>
      <p:sp>
        <p:nvSpPr>
          <p:cNvPr id="7" name="Footer Placeholder 6">
            <a:extLst>
              <a:ext uri="{FF2B5EF4-FFF2-40B4-BE49-F238E27FC236}">
                <a16:creationId xmlns:a16="http://schemas.microsoft.com/office/drawing/2014/main" id="{7B8D40AF-8B82-A44C-9809-EA481545A2B3}"/>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78DDD940-6DAB-4E47-BD88-180A0A06A168}"/>
              </a:ext>
            </a:extLst>
          </p:cNvPr>
          <p:cNvSpPr>
            <a:spLocks noGrp="1"/>
          </p:cNvSpPr>
          <p:nvPr>
            <p:ph type="sldNum" sz="quarter" idx="12"/>
          </p:nvPr>
        </p:nvSpPr>
        <p:spPr/>
        <p:txBody>
          <a:bodyPr/>
          <a:lstStyle/>
          <a:p>
            <a:fld id="{0088AB57-2DBE-44A3-AE96-942C49E954BF}" type="slidenum">
              <a:rPr lang="en-US" smtClean="0"/>
              <a:t>147</a:t>
            </a:fld>
            <a:endParaRPr lang="en-US"/>
          </a:p>
        </p:txBody>
      </p:sp>
    </p:spTree>
    <p:extLst>
      <p:ext uri="{BB962C8B-B14F-4D97-AF65-F5344CB8AC3E}">
        <p14:creationId xmlns:p14="http://schemas.microsoft.com/office/powerpoint/2010/main" val="2307585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1" y="374813"/>
            <a:ext cx="9597887" cy="710206"/>
          </a:xfrm>
        </p:spPr>
        <p:txBody>
          <a:bodyPr/>
          <a:lstStyle/>
          <a:p>
            <a:r>
              <a:rPr lang="en-US">
                <a:latin typeface="+mn-lt"/>
              </a:rPr>
              <a:t>Scheduling Test Administrator sessions </a:t>
            </a:r>
          </a:p>
        </p:txBody>
      </p:sp>
      <p:sp>
        <p:nvSpPr>
          <p:cNvPr id="3" name="Content Placeholder 2"/>
          <p:cNvSpPr>
            <a:spLocks noGrp="1"/>
          </p:cNvSpPr>
          <p:nvPr>
            <p:ph idx="13"/>
          </p:nvPr>
        </p:nvSpPr>
        <p:spPr>
          <a:xfrm>
            <a:off x="697833" y="1299411"/>
            <a:ext cx="10655965" cy="5183776"/>
          </a:xfrm>
        </p:spPr>
        <p:txBody>
          <a:bodyPr>
            <a:normAutofit/>
          </a:bodyPr>
          <a:lstStyle/>
          <a:p>
            <a:pPr lvl="1"/>
            <a:r>
              <a:rPr lang="en-US" sz="2800" dirty="0"/>
              <a:t>The ARD committee meeting should make assessment decisions as early in the current school year as possible or at the end of the prior year to the applicable school year. The meeting should occur prior to the start of the STAAR Alternate 2 testing window.</a:t>
            </a:r>
          </a:p>
          <a:p>
            <a:pPr lvl="1"/>
            <a:r>
              <a:rPr lang="en-US" sz="2800" dirty="0">
                <a:latin typeface="+mn-lt"/>
              </a:rPr>
              <a:t>No verification window </a:t>
            </a:r>
          </a:p>
          <a:p>
            <a:pPr lvl="2"/>
            <a:r>
              <a:rPr lang="en-US" sz="2800" dirty="0">
                <a:latin typeface="+mn-lt"/>
              </a:rPr>
              <a:t>Final day to submit scores online 4/21/20.</a:t>
            </a:r>
          </a:p>
          <a:p>
            <a:pPr lvl="1"/>
            <a:r>
              <a:rPr lang="en-US" sz="2800" dirty="0">
                <a:latin typeface="+mn-lt"/>
              </a:rPr>
              <a:t>Each district may develop a local schedule for STAAR Alternate 2 assessments during the designated test administration window specified in the Calendar of Events.</a:t>
            </a:r>
          </a:p>
          <a:p>
            <a:pPr lvl="1"/>
            <a:r>
              <a:rPr lang="en-US" sz="2800" dirty="0">
                <a:latin typeface="+mn-lt"/>
              </a:rPr>
              <a:t>District or campus coordinator should communicate the schedule that test administrators should follow.  </a:t>
            </a:r>
          </a:p>
        </p:txBody>
      </p:sp>
      <p:sp>
        <p:nvSpPr>
          <p:cNvPr id="7" name="Footer Placeholder 6">
            <a:extLst>
              <a:ext uri="{FF2B5EF4-FFF2-40B4-BE49-F238E27FC236}">
                <a16:creationId xmlns:a16="http://schemas.microsoft.com/office/drawing/2014/main" id="{A3DF8CF2-3E13-BE47-8C63-7F49C43DA6C9}"/>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7C232854-FCDD-3048-9541-AF3303036898}"/>
              </a:ext>
            </a:extLst>
          </p:cNvPr>
          <p:cNvSpPr>
            <a:spLocks noGrp="1"/>
          </p:cNvSpPr>
          <p:nvPr>
            <p:ph type="sldNum" sz="quarter" idx="12"/>
          </p:nvPr>
        </p:nvSpPr>
        <p:spPr/>
        <p:txBody>
          <a:bodyPr/>
          <a:lstStyle/>
          <a:p>
            <a:fld id="{0088AB57-2DBE-44A3-AE96-942C49E954BF}" type="slidenum">
              <a:rPr lang="en-US" smtClean="0"/>
              <a:t>148</a:t>
            </a:fld>
            <a:endParaRPr lang="en-US"/>
          </a:p>
        </p:txBody>
      </p:sp>
    </p:spTree>
    <p:extLst>
      <p:ext uri="{BB962C8B-B14F-4D97-AF65-F5344CB8AC3E}">
        <p14:creationId xmlns:p14="http://schemas.microsoft.com/office/powerpoint/2010/main" val="168683646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Scheduling Individual Test Sessions </a:t>
            </a:r>
          </a:p>
        </p:txBody>
      </p:sp>
      <p:sp>
        <p:nvSpPr>
          <p:cNvPr id="3" name="Content Placeholder 2"/>
          <p:cNvSpPr>
            <a:spLocks noGrp="1"/>
          </p:cNvSpPr>
          <p:nvPr>
            <p:ph idx="13"/>
          </p:nvPr>
        </p:nvSpPr>
        <p:spPr>
          <a:xfrm>
            <a:off x="838200" y="1633120"/>
            <a:ext cx="10515599" cy="4302459"/>
          </a:xfrm>
        </p:spPr>
        <p:txBody>
          <a:bodyPr>
            <a:normAutofit/>
          </a:bodyPr>
          <a:lstStyle/>
          <a:p>
            <a:pPr marL="0" indent="0">
              <a:buNone/>
            </a:pPr>
            <a:r>
              <a:rPr lang="en-US" b="1">
                <a:latin typeface="+mn-lt"/>
                <a:ea typeface="Open Sans SemiBold" panose="020B0706030804020204" pitchFamily="34" charset="0"/>
                <a:cs typeface="Open Sans SemiBold" panose="020B0706030804020204" pitchFamily="34" charset="0"/>
              </a:rPr>
              <a:t>STAAR Alternate 2 is an untimed assessment</a:t>
            </a:r>
            <a:r>
              <a:rPr lang="en-US">
                <a:latin typeface="+mn-lt"/>
                <a:ea typeface="Open Sans SemiBold" panose="020B0706030804020204" pitchFamily="34" charset="0"/>
                <a:cs typeface="Open Sans SemiBold" panose="020B0706030804020204" pitchFamily="34" charset="0"/>
              </a:rPr>
              <a:t> that can be given over multiple sessions.</a:t>
            </a:r>
            <a:r>
              <a:rPr lang="en-US" b="1">
                <a:latin typeface="+mn-lt"/>
                <a:ea typeface="Open Sans SemiBold" panose="020B0706030804020204" pitchFamily="34" charset="0"/>
                <a:cs typeface="Open Sans SemiBold" panose="020B0706030804020204" pitchFamily="34" charset="0"/>
              </a:rPr>
              <a:t> </a:t>
            </a:r>
          </a:p>
          <a:p>
            <a:pPr lvl="1"/>
            <a:r>
              <a:rPr lang="en-US">
                <a:latin typeface="+mn-lt"/>
              </a:rPr>
              <a:t>Administer the assessment at a time that is most appropriate for a student;</a:t>
            </a:r>
          </a:p>
          <a:p>
            <a:pPr lvl="2"/>
            <a:r>
              <a:rPr lang="en-US">
                <a:latin typeface="+mn-lt"/>
              </a:rPr>
              <a:t>Allowing breaks, as necessary;</a:t>
            </a:r>
          </a:p>
          <a:p>
            <a:pPr lvl="2"/>
            <a:r>
              <a:rPr lang="en-US">
                <a:latin typeface="+mn-lt"/>
              </a:rPr>
              <a:t>Administering the test over several days with several sessions per day; or</a:t>
            </a:r>
          </a:p>
          <a:p>
            <a:pPr lvl="2"/>
            <a:r>
              <a:rPr lang="en-US">
                <a:latin typeface="+mn-lt"/>
              </a:rPr>
              <a:t>Administering the test over several days, one session each day. </a:t>
            </a:r>
          </a:p>
          <a:p>
            <a:pPr lvl="1"/>
            <a:r>
              <a:rPr lang="en-US">
                <a:latin typeface="+mn-lt"/>
              </a:rPr>
              <a:t>Items are best tested with the entire four-item cluster intact, one cluster at a time. However, frequent breaks within the 4-item cluster may be required and necessary for some students. </a:t>
            </a:r>
          </a:p>
          <a:p>
            <a:pPr lvl="1"/>
            <a:endParaRPr lang="en-US"/>
          </a:p>
          <a:p>
            <a:pPr lvl="1"/>
            <a:endParaRPr lang="en-US"/>
          </a:p>
          <a:p>
            <a:pPr marL="0" indent="0">
              <a:buNone/>
            </a:pPr>
            <a:endParaRPr lang="en-US"/>
          </a:p>
          <a:p>
            <a:endParaRPr lang="en-US"/>
          </a:p>
        </p:txBody>
      </p:sp>
      <p:sp>
        <p:nvSpPr>
          <p:cNvPr id="7" name="Footer Placeholder 6">
            <a:extLst>
              <a:ext uri="{FF2B5EF4-FFF2-40B4-BE49-F238E27FC236}">
                <a16:creationId xmlns:a16="http://schemas.microsoft.com/office/drawing/2014/main" id="{65403B0B-EF5A-BD40-93FC-EF02D466AA62}"/>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8850D8EE-1648-3D4D-81BC-9A24F9E35B5E}"/>
              </a:ext>
            </a:extLst>
          </p:cNvPr>
          <p:cNvSpPr>
            <a:spLocks noGrp="1"/>
          </p:cNvSpPr>
          <p:nvPr>
            <p:ph type="sldNum" sz="quarter" idx="12"/>
          </p:nvPr>
        </p:nvSpPr>
        <p:spPr/>
        <p:txBody>
          <a:bodyPr/>
          <a:lstStyle/>
          <a:p>
            <a:fld id="{0088AB57-2DBE-44A3-AE96-942C49E954BF}" type="slidenum">
              <a:rPr lang="en-US" smtClean="0"/>
              <a:t>149</a:t>
            </a:fld>
            <a:endParaRPr lang="en-US"/>
          </a:p>
        </p:txBody>
      </p:sp>
    </p:spTree>
    <p:extLst>
      <p:ext uri="{BB962C8B-B14F-4D97-AF65-F5344CB8AC3E}">
        <p14:creationId xmlns:p14="http://schemas.microsoft.com/office/powerpoint/2010/main" val="1101813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4CF0-22A6-4968-8429-64DD7E728C01}"/>
              </a:ext>
            </a:extLst>
          </p:cNvPr>
          <p:cNvSpPr>
            <a:spLocks noGrp="1"/>
          </p:cNvSpPr>
          <p:nvPr>
            <p:ph type="title"/>
          </p:nvPr>
        </p:nvSpPr>
        <p:spPr>
          <a:xfrm>
            <a:off x="1829064" y="435975"/>
            <a:ext cx="10036871" cy="691076"/>
          </a:xfrm>
        </p:spPr>
        <p:txBody>
          <a:bodyPr>
            <a:noAutofit/>
          </a:bodyPr>
          <a:lstStyle/>
          <a:p>
            <a:r>
              <a:rPr lang="en-US"/>
              <a:t>Administration Processes and Procedures Updates</a:t>
            </a:r>
          </a:p>
        </p:txBody>
      </p:sp>
      <p:sp>
        <p:nvSpPr>
          <p:cNvPr id="3" name="Content Placeholder 2">
            <a:extLst>
              <a:ext uri="{FF2B5EF4-FFF2-40B4-BE49-F238E27FC236}">
                <a16:creationId xmlns:a16="http://schemas.microsoft.com/office/drawing/2014/main" id="{AC5511A1-95FA-47AA-8C81-54FDEDA2F8F3}"/>
              </a:ext>
            </a:extLst>
          </p:cNvPr>
          <p:cNvSpPr>
            <a:spLocks noGrp="1"/>
          </p:cNvSpPr>
          <p:nvPr>
            <p:ph sz="half" idx="2"/>
          </p:nvPr>
        </p:nvSpPr>
        <p:spPr>
          <a:xfrm>
            <a:off x="284658" y="1385862"/>
            <a:ext cx="6449549" cy="4086275"/>
          </a:xfrm>
        </p:spPr>
        <p:txBody>
          <a:bodyPr/>
          <a:lstStyle/>
          <a:p>
            <a:pPr marL="342900" indent="-342900">
              <a:buClr>
                <a:srgbClr val="F06039"/>
              </a:buClr>
              <a:buFont typeface="Wingdings" panose="05000000000000000000" pitchFamily="2" charset="2"/>
              <a:buChar char="§"/>
            </a:pPr>
            <a:r>
              <a:rPr lang="en-US">
                <a:solidFill>
                  <a:srgbClr val="000000">
                    <a:lumMod val="75000"/>
                    <a:lumOff val="25000"/>
                  </a:srgbClr>
                </a:solidFill>
                <a:ea typeface="Calibri" charset="0"/>
                <a:cs typeface="Calibri" charset="0"/>
              </a:rPr>
              <a:t>New training opportunities (i.e., New Technology Staff Network Configuration)</a:t>
            </a:r>
          </a:p>
          <a:p>
            <a:pPr marL="342900" indent="-342900">
              <a:buClr>
                <a:srgbClr val="F06039"/>
              </a:buClr>
              <a:buFont typeface="Wingdings" panose="05000000000000000000" pitchFamily="2" charset="2"/>
              <a:buChar char="§"/>
            </a:pPr>
            <a:r>
              <a:rPr lang="en-US">
                <a:solidFill>
                  <a:srgbClr val="000000">
                    <a:lumMod val="75000"/>
                    <a:lumOff val="25000"/>
                  </a:srgbClr>
                </a:solidFill>
                <a:ea typeface="Calibri" charset="0"/>
                <a:cs typeface="Calibri" charset="0"/>
              </a:rPr>
              <a:t>All updates to current policy &amp; procedures to be covered in depth during TETNs and Webinars</a:t>
            </a:r>
          </a:p>
          <a:p>
            <a:pPr marL="342900" indent="-342900">
              <a:buClr>
                <a:srgbClr val="F06039"/>
              </a:buClr>
              <a:buFont typeface="Wingdings" panose="05000000000000000000" pitchFamily="2" charset="2"/>
              <a:buChar char="§"/>
            </a:pPr>
            <a:r>
              <a:rPr lang="en-US">
                <a:solidFill>
                  <a:srgbClr val="000000">
                    <a:lumMod val="75000"/>
                    <a:lumOff val="25000"/>
                  </a:srgbClr>
                </a:solidFill>
                <a:ea typeface="Calibri" charset="0"/>
                <a:cs typeface="Calibri" charset="0"/>
              </a:rPr>
              <a:t>Please visit the Coordinator Resources for schedule</a:t>
            </a:r>
          </a:p>
          <a:p>
            <a:pPr>
              <a:buClr>
                <a:srgbClr val="F06039"/>
              </a:buClr>
            </a:pPr>
            <a:endParaRPr lang="en-US">
              <a:solidFill>
                <a:srgbClr val="000000">
                  <a:lumMod val="75000"/>
                  <a:lumOff val="25000"/>
                </a:srgbClr>
              </a:solidFill>
              <a:ea typeface="Calibri" charset="0"/>
              <a:cs typeface="Calibri" charset="0"/>
            </a:endParaRPr>
          </a:p>
          <a:p>
            <a:pPr marL="342900" indent="-342900">
              <a:buClr>
                <a:srgbClr val="F06039"/>
              </a:buClr>
              <a:buFont typeface="Wingdings" panose="05000000000000000000" pitchFamily="2" charset="2"/>
              <a:buChar char="§"/>
            </a:pPr>
            <a:endParaRPr lang="en-US" sz="2400">
              <a:solidFill>
                <a:srgbClr val="000000">
                  <a:lumMod val="75000"/>
                  <a:lumOff val="25000"/>
                </a:srgbClr>
              </a:solidFill>
              <a:ea typeface="Calibri" charset="0"/>
              <a:cs typeface="Calibri" charset="0"/>
            </a:endParaRPr>
          </a:p>
          <a:p>
            <a:endParaRPr lang="en-US"/>
          </a:p>
        </p:txBody>
      </p:sp>
      <p:pic>
        <p:nvPicPr>
          <p:cNvPr id="4" name="Content Placeholder 3">
            <a:extLst>
              <a:ext uri="{FF2B5EF4-FFF2-40B4-BE49-F238E27FC236}">
                <a16:creationId xmlns:a16="http://schemas.microsoft.com/office/drawing/2014/main" id="{7632E8C7-40E5-420E-8EA7-422B855D4B72}"/>
              </a:ext>
            </a:extLst>
          </p:cNvPr>
          <p:cNvPicPr>
            <a:picLocks noGrp="1" noChangeAspect="1"/>
          </p:cNvPicPr>
          <p:nvPr>
            <p:ph sz="quarter" idx="4"/>
          </p:nvPr>
        </p:nvPicPr>
        <p:blipFill rotWithShape="1">
          <a:blip r:embed="rId2"/>
          <a:srcRect l="49895" t="7859" r="24635" b="2763"/>
          <a:stretch/>
        </p:blipFill>
        <p:spPr>
          <a:xfrm>
            <a:off x="6734207" y="1426465"/>
            <a:ext cx="5033930" cy="4968128"/>
          </a:xfrm>
          <a:prstGeom prst="rect">
            <a:avLst/>
          </a:prstGeom>
          <a:ln>
            <a:solidFill>
              <a:srgbClr val="0D6CB9"/>
            </a:solidFill>
          </a:ln>
        </p:spPr>
      </p:pic>
      <p:sp>
        <p:nvSpPr>
          <p:cNvPr id="8" name="Footer Placeholder 7">
            <a:extLst>
              <a:ext uri="{FF2B5EF4-FFF2-40B4-BE49-F238E27FC236}">
                <a16:creationId xmlns:a16="http://schemas.microsoft.com/office/drawing/2014/main" id="{9969CC7B-C2F5-EC46-831D-5FA28292BAC4}"/>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7B07ADC2-441E-6348-A837-E0EDA8FAC3A9}"/>
              </a:ext>
            </a:extLst>
          </p:cNvPr>
          <p:cNvSpPr>
            <a:spLocks noGrp="1"/>
          </p:cNvSpPr>
          <p:nvPr>
            <p:ph type="sldNum" sz="quarter" idx="12"/>
          </p:nvPr>
        </p:nvSpPr>
        <p:spPr/>
        <p:txBody>
          <a:bodyPr/>
          <a:lstStyle/>
          <a:p>
            <a:fld id="{0088AB57-2DBE-44A3-AE96-942C49E954BF}" type="slidenum">
              <a:rPr lang="en-US" smtClean="0"/>
              <a:t>15</a:t>
            </a:fld>
            <a:endParaRPr lang="en-US"/>
          </a:p>
        </p:txBody>
      </p:sp>
    </p:spTree>
    <p:extLst>
      <p:ext uri="{BB962C8B-B14F-4D97-AF65-F5344CB8AC3E}">
        <p14:creationId xmlns:p14="http://schemas.microsoft.com/office/powerpoint/2010/main" val="44187166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rgbClr val="0070C0"/>
                </a:solidFill>
                <a:latin typeface="+mn-lt"/>
              </a:rPr>
              <a:t>Test Administration with Image Cards  </a:t>
            </a:r>
          </a:p>
        </p:txBody>
      </p:sp>
      <p:sp>
        <p:nvSpPr>
          <p:cNvPr id="3" name="Content Placeholder 2"/>
          <p:cNvSpPr>
            <a:spLocks noGrp="1"/>
          </p:cNvSpPr>
          <p:nvPr>
            <p:ph idx="13"/>
          </p:nvPr>
        </p:nvSpPr>
        <p:spPr>
          <a:xfrm>
            <a:off x="838200" y="1621089"/>
            <a:ext cx="10515599" cy="4302459"/>
          </a:xfrm>
        </p:spPr>
        <p:txBody>
          <a:bodyPr>
            <a:normAutofit/>
          </a:bodyPr>
          <a:lstStyle/>
          <a:p>
            <a:pPr marL="0" indent="0">
              <a:buNone/>
            </a:pPr>
            <a:r>
              <a:rPr lang="en-US">
                <a:latin typeface="+mn-lt"/>
                <a:ea typeface="Open Sans SemiBold" panose="020B0706030804020204" pitchFamily="34" charset="0"/>
                <a:cs typeface="Open Sans SemiBold" panose="020B0706030804020204" pitchFamily="34" charset="0"/>
              </a:rPr>
              <a:t>Image Cards </a:t>
            </a:r>
            <a:r>
              <a:rPr lang="en-US" b="1">
                <a:latin typeface="+mn-lt"/>
                <a:ea typeface="Open Sans SemiBold" panose="020B0706030804020204" pitchFamily="34" charset="0"/>
                <a:cs typeface="Open Sans SemiBold" panose="020B0706030804020204" pitchFamily="34" charset="0"/>
              </a:rPr>
              <a:t> </a:t>
            </a:r>
          </a:p>
          <a:p>
            <a:pPr lvl="1"/>
            <a:r>
              <a:rPr lang="en-US">
                <a:latin typeface="+mn-lt"/>
              </a:rPr>
              <a:t>STAAR Alternate 2 must be administered with the student booklet</a:t>
            </a:r>
          </a:p>
          <a:p>
            <a:pPr lvl="1"/>
            <a:r>
              <a:rPr lang="en-US">
                <a:latin typeface="+mn-lt"/>
              </a:rPr>
              <a:t>Image cards are an optional tool used to</a:t>
            </a:r>
          </a:p>
          <a:p>
            <a:pPr lvl="2"/>
            <a:r>
              <a:rPr lang="en-US">
                <a:latin typeface="+mn-lt"/>
              </a:rPr>
              <a:t>Support text with images</a:t>
            </a:r>
          </a:p>
          <a:p>
            <a:pPr lvl="2"/>
            <a:r>
              <a:rPr lang="en-US">
                <a:latin typeface="+mn-lt"/>
              </a:rPr>
              <a:t>Present answer choices one at a time</a:t>
            </a:r>
          </a:p>
          <a:p>
            <a:pPr lvl="1"/>
            <a:r>
              <a:rPr lang="en-US">
                <a:latin typeface="+mn-lt"/>
              </a:rPr>
              <a:t>A test administrator may use image cards for multiple students;</a:t>
            </a:r>
          </a:p>
          <a:p>
            <a:pPr lvl="2"/>
            <a:r>
              <a:rPr lang="en-US">
                <a:latin typeface="+mn-lt"/>
              </a:rPr>
              <a:t>Complete clean card</a:t>
            </a:r>
          </a:p>
          <a:p>
            <a:pPr lvl="2"/>
            <a:r>
              <a:rPr lang="en-US">
                <a:latin typeface="+mn-lt"/>
              </a:rPr>
              <a:t>NO appearance of use whatsoever – no accommodations applied (e.g. highlighting, coloring, cropping, etc.)</a:t>
            </a:r>
          </a:p>
          <a:p>
            <a:pPr lvl="2"/>
            <a:endParaRPr lang="en-US"/>
          </a:p>
          <a:p>
            <a:pPr lvl="1"/>
            <a:endParaRPr lang="en-US"/>
          </a:p>
          <a:p>
            <a:pPr lvl="1"/>
            <a:endParaRPr lang="en-US"/>
          </a:p>
          <a:p>
            <a:pPr marL="0" indent="0">
              <a:buNone/>
            </a:pPr>
            <a:endParaRPr lang="en-US"/>
          </a:p>
          <a:p>
            <a:endParaRPr lang="en-US"/>
          </a:p>
        </p:txBody>
      </p:sp>
      <p:sp>
        <p:nvSpPr>
          <p:cNvPr id="7" name="Footer Placeholder 6">
            <a:extLst>
              <a:ext uri="{FF2B5EF4-FFF2-40B4-BE49-F238E27FC236}">
                <a16:creationId xmlns:a16="http://schemas.microsoft.com/office/drawing/2014/main" id="{A4415381-D69D-5444-AC18-E376D846F1D2}"/>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DA9D662D-87DA-4A43-B9D6-ED8137CBE44E}"/>
              </a:ext>
            </a:extLst>
          </p:cNvPr>
          <p:cNvSpPr>
            <a:spLocks noGrp="1"/>
          </p:cNvSpPr>
          <p:nvPr>
            <p:ph type="sldNum" sz="quarter" idx="12"/>
          </p:nvPr>
        </p:nvSpPr>
        <p:spPr/>
        <p:txBody>
          <a:bodyPr/>
          <a:lstStyle/>
          <a:p>
            <a:fld id="{0088AB57-2DBE-44A3-AE96-942C49E954BF}" type="slidenum">
              <a:rPr lang="en-US" smtClean="0"/>
              <a:t>150</a:t>
            </a:fld>
            <a:endParaRPr lang="en-US"/>
          </a:p>
        </p:txBody>
      </p:sp>
    </p:spTree>
    <p:extLst>
      <p:ext uri="{BB962C8B-B14F-4D97-AF65-F5344CB8AC3E}">
        <p14:creationId xmlns:p14="http://schemas.microsoft.com/office/powerpoint/2010/main" val="142055384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rgbClr val="0070C0"/>
                </a:solidFill>
                <a:latin typeface="+mn-lt"/>
              </a:rPr>
              <a:t>Test Administration with Image Cards  </a:t>
            </a:r>
          </a:p>
        </p:txBody>
      </p:sp>
      <p:sp>
        <p:nvSpPr>
          <p:cNvPr id="3" name="Content Placeholder 2"/>
          <p:cNvSpPr>
            <a:spLocks noGrp="1"/>
          </p:cNvSpPr>
          <p:nvPr>
            <p:ph idx="13"/>
          </p:nvPr>
        </p:nvSpPr>
        <p:spPr>
          <a:xfrm>
            <a:off x="838200" y="1500772"/>
            <a:ext cx="10515599" cy="4302459"/>
          </a:xfrm>
        </p:spPr>
        <p:txBody>
          <a:bodyPr>
            <a:normAutofit/>
          </a:bodyPr>
          <a:lstStyle/>
          <a:p>
            <a:pPr marL="0" indent="0">
              <a:buNone/>
            </a:pPr>
            <a:r>
              <a:rPr lang="en-US">
                <a:latin typeface="+mn-lt"/>
                <a:ea typeface="Open Sans SemiBold" panose="020B0706030804020204" pitchFamily="34" charset="0"/>
                <a:cs typeface="Open Sans SemiBold" panose="020B0706030804020204" pitchFamily="34" charset="0"/>
              </a:rPr>
              <a:t>Image Cards </a:t>
            </a:r>
            <a:r>
              <a:rPr lang="en-US" b="1">
                <a:latin typeface="+mn-lt"/>
                <a:ea typeface="Open Sans SemiBold" panose="020B0706030804020204" pitchFamily="34" charset="0"/>
                <a:cs typeface="Open Sans SemiBold" panose="020B0706030804020204" pitchFamily="34" charset="0"/>
              </a:rPr>
              <a:t> </a:t>
            </a:r>
          </a:p>
          <a:p>
            <a:pPr lvl="1"/>
            <a:r>
              <a:rPr lang="en-US">
                <a:latin typeface="+mn-lt"/>
              </a:rPr>
              <a:t>Test administrators should utilize image cards in the same way they previously accommodated the student booklet page.</a:t>
            </a:r>
          </a:p>
          <a:p>
            <a:pPr lvl="1"/>
            <a:r>
              <a:rPr lang="en-US">
                <a:latin typeface="+mn-lt"/>
              </a:rPr>
              <a:t> EXAMPLES of accommodations that image cards may replace:</a:t>
            </a:r>
          </a:p>
          <a:p>
            <a:pPr lvl="2"/>
            <a:r>
              <a:rPr lang="en-US">
                <a:latin typeface="+mn-lt"/>
              </a:rPr>
              <a:t>Photocopying and then cutting apart answer choices in order to present answer choices one at a time</a:t>
            </a:r>
          </a:p>
          <a:p>
            <a:pPr lvl="2"/>
            <a:r>
              <a:rPr lang="en-US">
                <a:latin typeface="+mn-lt"/>
              </a:rPr>
              <a:t>Photocopying and then cutting out an image to pair with text</a:t>
            </a:r>
          </a:p>
          <a:p>
            <a:pPr lvl="2"/>
            <a:r>
              <a:rPr lang="en-US">
                <a:latin typeface="+mn-lt"/>
              </a:rPr>
              <a:t>Other accommodations that required photocopying and then making a “card” to assist with test administration</a:t>
            </a:r>
          </a:p>
          <a:p>
            <a:pPr lvl="1"/>
            <a:r>
              <a:rPr lang="en-US">
                <a:latin typeface="+mn-lt"/>
              </a:rPr>
              <a:t>Image cards have a number stamp on the back to correspond with test items.</a:t>
            </a:r>
          </a:p>
          <a:p>
            <a:pPr lvl="1"/>
            <a:r>
              <a:rPr lang="en-US">
                <a:latin typeface="+mn-lt"/>
              </a:rPr>
              <a:t>On rare occasions, test items do not have an accompanying image card due to nature of the stimulus. </a:t>
            </a:r>
          </a:p>
          <a:p>
            <a:pPr lvl="2"/>
            <a:endParaRPr lang="en-US"/>
          </a:p>
          <a:p>
            <a:pPr lvl="1"/>
            <a:endParaRPr lang="en-US"/>
          </a:p>
          <a:p>
            <a:pPr lvl="1"/>
            <a:endParaRPr lang="en-US"/>
          </a:p>
          <a:p>
            <a:pPr marL="0" indent="0">
              <a:buNone/>
            </a:pPr>
            <a:endParaRPr lang="en-US"/>
          </a:p>
          <a:p>
            <a:endParaRPr lang="en-US"/>
          </a:p>
        </p:txBody>
      </p:sp>
      <p:sp>
        <p:nvSpPr>
          <p:cNvPr id="7" name="Footer Placeholder 6">
            <a:extLst>
              <a:ext uri="{FF2B5EF4-FFF2-40B4-BE49-F238E27FC236}">
                <a16:creationId xmlns:a16="http://schemas.microsoft.com/office/drawing/2014/main" id="{268CF140-CD17-DD42-83C8-22FB7AC6A521}"/>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541A6E5A-4D52-0343-AB90-8D78B7D8EF48}"/>
              </a:ext>
            </a:extLst>
          </p:cNvPr>
          <p:cNvSpPr>
            <a:spLocks noGrp="1"/>
          </p:cNvSpPr>
          <p:nvPr>
            <p:ph type="sldNum" sz="quarter" idx="12"/>
          </p:nvPr>
        </p:nvSpPr>
        <p:spPr/>
        <p:txBody>
          <a:bodyPr/>
          <a:lstStyle/>
          <a:p>
            <a:fld id="{0088AB57-2DBE-44A3-AE96-942C49E954BF}" type="slidenum">
              <a:rPr lang="en-US" smtClean="0"/>
              <a:t>151</a:t>
            </a:fld>
            <a:endParaRPr lang="en-US"/>
          </a:p>
        </p:txBody>
      </p:sp>
    </p:spTree>
    <p:extLst>
      <p:ext uri="{BB962C8B-B14F-4D97-AF65-F5344CB8AC3E}">
        <p14:creationId xmlns:p14="http://schemas.microsoft.com/office/powerpoint/2010/main" val="24079813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1" y="374813"/>
            <a:ext cx="9597887" cy="710206"/>
          </a:xfrm>
        </p:spPr>
        <p:txBody>
          <a:bodyPr>
            <a:normAutofit/>
          </a:bodyPr>
          <a:lstStyle/>
          <a:p>
            <a:r>
              <a:rPr lang="en-US"/>
              <a:t>Testing Environment   </a:t>
            </a:r>
          </a:p>
        </p:txBody>
      </p:sp>
      <p:sp>
        <p:nvSpPr>
          <p:cNvPr id="3" name="Content Placeholder 2"/>
          <p:cNvSpPr>
            <a:spLocks noGrp="1"/>
          </p:cNvSpPr>
          <p:nvPr>
            <p:ph idx="13"/>
          </p:nvPr>
        </p:nvSpPr>
        <p:spPr>
          <a:xfrm>
            <a:off x="741947" y="1368425"/>
            <a:ext cx="10507579" cy="4960186"/>
          </a:xfrm>
        </p:spPr>
        <p:txBody>
          <a:bodyPr>
            <a:normAutofit lnSpcReduction="10000"/>
          </a:bodyPr>
          <a:lstStyle/>
          <a:p>
            <a:pPr>
              <a:buClr>
                <a:schemeClr val="accent2"/>
              </a:buClr>
              <a:buFont typeface="Wingdings" panose="05000000000000000000" pitchFamily="2" charset="2"/>
              <a:buChar char="§"/>
            </a:pPr>
            <a:r>
              <a:rPr lang="en-US">
                <a:latin typeface="+mn-lt"/>
                <a:ea typeface="Open Sans SemiBold" panose="020B0706030804020204" pitchFamily="34" charset="0"/>
                <a:cs typeface="Open Sans SemiBold" panose="020B0706030804020204" pitchFamily="34" charset="0"/>
              </a:rPr>
              <a:t>Test administrators must prepare the environment for the administration of STAAR Alternate 2.</a:t>
            </a:r>
          </a:p>
          <a:p>
            <a:pPr>
              <a:buClr>
                <a:schemeClr val="accent2"/>
              </a:buClr>
              <a:buFont typeface="Wingdings" panose="05000000000000000000" pitchFamily="2" charset="2"/>
              <a:buChar char="§"/>
            </a:pPr>
            <a:r>
              <a:rPr lang="en-US">
                <a:latin typeface="+mn-lt"/>
                <a:ea typeface="Open Sans SemiBold" panose="020B0706030804020204" pitchFamily="34" charset="0"/>
                <a:cs typeface="Open Sans SemiBold" panose="020B0706030804020204" pitchFamily="34" charset="0"/>
              </a:rPr>
              <a:t>STAAR Alternate 2 is administered to students in a one-on-one setting.</a:t>
            </a:r>
          </a:p>
          <a:p>
            <a:pPr>
              <a:buClr>
                <a:schemeClr val="accent2"/>
              </a:buClr>
              <a:buFont typeface="Wingdings" panose="05000000000000000000" pitchFamily="2" charset="2"/>
              <a:buChar char="§"/>
            </a:pPr>
            <a:r>
              <a:rPr lang="en-US">
                <a:latin typeface="+mn-lt"/>
                <a:ea typeface="Open Sans SemiBold" panose="020B0706030804020204" pitchFamily="34" charset="0"/>
                <a:cs typeface="Open Sans SemiBold" panose="020B0706030804020204" pitchFamily="34" charset="0"/>
              </a:rPr>
              <a:t>Test sessions</a:t>
            </a:r>
          </a:p>
          <a:p>
            <a:pPr lvl="1">
              <a:buClr>
                <a:schemeClr val="accent5"/>
              </a:buClr>
              <a:buFont typeface="Arial" panose="020B0604020202020204" pitchFamily="34" charset="0"/>
              <a:buChar char="•"/>
            </a:pPr>
            <a:r>
              <a:rPr lang="en-US">
                <a:latin typeface="+mn-lt"/>
                <a:ea typeface="Open Sans SemiBold" panose="020B0706030804020204" pitchFamily="34" charset="0"/>
                <a:cs typeface="Open Sans SemiBold" panose="020B0706030804020204" pitchFamily="34" charset="0"/>
              </a:rPr>
              <a:t>must be conducted under the best possible conditions with minimal distractions</a:t>
            </a:r>
          </a:p>
          <a:p>
            <a:pPr lvl="1">
              <a:buClr>
                <a:schemeClr val="accent5"/>
              </a:buClr>
              <a:buFont typeface="Arial" panose="020B0604020202020204" pitchFamily="34" charset="0"/>
              <a:buChar char="•"/>
            </a:pPr>
            <a:r>
              <a:rPr lang="en-US">
                <a:latin typeface="+mn-lt"/>
                <a:ea typeface="Open Sans SemiBold" panose="020B0706030804020204" pitchFamily="34" charset="0"/>
                <a:cs typeface="Open Sans SemiBold" panose="020B0706030804020204" pitchFamily="34" charset="0"/>
              </a:rPr>
              <a:t>and in a setting that is arranged to maintain confidentiality of test material and responses of individual students.</a:t>
            </a:r>
          </a:p>
          <a:p>
            <a:pPr>
              <a:buClr>
                <a:schemeClr val="accent2"/>
              </a:buClr>
              <a:buFont typeface="Wingdings" panose="05000000000000000000" pitchFamily="2" charset="2"/>
              <a:buChar char="§"/>
            </a:pPr>
            <a:r>
              <a:rPr lang="en-US">
                <a:latin typeface="+mn-lt"/>
                <a:ea typeface="Open Sans SemiBold" panose="020B0706030804020204" pitchFamily="34" charset="0"/>
                <a:cs typeface="Open Sans SemiBold" panose="020B0706030804020204" pitchFamily="34" charset="0"/>
              </a:rPr>
              <a:t>Districts with cameras in self-contained classrooms should use locally-developed policy which includes “penalties for prohibited conduct” in the event that a request is made to view video that was recorded during a test administration session</a:t>
            </a:r>
            <a:endParaRPr lang="en-US">
              <a:latin typeface="+mn-lt"/>
            </a:endParaRPr>
          </a:p>
          <a:p>
            <a:pPr lvl="1"/>
            <a:endParaRPr lang="en-US"/>
          </a:p>
          <a:p>
            <a:pPr lvl="1"/>
            <a:endParaRPr lang="en-US"/>
          </a:p>
          <a:p>
            <a:pPr marL="0" indent="0">
              <a:buNone/>
            </a:pPr>
            <a:endParaRPr lang="en-US"/>
          </a:p>
          <a:p>
            <a:endParaRPr lang="en-US"/>
          </a:p>
        </p:txBody>
      </p:sp>
      <p:sp>
        <p:nvSpPr>
          <p:cNvPr id="7" name="Footer Placeholder 6">
            <a:extLst>
              <a:ext uri="{FF2B5EF4-FFF2-40B4-BE49-F238E27FC236}">
                <a16:creationId xmlns:a16="http://schemas.microsoft.com/office/drawing/2014/main" id="{989EFD71-2FA9-944F-8CD9-94D5EF658615}"/>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9A1B15FC-A499-BA43-89C1-A3015754AD6E}"/>
              </a:ext>
            </a:extLst>
          </p:cNvPr>
          <p:cNvSpPr>
            <a:spLocks noGrp="1"/>
          </p:cNvSpPr>
          <p:nvPr>
            <p:ph type="sldNum" sz="quarter" idx="12"/>
          </p:nvPr>
        </p:nvSpPr>
        <p:spPr/>
        <p:txBody>
          <a:bodyPr/>
          <a:lstStyle/>
          <a:p>
            <a:fld id="{0088AB57-2DBE-44A3-AE96-942C49E954BF}" type="slidenum">
              <a:rPr lang="en-US" smtClean="0"/>
              <a:t>152</a:t>
            </a:fld>
            <a:endParaRPr lang="en-US"/>
          </a:p>
        </p:txBody>
      </p:sp>
    </p:spTree>
    <p:extLst>
      <p:ext uri="{BB962C8B-B14F-4D97-AF65-F5344CB8AC3E}">
        <p14:creationId xmlns:p14="http://schemas.microsoft.com/office/powerpoint/2010/main" val="42264544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Entering Responses Online    </a:t>
            </a:r>
          </a:p>
        </p:txBody>
      </p:sp>
      <p:sp>
        <p:nvSpPr>
          <p:cNvPr id="3" name="Content Placeholder 2"/>
          <p:cNvSpPr>
            <a:spLocks noGrp="1"/>
          </p:cNvSpPr>
          <p:nvPr>
            <p:ph idx="13"/>
          </p:nvPr>
        </p:nvSpPr>
        <p:spPr>
          <a:xfrm>
            <a:off x="838200" y="1488741"/>
            <a:ext cx="10515599" cy="4875964"/>
          </a:xfrm>
        </p:spPr>
        <p:txBody>
          <a:bodyPr>
            <a:normAutofit/>
          </a:bodyPr>
          <a:lstStyle/>
          <a:p>
            <a:pPr>
              <a:buClr>
                <a:schemeClr val="accent2"/>
              </a:buClr>
              <a:buFont typeface="Wingdings" panose="05000000000000000000" pitchFamily="2" charset="2"/>
              <a:buChar char="§"/>
            </a:pPr>
            <a:r>
              <a:rPr lang="en-US">
                <a:latin typeface="+mn-lt"/>
                <a:ea typeface="Open Sans SemiBold" panose="020B0706030804020204" pitchFamily="34" charset="0"/>
                <a:cs typeface="Open Sans SemiBold" panose="020B0706030804020204" pitchFamily="34" charset="0"/>
              </a:rPr>
              <a:t>Students taking the STAAR Alternate 2 administration communicate answers directly to the test administrator. </a:t>
            </a:r>
          </a:p>
          <a:p>
            <a:pPr>
              <a:buClr>
                <a:schemeClr val="accent2"/>
              </a:buClr>
              <a:buFont typeface="Wingdings" panose="05000000000000000000" pitchFamily="2" charset="2"/>
              <a:buChar char="§"/>
            </a:pPr>
            <a:r>
              <a:rPr lang="en-US">
                <a:latin typeface="+mn-lt"/>
                <a:ea typeface="Open Sans SemiBold" panose="020B0706030804020204" pitchFamily="34" charset="0"/>
                <a:cs typeface="Open Sans SemiBold" panose="020B0706030804020204" pitchFamily="34" charset="0"/>
              </a:rPr>
              <a:t>The test administrator records the student’s response on the STAAR Alternate 2 Scoring Document based on scoring information provided for each item. </a:t>
            </a:r>
          </a:p>
          <a:p>
            <a:pPr>
              <a:buClr>
                <a:schemeClr val="accent2"/>
              </a:buClr>
              <a:buFont typeface="Wingdings" panose="05000000000000000000" pitchFamily="2" charset="2"/>
              <a:buChar char="§"/>
            </a:pPr>
            <a:r>
              <a:rPr lang="en-US">
                <a:latin typeface="+mn-lt"/>
                <a:ea typeface="Open Sans SemiBold" panose="020B0706030804020204" pitchFamily="34" charset="0"/>
                <a:cs typeface="Open Sans SemiBold" panose="020B0706030804020204" pitchFamily="34" charset="0"/>
              </a:rPr>
              <a:t>The students’ responses are then entered into the Assessment Management System.</a:t>
            </a:r>
          </a:p>
          <a:p>
            <a:pPr>
              <a:buClr>
                <a:schemeClr val="accent2"/>
              </a:buClr>
              <a:buFont typeface="Wingdings" panose="05000000000000000000" pitchFamily="2" charset="2"/>
              <a:buChar char="§"/>
            </a:pPr>
            <a:r>
              <a:rPr lang="en-US">
                <a:latin typeface="+mn-lt"/>
                <a:ea typeface="Open Sans SemiBold" panose="020B0706030804020204" pitchFamily="34" charset="0"/>
                <a:cs typeface="Open Sans SemiBold" panose="020B0706030804020204" pitchFamily="34" charset="0"/>
              </a:rPr>
              <a:t>The district coordinator, campus coordinator, or other authorized personnel who have completed training and signed oath will enter scoring information into an online system. </a:t>
            </a:r>
          </a:p>
          <a:p>
            <a:pPr lvl="1"/>
            <a:endParaRPr lang="en-US"/>
          </a:p>
          <a:p>
            <a:pPr lvl="1"/>
            <a:endParaRPr lang="en-US"/>
          </a:p>
          <a:p>
            <a:pPr marL="0" indent="0">
              <a:buNone/>
            </a:pPr>
            <a:endParaRPr lang="en-US"/>
          </a:p>
          <a:p>
            <a:endParaRPr lang="en-US"/>
          </a:p>
        </p:txBody>
      </p:sp>
      <p:sp>
        <p:nvSpPr>
          <p:cNvPr id="7" name="Footer Placeholder 6">
            <a:extLst>
              <a:ext uri="{FF2B5EF4-FFF2-40B4-BE49-F238E27FC236}">
                <a16:creationId xmlns:a16="http://schemas.microsoft.com/office/drawing/2014/main" id="{04D3CC1D-A444-624F-A01B-80C091461187}"/>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B53A9FE4-D342-054B-A231-0402FD8B6595}"/>
              </a:ext>
            </a:extLst>
          </p:cNvPr>
          <p:cNvSpPr>
            <a:spLocks noGrp="1"/>
          </p:cNvSpPr>
          <p:nvPr>
            <p:ph type="sldNum" sz="quarter" idx="12"/>
          </p:nvPr>
        </p:nvSpPr>
        <p:spPr/>
        <p:txBody>
          <a:bodyPr/>
          <a:lstStyle/>
          <a:p>
            <a:fld id="{0088AB57-2DBE-44A3-AE96-942C49E954BF}" type="slidenum">
              <a:rPr lang="en-US" smtClean="0"/>
              <a:t>153</a:t>
            </a:fld>
            <a:endParaRPr lang="en-US"/>
          </a:p>
        </p:txBody>
      </p:sp>
    </p:spTree>
    <p:extLst>
      <p:ext uri="{BB962C8B-B14F-4D97-AF65-F5344CB8AC3E}">
        <p14:creationId xmlns:p14="http://schemas.microsoft.com/office/powerpoint/2010/main" val="351701888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70C0"/>
                </a:solidFill>
                <a:latin typeface="+mn-lt"/>
              </a:rPr>
              <a:t>ESSA 1% Waiver </a:t>
            </a:r>
          </a:p>
        </p:txBody>
      </p:sp>
      <p:sp>
        <p:nvSpPr>
          <p:cNvPr id="4" name="Text Placeholder 3"/>
          <p:cNvSpPr>
            <a:spLocks noGrp="1"/>
          </p:cNvSpPr>
          <p:nvPr>
            <p:ph type="body" sz="quarter" idx="14"/>
          </p:nvPr>
        </p:nvSpPr>
        <p:spPr/>
        <p:txBody>
          <a:bodyPr>
            <a:normAutofit fontScale="85000" lnSpcReduction="20000"/>
          </a:bodyPr>
          <a:lstStyle/>
          <a:p>
            <a:r>
              <a:rPr lang="en-US">
                <a:latin typeface="+mn-lt"/>
              </a:rPr>
              <a:t>TEA’s  request for a limited waiver to assess more than 1% of students using an alternate assessment in the 2018-2019 school year in reading/language arts, science and mathematics was approved by the United States Department of Education (USDE) in March, 2019.</a:t>
            </a:r>
          </a:p>
          <a:p>
            <a:endParaRPr lang="en-US">
              <a:latin typeface="+mn-lt"/>
            </a:endParaRPr>
          </a:p>
          <a:p>
            <a:r>
              <a:rPr lang="en-US">
                <a:latin typeface="+mn-lt"/>
              </a:rPr>
              <a:t>Based on state assessment data for Spring 2019, TEA will again be requesting a waiver for the 2019-2020 school year.</a:t>
            </a:r>
          </a:p>
        </p:txBody>
      </p:sp>
      <p:pic>
        <p:nvPicPr>
          <p:cNvPr id="6" name="Content Placeholder 5">
            <a:extLst>
              <a:ext uri="{FF2B5EF4-FFF2-40B4-BE49-F238E27FC236}">
                <a16:creationId xmlns:a16="http://schemas.microsoft.com/office/drawing/2014/main" id="{AF50216F-24AA-4758-A913-E0C4A685B08D}"/>
              </a:ext>
            </a:extLst>
          </p:cNvPr>
          <p:cNvPicPr>
            <a:picLocks noGrp="1" noChangeAspect="1"/>
          </p:cNvPicPr>
          <p:nvPr>
            <p:ph sz="quarter" idx="13"/>
          </p:nvPr>
        </p:nvPicPr>
        <p:blipFill>
          <a:blip r:embed="rId2"/>
          <a:stretch>
            <a:fillRect/>
          </a:stretch>
        </p:blipFill>
        <p:spPr>
          <a:xfrm>
            <a:off x="6096000" y="2508946"/>
            <a:ext cx="5534025" cy="2827533"/>
          </a:xfrm>
          <a:prstGeom prst="rect">
            <a:avLst/>
          </a:prstGeom>
        </p:spPr>
      </p:pic>
      <p:sp>
        <p:nvSpPr>
          <p:cNvPr id="8" name="Footer Placeholder 7">
            <a:extLst>
              <a:ext uri="{FF2B5EF4-FFF2-40B4-BE49-F238E27FC236}">
                <a16:creationId xmlns:a16="http://schemas.microsoft.com/office/drawing/2014/main" id="{7EC74E52-1A65-4040-8C34-19BF6F3807F2}"/>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DD05D745-691A-9C4A-A47E-8793BF65573A}"/>
              </a:ext>
            </a:extLst>
          </p:cNvPr>
          <p:cNvSpPr>
            <a:spLocks noGrp="1"/>
          </p:cNvSpPr>
          <p:nvPr>
            <p:ph type="sldNum" sz="quarter" idx="12"/>
          </p:nvPr>
        </p:nvSpPr>
        <p:spPr/>
        <p:txBody>
          <a:bodyPr/>
          <a:lstStyle/>
          <a:p>
            <a:fld id="{0088AB57-2DBE-44A3-AE96-942C49E954BF}" type="slidenum">
              <a:rPr lang="en-US" smtClean="0"/>
              <a:t>154</a:t>
            </a:fld>
            <a:endParaRPr lang="en-US"/>
          </a:p>
        </p:txBody>
      </p:sp>
    </p:spTree>
    <p:extLst>
      <p:ext uri="{BB962C8B-B14F-4D97-AF65-F5344CB8AC3E}">
        <p14:creationId xmlns:p14="http://schemas.microsoft.com/office/powerpoint/2010/main" val="83220902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7E839-5BF3-44F7-A298-824F84664347}"/>
              </a:ext>
            </a:extLst>
          </p:cNvPr>
          <p:cNvSpPr>
            <a:spLocks noGrp="1"/>
          </p:cNvSpPr>
          <p:nvPr>
            <p:ph type="title"/>
          </p:nvPr>
        </p:nvSpPr>
        <p:spPr>
          <a:xfrm>
            <a:off x="1755912" y="243950"/>
            <a:ext cx="9835724" cy="939591"/>
          </a:xfrm>
        </p:spPr>
        <p:txBody>
          <a:bodyPr>
            <a:normAutofit/>
          </a:bodyPr>
          <a:lstStyle/>
          <a:p>
            <a:r>
              <a:rPr lang="en-US" dirty="0"/>
              <a:t>% of Districts Exceeding 1% Participation Rate </a:t>
            </a:r>
          </a:p>
        </p:txBody>
      </p:sp>
      <p:graphicFrame>
        <p:nvGraphicFramePr>
          <p:cNvPr id="9" name="Content Placeholder 8">
            <a:extLst>
              <a:ext uri="{FF2B5EF4-FFF2-40B4-BE49-F238E27FC236}">
                <a16:creationId xmlns:a16="http://schemas.microsoft.com/office/drawing/2014/main" id="{7F74F383-A6BC-4D67-AA27-DCE2DE07F5CE}"/>
              </a:ext>
            </a:extLst>
          </p:cNvPr>
          <p:cNvGraphicFramePr>
            <a:graphicFrameLocks noGrp="1"/>
          </p:cNvGraphicFramePr>
          <p:nvPr>
            <p:ph idx="13"/>
          </p:nvPr>
        </p:nvGraphicFramePr>
        <p:xfrm>
          <a:off x="837719" y="1210027"/>
          <a:ext cx="10159314" cy="466094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66D7325-8834-4C20-B9B3-B471A5972C52}"/>
              </a:ext>
            </a:extLst>
          </p:cNvPr>
          <p:cNvSpPr txBox="1"/>
          <p:nvPr/>
        </p:nvSpPr>
        <p:spPr>
          <a:xfrm>
            <a:off x="4730888" y="5897454"/>
            <a:ext cx="2730222" cy="461665"/>
          </a:xfrm>
          <a:prstGeom prst="rect">
            <a:avLst/>
          </a:prstGeom>
          <a:noFill/>
        </p:spPr>
        <p:txBody>
          <a:bodyPr wrap="square" rtlCol="0">
            <a:spAutoFit/>
          </a:bodyPr>
          <a:lstStyle/>
          <a:p>
            <a:pPr algn="ctr"/>
            <a:r>
              <a:rPr lang="en-US" sz="2400" dirty="0">
                <a:latin typeface="Open Sans (Headings)"/>
              </a:rPr>
              <a:t>ESC Regions</a:t>
            </a:r>
          </a:p>
        </p:txBody>
      </p:sp>
      <p:cxnSp>
        <p:nvCxnSpPr>
          <p:cNvPr id="17" name="Straight Arrow Connector 16">
            <a:extLst>
              <a:ext uri="{FF2B5EF4-FFF2-40B4-BE49-F238E27FC236}">
                <a16:creationId xmlns:a16="http://schemas.microsoft.com/office/drawing/2014/main" id="{464DC938-08B7-4D3E-AF9E-FE9462F2806C}"/>
              </a:ext>
            </a:extLst>
          </p:cNvPr>
          <p:cNvCxnSpPr>
            <a:cxnSpLocks/>
          </p:cNvCxnSpPr>
          <p:nvPr/>
        </p:nvCxnSpPr>
        <p:spPr>
          <a:xfrm>
            <a:off x="1755911" y="1410083"/>
            <a:ext cx="8680177" cy="0"/>
          </a:xfrm>
          <a:prstGeom prst="straightConnector1">
            <a:avLst/>
          </a:prstGeom>
          <a:ln w="539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1AC354C-1E8B-4B41-9317-BE4C8F6EFC0B}"/>
              </a:ext>
            </a:extLst>
          </p:cNvPr>
          <p:cNvSpPr txBox="1"/>
          <p:nvPr/>
        </p:nvSpPr>
        <p:spPr>
          <a:xfrm>
            <a:off x="1106734" y="1210027"/>
            <a:ext cx="743464" cy="400110"/>
          </a:xfrm>
          <a:prstGeom prst="rect">
            <a:avLst/>
          </a:prstGeom>
          <a:noFill/>
        </p:spPr>
        <p:txBody>
          <a:bodyPr wrap="square" rtlCol="0" anchor="ctr">
            <a:spAutoFit/>
          </a:bodyPr>
          <a:lstStyle/>
          <a:p>
            <a:r>
              <a:rPr lang="en-US" sz="2000" dirty="0">
                <a:latin typeface="Open Sans (Headings)"/>
              </a:rPr>
              <a:t>81%</a:t>
            </a:r>
          </a:p>
        </p:txBody>
      </p:sp>
      <p:sp>
        <p:nvSpPr>
          <p:cNvPr id="22" name="TextBox 21">
            <a:extLst>
              <a:ext uri="{FF2B5EF4-FFF2-40B4-BE49-F238E27FC236}">
                <a16:creationId xmlns:a16="http://schemas.microsoft.com/office/drawing/2014/main" id="{42AF4CD1-620D-4FC9-8A33-BD139EE850DB}"/>
              </a:ext>
            </a:extLst>
          </p:cNvPr>
          <p:cNvSpPr txBox="1"/>
          <p:nvPr/>
        </p:nvSpPr>
        <p:spPr>
          <a:xfrm>
            <a:off x="10436088" y="1210027"/>
            <a:ext cx="743464" cy="400110"/>
          </a:xfrm>
          <a:prstGeom prst="rect">
            <a:avLst/>
          </a:prstGeom>
          <a:noFill/>
        </p:spPr>
        <p:txBody>
          <a:bodyPr wrap="square" rtlCol="0" anchor="ctr">
            <a:spAutoFit/>
          </a:bodyPr>
          <a:lstStyle/>
          <a:p>
            <a:r>
              <a:rPr lang="en-US" sz="2000" dirty="0">
                <a:latin typeface="Open Sans (Headings)"/>
              </a:rPr>
              <a:t>42%</a:t>
            </a:r>
          </a:p>
        </p:txBody>
      </p:sp>
      <p:sp>
        <p:nvSpPr>
          <p:cNvPr id="4" name="Footer Placeholder 3">
            <a:extLst>
              <a:ext uri="{FF2B5EF4-FFF2-40B4-BE49-F238E27FC236}">
                <a16:creationId xmlns:a16="http://schemas.microsoft.com/office/drawing/2014/main" id="{4B023A24-C11D-6746-A49F-E7AF31AAB4CB}"/>
              </a:ext>
            </a:extLst>
          </p:cNvPr>
          <p:cNvSpPr>
            <a:spLocks noGrp="1"/>
          </p:cNvSpPr>
          <p:nvPr>
            <p:ph type="ftr" sz="quarter" idx="11"/>
          </p:nvPr>
        </p:nvSpPr>
        <p:spPr/>
        <p:txBody>
          <a:bodyPr/>
          <a:lstStyle/>
          <a:p>
            <a:r>
              <a:rPr lang="en-US"/>
              <a:t>TEA - Student Assessment Division</a:t>
            </a:r>
          </a:p>
        </p:txBody>
      </p:sp>
      <p:sp>
        <p:nvSpPr>
          <p:cNvPr id="6" name="Slide Number Placeholder 5">
            <a:extLst>
              <a:ext uri="{FF2B5EF4-FFF2-40B4-BE49-F238E27FC236}">
                <a16:creationId xmlns:a16="http://schemas.microsoft.com/office/drawing/2014/main" id="{F5073442-F219-AE47-8712-355DCBCF7CFA}"/>
              </a:ext>
            </a:extLst>
          </p:cNvPr>
          <p:cNvSpPr>
            <a:spLocks noGrp="1"/>
          </p:cNvSpPr>
          <p:nvPr>
            <p:ph type="sldNum" sz="quarter" idx="12"/>
          </p:nvPr>
        </p:nvSpPr>
        <p:spPr/>
        <p:txBody>
          <a:bodyPr/>
          <a:lstStyle/>
          <a:p>
            <a:fld id="{0088AB57-2DBE-44A3-AE96-942C49E954BF}" type="slidenum">
              <a:rPr lang="en-US" smtClean="0"/>
              <a:t>155</a:t>
            </a:fld>
            <a:endParaRPr lang="en-US"/>
          </a:p>
        </p:txBody>
      </p:sp>
    </p:spTree>
    <p:extLst>
      <p:ext uri="{BB962C8B-B14F-4D97-AF65-F5344CB8AC3E}">
        <p14:creationId xmlns:p14="http://schemas.microsoft.com/office/powerpoint/2010/main" val="256281970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7E839-5BF3-44F7-A298-824F84664347}"/>
              </a:ext>
            </a:extLst>
          </p:cNvPr>
          <p:cNvSpPr>
            <a:spLocks noGrp="1"/>
          </p:cNvSpPr>
          <p:nvPr>
            <p:ph type="title"/>
          </p:nvPr>
        </p:nvSpPr>
        <p:spPr>
          <a:xfrm>
            <a:off x="1984512" y="370464"/>
            <a:ext cx="9890656" cy="939591"/>
          </a:xfrm>
        </p:spPr>
        <p:txBody>
          <a:bodyPr>
            <a:normAutofit/>
          </a:bodyPr>
          <a:lstStyle/>
          <a:p>
            <a:r>
              <a:rPr lang="en-US" sz="3200" b="1">
                <a:solidFill>
                  <a:srgbClr val="0070C0"/>
                </a:solidFill>
                <a:latin typeface="+mn-lt"/>
              </a:rPr>
              <a:t>% of Districts Exceeding 1% Participation Rate </a:t>
            </a:r>
          </a:p>
        </p:txBody>
      </p:sp>
      <p:graphicFrame>
        <p:nvGraphicFramePr>
          <p:cNvPr id="9" name="Content Placeholder 8">
            <a:extLst>
              <a:ext uri="{FF2B5EF4-FFF2-40B4-BE49-F238E27FC236}">
                <a16:creationId xmlns:a16="http://schemas.microsoft.com/office/drawing/2014/main" id="{7F74F383-A6BC-4D67-AA27-DCE2DE07F5CE}"/>
              </a:ext>
            </a:extLst>
          </p:cNvPr>
          <p:cNvGraphicFramePr>
            <a:graphicFrameLocks noGrp="1"/>
          </p:cNvGraphicFramePr>
          <p:nvPr>
            <p:ph idx="13"/>
          </p:nvPr>
        </p:nvGraphicFramePr>
        <p:xfrm>
          <a:off x="837719" y="1210027"/>
          <a:ext cx="10159314" cy="466094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66D7325-8834-4C20-B9B3-B471A5972C52}"/>
              </a:ext>
            </a:extLst>
          </p:cNvPr>
          <p:cNvSpPr txBox="1"/>
          <p:nvPr/>
        </p:nvSpPr>
        <p:spPr>
          <a:xfrm>
            <a:off x="4730888" y="5897454"/>
            <a:ext cx="2730222" cy="461665"/>
          </a:xfrm>
          <a:prstGeom prst="rect">
            <a:avLst/>
          </a:prstGeom>
          <a:noFill/>
        </p:spPr>
        <p:txBody>
          <a:bodyPr wrap="square" rtlCol="0">
            <a:spAutoFit/>
          </a:bodyPr>
          <a:lstStyle/>
          <a:p>
            <a:pPr algn="ctr"/>
            <a:r>
              <a:rPr lang="en-US" sz="2400">
                <a:latin typeface="Open Sans (Headings)"/>
              </a:rPr>
              <a:t>ESC Regions</a:t>
            </a:r>
          </a:p>
        </p:txBody>
      </p:sp>
      <p:cxnSp>
        <p:nvCxnSpPr>
          <p:cNvPr id="17" name="Straight Arrow Connector 16">
            <a:extLst>
              <a:ext uri="{FF2B5EF4-FFF2-40B4-BE49-F238E27FC236}">
                <a16:creationId xmlns:a16="http://schemas.microsoft.com/office/drawing/2014/main" id="{464DC938-08B7-4D3E-AF9E-FE9462F2806C}"/>
              </a:ext>
            </a:extLst>
          </p:cNvPr>
          <p:cNvCxnSpPr>
            <a:cxnSpLocks/>
          </p:cNvCxnSpPr>
          <p:nvPr/>
        </p:nvCxnSpPr>
        <p:spPr>
          <a:xfrm>
            <a:off x="1755911" y="1410083"/>
            <a:ext cx="8680177" cy="0"/>
          </a:xfrm>
          <a:prstGeom prst="straightConnector1">
            <a:avLst/>
          </a:prstGeom>
          <a:ln w="539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1AC354C-1E8B-4B41-9317-BE4C8F6EFC0B}"/>
              </a:ext>
            </a:extLst>
          </p:cNvPr>
          <p:cNvSpPr txBox="1"/>
          <p:nvPr/>
        </p:nvSpPr>
        <p:spPr>
          <a:xfrm>
            <a:off x="1106734" y="1210027"/>
            <a:ext cx="743464" cy="400110"/>
          </a:xfrm>
          <a:prstGeom prst="rect">
            <a:avLst/>
          </a:prstGeom>
          <a:noFill/>
        </p:spPr>
        <p:txBody>
          <a:bodyPr wrap="square" rtlCol="0" anchor="ctr">
            <a:spAutoFit/>
          </a:bodyPr>
          <a:lstStyle/>
          <a:p>
            <a:r>
              <a:rPr lang="en-US" sz="2000">
                <a:latin typeface="Open Sans (Headings)"/>
              </a:rPr>
              <a:t>80%</a:t>
            </a:r>
          </a:p>
        </p:txBody>
      </p:sp>
      <p:sp>
        <p:nvSpPr>
          <p:cNvPr id="22" name="TextBox 21">
            <a:extLst>
              <a:ext uri="{FF2B5EF4-FFF2-40B4-BE49-F238E27FC236}">
                <a16:creationId xmlns:a16="http://schemas.microsoft.com/office/drawing/2014/main" id="{42AF4CD1-620D-4FC9-8A33-BD139EE850DB}"/>
              </a:ext>
            </a:extLst>
          </p:cNvPr>
          <p:cNvSpPr txBox="1"/>
          <p:nvPr/>
        </p:nvSpPr>
        <p:spPr>
          <a:xfrm>
            <a:off x="10436088" y="1210027"/>
            <a:ext cx="743464" cy="400110"/>
          </a:xfrm>
          <a:prstGeom prst="rect">
            <a:avLst/>
          </a:prstGeom>
          <a:noFill/>
        </p:spPr>
        <p:txBody>
          <a:bodyPr wrap="square" rtlCol="0" anchor="ctr">
            <a:spAutoFit/>
          </a:bodyPr>
          <a:lstStyle/>
          <a:p>
            <a:r>
              <a:rPr lang="en-US" sz="2000">
                <a:latin typeface="Open Sans (Headings)"/>
              </a:rPr>
              <a:t>30%</a:t>
            </a:r>
          </a:p>
        </p:txBody>
      </p:sp>
      <p:sp>
        <p:nvSpPr>
          <p:cNvPr id="6" name="Footer Placeholder 5">
            <a:extLst>
              <a:ext uri="{FF2B5EF4-FFF2-40B4-BE49-F238E27FC236}">
                <a16:creationId xmlns:a16="http://schemas.microsoft.com/office/drawing/2014/main" id="{979E8866-D125-5C45-A372-10CA5A483EAC}"/>
              </a:ext>
            </a:extLst>
          </p:cNvPr>
          <p:cNvSpPr>
            <a:spLocks noGrp="1"/>
          </p:cNvSpPr>
          <p:nvPr>
            <p:ph type="ftr" sz="quarter" idx="11"/>
          </p:nvPr>
        </p:nvSpPr>
        <p:spPr/>
        <p:txBody>
          <a:bodyPr/>
          <a:lstStyle/>
          <a:p>
            <a:r>
              <a:rPr lang="en-US"/>
              <a:t>TEA - Student Assessment Division</a:t>
            </a:r>
          </a:p>
        </p:txBody>
      </p:sp>
      <p:sp>
        <p:nvSpPr>
          <p:cNvPr id="7" name="Slide Number Placeholder 6">
            <a:extLst>
              <a:ext uri="{FF2B5EF4-FFF2-40B4-BE49-F238E27FC236}">
                <a16:creationId xmlns:a16="http://schemas.microsoft.com/office/drawing/2014/main" id="{08CCF5F0-F76A-ED43-A4AA-A53FC6519BC1}"/>
              </a:ext>
            </a:extLst>
          </p:cNvPr>
          <p:cNvSpPr>
            <a:spLocks noGrp="1"/>
          </p:cNvSpPr>
          <p:nvPr>
            <p:ph type="sldNum" sz="quarter" idx="12"/>
          </p:nvPr>
        </p:nvSpPr>
        <p:spPr/>
        <p:txBody>
          <a:bodyPr/>
          <a:lstStyle/>
          <a:p>
            <a:fld id="{0088AB57-2DBE-44A3-AE96-942C49E954BF}" type="slidenum">
              <a:rPr lang="en-US" smtClean="0"/>
              <a:t>156</a:t>
            </a:fld>
            <a:endParaRPr lang="en-US"/>
          </a:p>
        </p:txBody>
      </p:sp>
    </p:spTree>
    <p:extLst>
      <p:ext uri="{BB962C8B-B14F-4D97-AF65-F5344CB8AC3E}">
        <p14:creationId xmlns:p14="http://schemas.microsoft.com/office/powerpoint/2010/main" val="81706190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6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3C6EBE"/>
              </a:buClr>
              <a:buSzPts val="3600"/>
              <a:buFont typeface="Open Sans SemiBold"/>
              <a:buNone/>
            </a:pPr>
            <a:r>
              <a:rPr lang="en-US">
                <a:solidFill>
                  <a:srgbClr val="0070C0"/>
                </a:solidFill>
                <a:latin typeface="+mn-lt"/>
              </a:rPr>
              <a:t>Statewide Student Participation Data </a:t>
            </a:r>
          </a:p>
        </p:txBody>
      </p:sp>
      <p:graphicFrame>
        <p:nvGraphicFramePr>
          <p:cNvPr id="3" name="Table 2">
            <a:extLst>
              <a:ext uri="{FF2B5EF4-FFF2-40B4-BE49-F238E27FC236}">
                <a16:creationId xmlns:a16="http://schemas.microsoft.com/office/drawing/2014/main" id="{5C750C82-8F6D-4E6E-B4B9-5D8C940D3B5C}"/>
              </a:ext>
            </a:extLst>
          </p:cNvPr>
          <p:cNvGraphicFramePr>
            <a:graphicFrameLocks noGrp="1"/>
          </p:cNvGraphicFramePr>
          <p:nvPr/>
        </p:nvGraphicFramePr>
        <p:xfrm>
          <a:off x="385215" y="1633447"/>
          <a:ext cx="11421570" cy="3713026"/>
        </p:xfrm>
        <a:graphic>
          <a:graphicData uri="http://schemas.openxmlformats.org/drawingml/2006/table">
            <a:tbl>
              <a:tblPr firstRow="1" bandRow="1"/>
              <a:tblGrid>
                <a:gridCol w="3627469">
                  <a:extLst>
                    <a:ext uri="{9D8B030D-6E8A-4147-A177-3AD203B41FA5}">
                      <a16:colId xmlns:a16="http://schemas.microsoft.com/office/drawing/2014/main" val="122167688"/>
                    </a:ext>
                  </a:extLst>
                </a:gridCol>
                <a:gridCol w="1529531">
                  <a:extLst>
                    <a:ext uri="{9D8B030D-6E8A-4147-A177-3AD203B41FA5}">
                      <a16:colId xmlns:a16="http://schemas.microsoft.com/office/drawing/2014/main" val="284737940"/>
                    </a:ext>
                  </a:extLst>
                </a:gridCol>
                <a:gridCol w="950790">
                  <a:extLst>
                    <a:ext uri="{9D8B030D-6E8A-4147-A177-3AD203B41FA5}">
                      <a16:colId xmlns:a16="http://schemas.microsoft.com/office/drawing/2014/main" val="3076285558"/>
                    </a:ext>
                  </a:extLst>
                </a:gridCol>
                <a:gridCol w="1634639">
                  <a:extLst>
                    <a:ext uri="{9D8B030D-6E8A-4147-A177-3AD203B41FA5}">
                      <a16:colId xmlns:a16="http://schemas.microsoft.com/office/drawing/2014/main" val="1634190696"/>
                    </a:ext>
                  </a:extLst>
                </a:gridCol>
                <a:gridCol w="907690">
                  <a:extLst>
                    <a:ext uri="{9D8B030D-6E8A-4147-A177-3AD203B41FA5}">
                      <a16:colId xmlns:a16="http://schemas.microsoft.com/office/drawing/2014/main" val="3457006321"/>
                    </a:ext>
                  </a:extLst>
                </a:gridCol>
                <a:gridCol w="1848926">
                  <a:extLst>
                    <a:ext uri="{9D8B030D-6E8A-4147-A177-3AD203B41FA5}">
                      <a16:colId xmlns:a16="http://schemas.microsoft.com/office/drawing/2014/main" val="924695396"/>
                    </a:ext>
                  </a:extLst>
                </a:gridCol>
                <a:gridCol w="922525">
                  <a:extLst>
                    <a:ext uri="{9D8B030D-6E8A-4147-A177-3AD203B41FA5}">
                      <a16:colId xmlns:a16="http://schemas.microsoft.com/office/drawing/2014/main" val="3693229355"/>
                    </a:ext>
                  </a:extLst>
                </a:gridCol>
              </a:tblGrid>
              <a:tr h="370840">
                <a:tc>
                  <a:txBody>
                    <a:bodyPr/>
                    <a:lstStyle/>
                    <a:p>
                      <a:endParaRPr lang="en-US"/>
                    </a:p>
                  </a:txBody>
                  <a:tcP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2800">
                          <a:latin typeface="Open Sans (Body)"/>
                        </a:rPr>
                        <a:t>Spring 2017</a:t>
                      </a:r>
                    </a:p>
                  </a:txBody>
                  <a:tcPr>
                    <a:lnL w="12700" cap="flat" cmpd="sng" algn="ctr">
                      <a:solidFill>
                        <a:schemeClr val="tx1"/>
                      </a:solidFill>
                      <a:prstDash val="solid"/>
                      <a:round/>
                      <a:headEnd type="none" w="med" len="med"/>
                      <a:tailEnd type="none" w="med" len="med"/>
                    </a:lnL>
                    <a:solidFill>
                      <a:schemeClr val="accent5">
                        <a:lumMod val="20000"/>
                        <a:lumOff val="80000"/>
                      </a:schemeClr>
                    </a:solidFill>
                  </a:tcPr>
                </a:tc>
                <a:tc hMerge="1">
                  <a:txBody>
                    <a:bodyPr/>
                    <a:lstStyle/>
                    <a:p>
                      <a:endParaRPr lang="en-US"/>
                    </a:p>
                  </a:txBody>
                  <a:tcPr/>
                </a:tc>
                <a:tc gridSpan="2">
                  <a:txBody>
                    <a:bodyPr/>
                    <a:lstStyle/>
                    <a:p>
                      <a:pPr algn="ctr"/>
                      <a:r>
                        <a:rPr lang="en-US" sz="2800">
                          <a:latin typeface="Open Sans (Body)"/>
                        </a:rPr>
                        <a:t>Spring 2018</a:t>
                      </a:r>
                    </a:p>
                  </a:txBody>
                  <a:tcPr>
                    <a:solidFill>
                      <a:schemeClr val="accent5">
                        <a:lumMod val="20000"/>
                        <a:lumOff val="80000"/>
                      </a:schemeClr>
                    </a:solidFill>
                  </a:tcPr>
                </a:tc>
                <a:tc hMerge="1">
                  <a:txBody>
                    <a:bodyPr/>
                    <a:lstStyle/>
                    <a:p>
                      <a:endParaRPr lang="en-US"/>
                    </a:p>
                  </a:txBody>
                  <a:tcPr/>
                </a:tc>
                <a:tc gridSpan="2">
                  <a:txBody>
                    <a:bodyPr/>
                    <a:lstStyle/>
                    <a:p>
                      <a:pPr algn="ctr"/>
                      <a:r>
                        <a:rPr lang="en-US" sz="2800">
                          <a:latin typeface="Open Sans (Body)"/>
                        </a:rPr>
                        <a:t>Spring 2019</a:t>
                      </a:r>
                    </a:p>
                  </a:txBody>
                  <a:tcPr>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905103777"/>
                  </a:ext>
                </a:extLst>
              </a:tr>
              <a:tr h="370840">
                <a:tc>
                  <a:txBody>
                    <a:bodyPr/>
                    <a:lstStyle/>
                    <a:p>
                      <a:pPr algn="ctr"/>
                      <a:r>
                        <a:rPr lang="en-US" sz="2400">
                          <a:latin typeface="Open Sans (Body)"/>
                        </a:rPr>
                        <a:t>Math Alternate</a:t>
                      </a:r>
                    </a:p>
                  </a:txBody>
                  <a:tcPr>
                    <a:lnT w="12700" cap="flat" cmpd="sng" algn="ctr">
                      <a:solidFill>
                        <a:schemeClr val="tx1"/>
                      </a:solidFill>
                      <a:prstDash val="solid"/>
                      <a:round/>
                      <a:headEnd type="none" w="med" len="med"/>
                      <a:tailEnd type="none" w="med" len="med"/>
                    </a:lnT>
                    <a:solidFill>
                      <a:schemeClr val="accent5">
                        <a:lumMod val="60000"/>
                        <a:lumOff val="40000"/>
                      </a:schemeClr>
                    </a:solidFill>
                  </a:tcPr>
                </a:tc>
                <a:tc>
                  <a:txBody>
                    <a:bodyPr/>
                    <a:lstStyle/>
                    <a:p>
                      <a:pPr algn="ctr"/>
                      <a:r>
                        <a:rPr lang="en-US" sz="2400">
                          <a:latin typeface="Open Sans (Body)"/>
                        </a:rPr>
                        <a:t>37,980</a:t>
                      </a:r>
                    </a:p>
                  </a:txBody>
                  <a:tcPr>
                    <a:solidFill>
                      <a:schemeClr val="accent5">
                        <a:lumMod val="60000"/>
                        <a:lumOff val="40000"/>
                      </a:schemeClr>
                    </a:solidFill>
                  </a:tcPr>
                </a:tc>
                <a:tc rowSpan="2">
                  <a:txBody>
                    <a:bodyPr/>
                    <a:lstStyle/>
                    <a:p>
                      <a:pPr algn="ctr"/>
                      <a:r>
                        <a:rPr lang="en-US" sz="2400">
                          <a:latin typeface="Open Sans (Body)"/>
                        </a:rPr>
                        <a:t>1.4%</a:t>
                      </a:r>
                    </a:p>
                  </a:txBody>
                  <a:tcPr anchor="ctr">
                    <a:solidFill>
                      <a:schemeClr val="accent5">
                        <a:lumMod val="60000"/>
                        <a:lumOff val="40000"/>
                      </a:schemeClr>
                    </a:solidFill>
                  </a:tcPr>
                </a:tc>
                <a:tc>
                  <a:txBody>
                    <a:bodyPr/>
                    <a:lstStyle/>
                    <a:p>
                      <a:pPr algn="ctr"/>
                      <a:r>
                        <a:rPr lang="en-US" sz="2400">
                          <a:latin typeface="Open Sans (Body)"/>
                        </a:rPr>
                        <a:t>40,646</a:t>
                      </a:r>
                    </a:p>
                  </a:txBody>
                  <a:tcPr>
                    <a:solidFill>
                      <a:schemeClr val="accent5">
                        <a:lumMod val="60000"/>
                        <a:lumOff val="40000"/>
                      </a:schemeClr>
                    </a:solidFill>
                  </a:tcPr>
                </a:tc>
                <a:tc rowSpan="2">
                  <a:txBody>
                    <a:bodyPr/>
                    <a:lstStyle/>
                    <a:p>
                      <a:r>
                        <a:rPr lang="en-US" sz="2400">
                          <a:latin typeface="Open Sans (Body)"/>
                        </a:rPr>
                        <a:t>1.4%</a:t>
                      </a:r>
                    </a:p>
                  </a:txBody>
                  <a:tcPr anchor="ctr">
                    <a:solidFill>
                      <a:schemeClr val="accent5">
                        <a:lumMod val="60000"/>
                        <a:lumOff val="40000"/>
                      </a:schemeClr>
                    </a:solidFill>
                  </a:tcPr>
                </a:tc>
                <a:tc>
                  <a:txBody>
                    <a:bodyPr/>
                    <a:lstStyle/>
                    <a:p>
                      <a:pPr algn="ctr"/>
                      <a:r>
                        <a:rPr lang="en-US" sz="2400">
                          <a:latin typeface="Open Sans (Body)"/>
                        </a:rPr>
                        <a:t>41,836</a:t>
                      </a:r>
                    </a:p>
                  </a:txBody>
                  <a:tcPr>
                    <a:solidFill>
                      <a:schemeClr val="accent5">
                        <a:lumMod val="60000"/>
                        <a:lumOff val="40000"/>
                      </a:schemeClr>
                    </a:solidFill>
                  </a:tcPr>
                </a:tc>
                <a:tc rowSpan="2">
                  <a:txBody>
                    <a:bodyPr/>
                    <a:lstStyle/>
                    <a:p>
                      <a:r>
                        <a:rPr lang="en-US" sz="2400">
                          <a:latin typeface="Open Sans (Body)"/>
                        </a:rPr>
                        <a:t>1.5%</a:t>
                      </a:r>
                    </a:p>
                  </a:txBody>
                  <a:tcPr anchor="ctr">
                    <a:solidFill>
                      <a:schemeClr val="accent5">
                        <a:lumMod val="60000"/>
                        <a:lumOff val="40000"/>
                      </a:schemeClr>
                    </a:solidFill>
                  </a:tcPr>
                </a:tc>
                <a:extLst>
                  <a:ext uri="{0D108BD9-81ED-4DB2-BD59-A6C34878D82A}">
                    <a16:rowId xmlns:a16="http://schemas.microsoft.com/office/drawing/2014/main" val="1127842437"/>
                  </a:ext>
                </a:extLst>
              </a:tr>
              <a:tr h="370840">
                <a:tc>
                  <a:txBody>
                    <a:bodyPr/>
                    <a:lstStyle/>
                    <a:p>
                      <a:pPr algn="ctr"/>
                      <a:r>
                        <a:rPr lang="en-US" sz="2400">
                          <a:latin typeface="Open Sans (Body)"/>
                        </a:rPr>
                        <a:t>All Students Math</a:t>
                      </a:r>
                    </a:p>
                  </a:txBody>
                  <a:tcPr>
                    <a:solidFill>
                      <a:schemeClr val="accent5">
                        <a:lumMod val="60000"/>
                        <a:lumOff val="40000"/>
                      </a:schemeClr>
                    </a:solidFill>
                  </a:tcPr>
                </a:tc>
                <a:tc>
                  <a:txBody>
                    <a:bodyPr/>
                    <a:lstStyle/>
                    <a:p>
                      <a:pPr algn="ctr"/>
                      <a:r>
                        <a:rPr lang="en-US" sz="2400">
                          <a:latin typeface="Open Sans (Body)"/>
                        </a:rPr>
                        <a:t>2,807,473</a:t>
                      </a:r>
                    </a:p>
                  </a:txBody>
                  <a:tcPr>
                    <a:solidFill>
                      <a:schemeClr val="accent5">
                        <a:lumMod val="60000"/>
                        <a:lumOff val="40000"/>
                      </a:schemeClr>
                    </a:solidFill>
                  </a:tcPr>
                </a:tc>
                <a:tc vMerge="1">
                  <a:txBody>
                    <a:bodyPr/>
                    <a:lstStyle/>
                    <a:p>
                      <a:pPr algn="ctr"/>
                      <a:endParaRPr lang="en-US" sz="2400">
                        <a:latin typeface="Open Sans (Body)"/>
                      </a:endParaRPr>
                    </a:p>
                  </a:txBody>
                  <a:tcPr>
                    <a:solidFill>
                      <a:schemeClr val="accent1">
                        <a:lumMod val="40000"/>
                        <a:lumOff val="60000"/>
                      </a:schemeClr>
                    </a:solidFill>
                  </a:tcPr>
                </a:tc>
                <a:tc>
                  <a:txBody>
                    <a:bodyPr/>
                    <a:lstStyle/>
                    <a:p>
                      <a:pPr algn="ctr"/>
                      <a:r>
                        <a:rPr lang="en-US" sz="2400">
                          <a:latin typeface="Open Sans (Body)"/>
                        </a:rPr>
                        <a:t>2,804,047</a:t>
                      </a:r>
                    </a:p>
                  </a:txBody>
                  <a:tcPr>
                    <a:solidFill>
                      <a:schemeClr val="accent5">
                        <a:lumMod val="60000"/>
                        <a:lumOff val="40000"/>
                      </a:schemeClr>
                    </a:solidFill>
                  </a:tcPr>
                </a:tc>
                <a:tc vMerge="1">
                  <a:txBody>
                    <a:bodyPr/>
                    <a:lstStyle/>
                    <a:p>
                      <a:pPr algn="ctr"/>
                      <a:endParaRPr lang="en-US" sz="2400">
                        <a:latin typeface="Open Sans (Body)"/>
                      </a:endParaRPr>
                    </a:p>
                  </a:txBody>
                  <a:tcPr>
                    <a:solidFill>
                      <a:schemeClr val="accent1">
                        <a:lumMod val="40000"/>
                        <a:lumOff val="60000"/>
                      </a:schemeClr>
                    </a:solidFill>
                  </a:tcPr>
                </a:tc>
                <a:tc>
                  <a:txBody>
                    <a:bodyPr/>
                    <a:lstStyle/>
                    <a:p>
                      <a:pPr algn="ctr"/>
                      <a:r>
                        <a:rPr lang="en-US" sz="2400">
                          <a:latin typeface="Open Sans (Body)"/>
                        </a:rPr>
                        <a:t>2,821,402</a:t>
                      </a:r>
                    </a:p>
                  </a:txBody>
                  <a:tcPr>
                    <a:solidFill>
                      <a:schemeClr val="accent5">
                        <a:lumMod val="60000"/>
                        <a:lumOff val="40000"/>
                      </a:schemeClr>
                    </a:solidFill>
                  </a:tcPr>
                </a:tc>
                <a:tc vMerge="1">
                  <a:txBody>
                    <a:bodyPr/>
                    <a:lstStyle/>
                    <a:p>
                      <a:pPr algn="ctr"/>
                      <a:endParaRPr lang="en-US" sz="2400">
                        <a:latin typeface="Open Sans (Body)"/>
                      </a:endParaRPr>
                    </a:p>
                  </a:txBody>
                  <a:tcPr>
                    <a:solidFill>
                      <a:schemeClr val="accent1">
                        <a:lumMod val="40000"/>
                        <a:lumOff val="60000"/>
                      </a:schemeClr>
                    </a:solidFill>
                  </a:tcPr>
                </a:tc>
                <a:extLst>
                  <a:ext uri="{0D108BD9-81ED-4DB2-BD59-A6C34878D82A}">
                    <a16:rowId xmlns:a16="http://schemas.microsoft.com/office/drawing/2014/main" val="317950132"/>
                  </a:ext>
                </a:extLst>
              </a:tr>
              <a:tr h="0">
                <a:tc gridSpan="7">
                  <a:txBody>
                    <a:bodyPr/>
                    <a:lstStyle/>
                    <a:p>
                      <a:pPr algn="ctr"/>
                      <a:endParaRPr lang="en-US" sz="800">
                        <a:latin typeface="Open Sans (Body)"/>
                      </a:endParaRPr>
                    </a:p>
                  </a:txBody>
                  <a:tcPr>
                    <a:solidFill>
                      <a:schemeClr val="bg1"/>
                    </a:solidFill>
                  </a:tcPr>
                </a:tc>
                <a:tc hMerge="1">
                  <a:txBody>
                    <a:bodyPr/>
                    <a:lstStyle/>
                    <a:p>
                      <a:pPr algn="ctr"/>
                      <a:endParaRPr lang="en-US" sz="800">
                        <a:latin typeface="Open Sans (Body)"/>
                      </a:endParaRPr>
                    </a:p>
                  </a:txBody>
                  <a:tcPr>
                    <a:solidFill>
                      <a:schemeClr val="bg1"/>
                    </a:solidFill>
                  </a:tcPr>
                </a:tc>
                <a:tc hMerge="1">
                  <a:txBody>
                    <a:bodyPr/>
                    <a:lstStyle/>
                    <a:p>
                      <a:pPr algn="ctr"/>
                      <a:endParaRPr lang="en-US" sz="800">
                        <a:latin typeface="Open Sans (Body)"/>
                      </a:endParaRPr>
                    </a:p>
                  </a:txBody>
                  <a:tcPr anchor="ctr">
                    <a:solidFill>
                      <a:schemeClr val="bg1"/>
                    </a:solidFill>
                  </a:tcPr>
                </a:tc>
                <a:tc hMerge="1">
                  <a:txBody>
                    <a:bodyPr/>
                    <a:lstStyle/>
                    <a:p>
                      <a:pPr algn="ctr"/>
                      <a:endParaRPr lang="en-US" sz="800">
                        <a:latin typeface="Open Sans (Body)"/>
                      </a:endParaRPr>
                    </a:p>
                  </a:txBody>
                  <a:tcPr>
                    <a:solidFill>
                      <a:schemeClr val="bg1"/>
                    </a:solidFill>
                  </a:tcPr>
                </a:tc>
                <a:tc hMerge="1">
                  <a:txBody>
                    <a:bodyPr/>
                    <a:lstStyle/>
                    <a:p>
                      <a:pPr algn="ctr"/>
                      <a:endParaRPr lang="en-US" sz="800">
                        <a:latin typeface="Open Sans (Body)"/>
                      </a:endParaRPr>
                    </a:p>
                  </a:txBody>
                  <a:tcPr anchor="ctr">
                    <a:solidFill>
                      <a:schemeClr val="bg1"/>
                    </a:solidFill>
                  </a:tcPr>
                </a:tc>
                <a:tc hMerge="1">
                  <a:txBody>
                    <a:bodyPr/>
                    <a:lstStyle/>
                    <a:p>
                      <a:pPr algn="ctr"/>
                      <a:endParaRPr lang="en-US" sz="800">
                        <a:latin typeface="Open Sans (Body)"/>
                      </a:endParaRPr>
                    </a:p>
                  </a:txBody>
                  <a:tcPr>
                    <a:solidFill>
                      <a:schemeClr val="bg1"/>
                    </a:solidFill>
                  </a:tcPr>
                </a:tc>
                <a:tc hMerge="1">
                  <a:txBody>
                    <a:bodyPr/>
                    <a:lstStyle/>
                    <a:p>
                      <a:pPr algn="ctr"/>
                      <a:endParaRPr lang="en-US" sz="800">
                        <a:latin typeface="Open Sans (Body)"/>
                      </a:endParaRPr>
                    </a:p>
                  </a:txBody>
                  <a:tcPr anchor="ctr">
                    <a:solidFill>
                      <a:schemeClr val="bg1"/>
                    </a:solidFill>
                  </a:tcPr>
                </a:tc>
                <a:extLst>
                  <a:ext uri="{0D108BD9-81ED-4DB2-BD59-A6C34878D82A}">
                    <a16:rowId xmlns:a16="http://schemas.microsoft.com/office/drawing/2014/main" val="3907722118"/>
                  </a:ext>
                </a:extLst>
              </a:tr>
              <a:tr h="370840">
                <a:tc>
                  <a:txBody>
                    <a:bodyPr/>
                    <a:lstStyle/>
                    <a:p>
                      <a:pPr algn="ctr"/>
                      <a:r>
                        <a:rPr lang="en-US" sz="2400">
                          <a:latin typeface="Open Sans (Body)"/>
                        </a:rPr>
                        <a:t>Reading/ELA Alternate</a:t>
                      </a:r>
                    </a:p>
                  </a:txBody>
                  <a:tcPr>
                    <a:solidFill>
                      <a:schemeClr val="accent5">
                        <a:lumMod val="20000"/>
                        <a:lumOff val="80000"/>
                      </a:schemeClr>
                    </a:solidFill>
                  </a:tcPr>
                </a:tc>
                <a:tc>
                  <a:txBody>
                    <a:bodyPr/>
                    <a:lstStyle/>
                    <a:p>
                      <a:pPr algn="ctr"/>
                      <a:r>
                        <a:rPr lang="en-US" sz="2400">
                          <a:latin typeface="Open Sans (Body)"/>
                        </a:rPr>
                        <a:t>42,398</a:t>
                      </a:r>
                    </a:p>
                  </a:txBody>
                  <a:tcPr>
                    <a:solidFill>
                      <a:schemeClr val="accent5">
                        <a:lumMod val="20000"/>
                        <a:lumOff val="80000"/>
                      </a:schemeClr>
                    </a:solidFill>
                  </a:tcPr>
                </a:tc>
                <a:tc rowSpan="2">
                  <a:txBody>
                    <a:bodyPr/>
                    <a:lstStyle/>
                    <a:p>
                      <a:pPr algn="ctr"/>
                      <a:r>
                        <a:rPr lang="en-US" sz="2400">
                          <a:latin typeface="Open Sans (Body)"/>
                        </a:rPr>
                        <a:t>1.2%</a:t>
                      </a:r>
                    </a:p>
                  </a:txBody>
                  <a:tcPr anchor="ctr">
                    <a:solidFill>
                      <a:schemeClr val="accent5">
                        <a:lumMod val="20000"/>
                        <a:lumOff val="80000"/>
                      </a:schemeClr>
                    </a:solidFill>
                  </a:tcPr>
                </a:tc>
                <a:tc>
                  <a:txBody>
                    <a:bodyPr/>
                    <a:lstStyle/>
                    <a:p>
                      <a:pPr algn="ctr"/>
                      <a:r>
                        <a:rPr lang="en-US" sz="2400">
                          <a:latin typeface="Open Sans (Body)"/>
                        </a:rPr>
                        <a:t>45,392</a:t>
                      </a:r>
                    </a:p>
                  </a:txBody>
                  <a:tcPr>
                    <a:solidFill>
                      <a:schemeClr val="accent5">
                        <a:lumMod val="20000"/>
                        <a:lumOff val="80000"/>
                      </a:schemeClr>
                    </a:solidFill>
                  </a:tcPr>
                </a:tc>
                <a:tc rowSpan="2">
                  <a:txBody>
                    <a:bodyPr/>
                    <a:lstStyle/>
                    <a:p>
                      <a:pPr algn="ctr"/>
                      <a:r>
                        <a:rPr lang="en-US" sz="2400">
                          <a:latin typeface="Open Sans (Body)"/>
                        </a:rPr>
                        <a:t>1.3%</a:t>
                      </a:r>
                    </a:p>
                  </a:txBody>
                  <a:tcPr anchor="ctr">
                    <a:solidFill>
                      <a:schemeClr val="accent5">
                        <a:lumMod val="20000"/>
                        <a:lumOff val="80000"/>
                      </a:schemeClr>
                    </a:solidFill>
                  </a:tcPr>
                </a:tc>
                <a:tc>
                  <a:txBody>
                    <a:bodyPr/>
                    <a:lstStyle/>
                    <a:p>
                      <a:pPr algn="ctr"/>
                      <a:r>
                        <a:rPr lang="en-US" sz="2400">
                          <a:latin typeface="Open Sans (Body)"/>
                        </a:rPr>
                        <a:t>47,136</a:t>
                      </a:r>
                    </a:p>
                  </a:txBody>
                  <a:tcPr>
                    <a:solidFill>
                      <a:schemeClr val="accent5">
                        <a:lumMod val="20000"/>
                        <a:lumOff val="80000"/>
                      </a:schemeClr>
                    </a:solidFill>
                  </a:tcPr>
                </a:tc>
                <a:tc rowSpan="2">
                  <a:txBody>
                    <a:bodyPr/>
                    <a:lstStyle/>
                    <a:p>
                      <a:pPr algn="ctr"/>
                      <a:r>
                        <a:rPr lang="en-US" sz="2400">
                          <a:latin typeface="Open Sans (Body)"/>
                        </a:rPr>
                        <a:t>1.3%</a:t>
                      </a:r>
                    </a:p>
                  </a:txBody>
                  <a:tcPr anchor="ctr">
                    <a:solidFill>
                      <a:schemeClr val="accent5">
                        <a:lumMod val="20000"/>
                        <a:lumOff val="80000"/>
                      </a:schemeClr>
                    </a:solidFill>
                  </a:tcPr>
                </a:tc>
                <a:extLst>
                  <a:ext uri="{0D108BD9-81ED-4DB2-BD59-A6C34878D82A}">
                    <a16:rowId xmlns:a16="http://schemas.microsoft.com/office/drawing/2014/main" val="910208881"/>
                  </a:ext>
                </a:extLst>
              </a:tr>
              <a:tr h="370840">
                <a:tc>
                  <a:txBody>
                    <a:bodyPr/>
                    <a:lstStyle/>
                    <a:p>
                      <a:pPr algn="ctr"/>
                      <a:r>
                        <a:rPr lang="en-US" sz="2400">
                          <a:latin typeface="Open Sans (Body)"/>
                        </a:rPr>
                        <a:t>All Students Reading ELA</a:t>
                      </a:r>
                    </a:p>
                  </a:txBody>
                  <a:tcPr>
                    <a:solidFill>
                      <a:schemeClr val="accent5">
                        <a:lumMod val="20000"/>
                        <a:lumOff val="80000"/>
                      </a:schemeClr>
                    </a:solidFill>
                  </a:tcPr>
                </a:tc>
                <a:tc>
                  <a:txBody>
                    <a:bodyPr/>
                    <a:lstStyle/>
                    <a:p>
                      <a:pPr algn="ctr"/>
                      <a:r>
                        <a:rPr lang="en-US" sz="2400">
                          <a:latin typeface="Open Sans (Body)"/>
                        </a:rPr>
                        <a:t>3,522,895</a:t>
                      </a:r>
                    </a:p>
                  </a:txBody>
                  <a:tcPr>
                    <a:solidFill>
                      <a:schemeClr val="accent5">
                        <a:lumMod val="20000"/>
                        <a:lumOff val="80000"/>
                      </a:schemeClr>
                    </a:solidFill>
                  </a:tcPr>
                </a:tc>
                <a:tc vMerge="1">
                  <a:txBody>
                    <a:bodyPr/>
                    <a:lstStyle/>
                    <a:p>
                      <a:pPr algn="ctr"/>
                      <a:endParaRPr lang="en-US" sz="2400">
                        <a:latin typeface="Open Sans (Body)"/>
                      </a:endParaRPr>
                    </a:p>
                  </a:txBody>
                  <a:tcPr/>
                </a:tc>
                <a:tc>
                  <a:txBody>
                    <a:bodyPr/>
                    <a:lstStyle/>
                    <a:p>
                      <a:pPr algn="ctr"/>
                      <a:r>
                        <a:rPr lang="en-US" sz="2400">
                          <a:latin typeface="Open Sans (Body)"/>
                        </a:rPr>
                        <a:t>3,487,018</a:t>
                      </a:r>
                    </a:p>
                  </a:txBody>
                  <a:tcPr>
                    <a:solidFill>
                      <a:schemeClr val="accent5">
                        <a:lumMod val="20000"/>
                        <a:lumOff val="80000"/>
                      </a:schemeClr>
                    </a:solidFill>
                  </a:tcPr>
                </a:tc>
                <a:tc vMerge="1">
                  <a:txBody>
                    <a:bodyPr/>
                    <a:lstStyle/>
                    <a:p>
                      <a:pPr algn="ctr"/>
                      <a:endParaRPr lang="en-US" sz="2400">
                        <a:latin typeface="Open Sans (Body)"/>
                      </a:endParaRPr>
                    </a:p>
                  </a:txBody>
                  <a:tcPr/>
                </a:tc>
                <a:tc>
                  <a:txBody>
                    <a:bodyPr/>
                    <a:lstStyle/>
                    <a:p>
                      <a:pPr algn="ctr"/>
                      <a:r>
                        <a:rPr lang="en-US" sz="2400">
                          <a:latin typeface="Open Sans (Body)"/>
                        </a:rPr>
                        <a:t>3,584,899</a:t>
                      </a:r>
                    </a:p>
                  </a:txBody>
                  <a:tcPr>
                    <a:solidFill>
                      <a:schemeClr val="accent5">
                        <a:lumMod val="20000"/>
                        <a:lumOff val="80000"/>
                      </a:schemeClr>
                    </a:solidFill>
                  </a:tcPr>
                </a:tc>
                <a:tc vMerge="1">
                  <a:txBody>
                    <a:bodyPr/>
                    <a:lstStyle/>
                    <a:p>
                      <a:pPr algn="ctr"/>
                      <a:endParaRPr lang="en-US" sz="2400">
                        <a:latin typeface="Open Sans (Body)"/>
                      </a:endParaRPr>
                    </a:p>
                  </a:txBody>
                  <a:tcPr/>
                </a:tc>
                <a:extLst>
                  <a:ext uri="{0D108BD9-81ED-4DB2-BD59-A6C34878D82A}">
                    <a16:rowId xmlns:a16="http://schemas.microsoft.com/office/drawing/2014/main" val="2717316925"/>
                  </a:ext>
                </a:extLst>
              </a:tr>
              <a:tr h="238306">
                <a:tc gridSpan="7">
                  <a:txBody>
                    <a:bodyPr/>
                    <a:lstStyle/>
                    <a:p>
                      <a:pPr algn="ctr"/>
                      <a:endParaRPr lang="en-US" sz="800">
                        <a:latin typeface="Open Sans (Body)"/>
                      </a:endParaRPr>
                    </a:p>
                  </a:txBody>
                  <a:tcPr>
                    <a:solidFill>
                      <a:schemeClr val="bg1"/>
                    </a:solidFill>
                  </a:tcPr>
                </a:tc>
                <a:tc hMerge="1">
                  <a:txBody>
                    <a:bodyPr/>
                    <a:lstStyle/>
                    <a:p>
                      <a:pPr algn="ctr"/>
                      <a:endParaRPr lang="en-US" sz="800">
                        <a:latin typeface="Open Sans (Body)"/>
                      </a:endParaRPr>
                    </a:p>
                  </a:txBody>
                  <a:tcPr>
                    <a:solidFill>
                      <a:schemeClr val="bg1"/>
                    </a:solidFill>
                  </a:tcPr>
                </a:tc>
                <a:tc hMerge="1">
                  <a:txBody>
                    <a:bodyPr/>
                    <a:lstStyle/>
                    <a:p>
                      <a:pPr algn="ctr"/>
                      <a:endParaRPr lang="en-US" sz="800">
                        <a:latin typeface="Open Sans (Body)"/>
                      </a:endParaRPr>
                    </a:p>
                  </a:txBody>
                  <a:tcPr anchor="ctr">
                    <a:solidFill>
                      <a:schemeClr val="bg1"/>
                    </a:solidFill>
                  </a:tcPr>
                </a:tc>
                <a:tc hMerge="1">
                  <a:txBody>
                    <a:bodyPr/>
                    <a:lstStyle/>
                    <a:p>
                      <a:pPr algn="ctr"/>
                      <a:endParaRPr lang="en-US" sz="800">
                        <a:latin typeface="Open Sans (Body)"/>
                      </a:endParaRPr>
                    </a:p>
                  </a:txBody>
                  <a:tcPr>
                    <a:solidFill>
                      <a:schemeClr val="bg1"/>
                    </a:solidFill>
                  </a:tcPr>
                </a:tc>
                <a:tc hMerge="1">
                  <a:txBody>
                    <a:bodyPr/>
                    <a:lstStyle/>
                    <a:p>
                      <a:pPr algn="ctr"/>
                      <a:endParaRPr lang="en-US" sz="800">
                        <a:latin typeface="Open Sans (Body)"/>
                      </a:endParaRPr>
                    </a:p>
                  </a:txBody>
                  <a:tcPr anchor="ctr">
                    <a:solidFill>
                      <a:schemeClr val="bg1"/>
                    </a:solidFill>
                  </a:tcPr>
                </a:tc>
                <a:tc hMerge="1">
                  <a:txBody>
                    <a:bodyPr/>
                    <a:lstStyle/>
                    <a:p>
                      <a:pPr algn="ctr"/>
                      <a:endParaRPr lang="en-US" sz="800">
                        <a:latin typeface="Open Sans (Body)"/>
                      </a:endParaRPr>
                    </a:p>
                  </a:txBody>
                  <a:tcPr>
                    <a:solidFill>
                      <a:schemeClr val="bg1"/>
                    </a:solidFill>
                  </a:tcPr>
                </a:tc>
                <a:tc hMerge="1">
                  <a:txBody>
                    <a:bodyPr/>
                    <a:lstStyle/>
                    <a:p>
                      <a:pPr algn="ctr"/>
                      <a:endParaRPr lang="en-US" sz="800">
                        <a:latin typeface="Open Sans (Body)"/>
                      </a:endParaRPr>
                    </a:p>
                  </a:txBody>
                  <a:tcPr anchor="ctr">
                    <a:solidFill>
                      <a:schemeClr val="bg1"/>
                    </a:solidFill>
                  </a:tcPr>
                </a:tc>
                <a:extLst>
                  <a:ext uri="{0D108BD9-81ED-4DB2-BD59-A6C34878D82A}">
                    <a16:rowId xmlns:a16="http://schemas.microsoft.com/office/drawing/2014/main" val="1035436083"/>
                  </a:ext>
                </a:extLst>
              </a:tr>
              <a:tr h="370840">
                <a:tc>
                  <a:txBody>
                    <a:bodyPr/>
                    <a:lstStyle/>
                    <a:p>
                      <a:pPr algn="ctr"/>
                      <a:r>
                        <a:rPr lang="en-US" sz="2400">
                          <a:latin typeface="Open Sans (Body)"/>
                        </a:rPr>
                        <a:t>Science Alternate</a:t>
                      </a:r>
                    </a:p>
                  </a:txBody>
                  <a:tcPr>
                    <a:solidFill>
                      <a:schemeClr val="accent5">
                        <a:lumMod val="60000"/>
                        <a:lumOff val="40000"/>
                      </a:schemeClr>
                    </a:solidFill>
                  </a:tcPr>
                </a:tc>
                <a:tc>
                  <a:txBody>
                    <a:bodyPr/>
                    <a:lstStyle/>
                    <a:p>
                      <a:pPr algn="ctr"/>
                      <a:r>
                        <a:rPr lang="en-US" sz="2400">
                          <a:latin typeface="Open Sans (Body)"/>
                        </a:rPr>
                        <a:t>15,305</a:t>
                      </a:r>
                    </a:p>
                  </a:txBody>
                  <a:tcPr>
                    <a:solidFill>
                      <a:schemeClr val="accent5">
                        <a:lumMod val="60000"/>
                        <a:lumOff val="40000"/>
                      </a:schemeClr>
                    </a:solidFill>
                  </a:tcPr>
                </a:tc>
                <a:tc rowSpan="2">
                  <a:txBody>
                    <a:bodyPr/>
                    <a:lstStyle/>
                    <a:p>
                      <a:pPr algn="ctr"/>
                      <a:r>
                        <a:rPr lang="en-US" sz="2400">
                          <a:latin typeface="Open Sans (Body)"/>
                        </a:rPr>
                        <a:t>1.2%</a:t>
                      </a:r>
                    </a:p>
                  </a:txBody>
                  <a:tcPr anchor="ctr">
                    <a:solidFill>
                      <a:schemeClr val="accent5">
                        <a:lumMod val="60000"/>
                        <a:lumOff val="40000"/>
                      </a:schemeClr>
                    </a:solidFill>
                  </a:tcPr>
                </a:tc>
                <a:tc>
                  <a:txBody>
                    <a:bodyPr/>
                    <a:lstStyle/>
                    <a:p>
                      <a:pPr algn="ctr"/>
                      <a:r>
                        <a:rPr lang="en-US" sz="2400">
                          <a:latin typeface="Open Sans (Body)"/>
                        </a:rPr>
                        <a:t>16,780</a:t>
                      </a:r>
                    </a:p>
                  </a:txBody>
                  <a:tcPr>
                    <a:solidFill>
                      <a:schemeClr val="accent5">
                        <a:lumMod val="60000"/>
                        <a:lumOff val="40000"/>
                      </a:schemeClr>
                    </a:solidFill>
                  </a:tcPr>
                </a:tc>
                <a:tc rowSpan="2">
                  <a:txBody>
                    <a:bodyPr/>
                    <a:lstStyle/>
                    <a:p>
                      <a:pPr algn="ctr"/>
                      <a:r>
                        <a:rPr lang="en-US" sz="2400">
                          <a:latin typeface="Open Sans (Body)"/>
                        </a:rPr>
                        <a:t>1.3%</a:t>
                      </a:r>
                    </a:p>
                  </a:txBody>
                  <a:tcPr anchor="ctr">
                    <a:solidFill>
                      <a:schemeClr val="accent5">
                        <a:lumMod val="60000"/>
                        <a:lumOff val="40000"/>
                      </a:schemeClr>
                    </a:solidFill>
                  </a:tcPr>
                </a:tc>
                <a:tc>
                  <a:txBody>
                    <a:bodyPr/>
                    <a:lstStyle/>
                    <a:p>
                      <a:pPr algn="ctr"/>
                      <a:r>
                        <a:rPr lang="en-US" sz="2400">
                          <a:latin typeface="Open Sans (Body)"/>
                        </a:rPr>
                        <a:t>16,984</a:t>
                      </a:r>
                    </a:p>
                  </a:txBody>
                  <a:tcPr>
                    <a:solidFill>
                      <a:schemeClr val="accent5">
                        <a:lumMod val="60000"/>
                        <a:lumOff val="40000"/>
                      </a:schemeClr>
                    </a:solidFill>
                  </a:tcPr>
                </a:tc>
                <a:tc rowSpan="2">
                  <a:txBody>
                    <a:bodyPr/>
                    <a:lstStyle/>
                    <a:p>
                      <a:pPr algn="ctr"/>
                      <a:r>
                        <a:rPr lang="en-US" sz="2400">
                          <a:latin typeface="Open Sans (Body)"/>
                        </a:rPr>
                        <a:t>1.3%</a:t>
                      </a:r>
                    </a:p>
                  </a:txBody>
                  <a:tcPr anchor="ctr">
                    <a:solidFill>
                      <a:schemeClr val="accent5">
                        <a:lumMod val="60000"/>
                        <a:lumOff val="40000"/>
                      </a:schemeClr>
                    </a:solidFill>
                  </a:tcPr>
                </a:tc>
                <a:extLst>
                  <a:ext uri="{0D108BD9-81ED-4DB2-BD59-A6C34878D82A}">
                    <a16:rowId xmlns:a16="http://schemas.microsoft.com/office/drawing/2014/main" val="1822895683"/>
                  </a:ext>
                </a:extLst>
              </a:tr>
              <a:tr h="370840">
                <a:tc>
                  <a:txBody>
                    <a:bodyPr/>
                    <a:lstStyle/>
                    <a:p>
                      <a:pPr algn="ctr"/>
                      <a:r>
                        <a:rPr lang="en-US" sz="2400">
                          <a:latin typeface="Open Sans (Body)"/>
                        </a:rPr>
                        <a:t>All Students Science</a:t>
                      </a:r>
                    </a:p>
                  </a:txBody>
                  <a:tcPr>
                    <a:solidFill>
                      <a:schemeClr val="accent5">
                        <a:lumMod val="60000"/>
                        <a:lumOff val="40000"/>
                      </a:schemeClr>
                    </a:solidFill>
                  </a:tcPr>
                </a:tc>
                <a:tc>
                  <a:txBody>
                    <a:bodyPr/>
                    <a:lstStyle/>
                    <a:p>
                      <a:pPr algn="ctr"/>
                      <a:r>
                        <a:rPr lang="en-US" sz="2400">
                          <a:latin typeface="Open Sans (Body)"/>
                        </a:rPr>
                        <a:t>1,243,552</a:t>
                      </a:r>
                    </a:p>
                  </a:txBody>
                  <a:tcPr>
                    <a:solidFill>
                      <a:schemeClr val="accent5">
                        <a:lumMod val="60000"/>
                        <a:lumOff val="40000"/>
                      </a:schemeClr>
                    </a:solidFill>
                  </a:tcPr>
                </a:tc>
                <a:tc vMerge="1">
                  <a:txBody>
                    <a:bodyPr/>
                    <a:lstStyle/>
                    <a:p>
                      <a:pPr algn="ctr"/>
                      <a:endParaRPr lang="en-US" sz="2400">
                        <a:latin typeface="Open Sans (Body)"/>
                      </a:endParaRPr>
                    </a:p>
                  </a:txBody>
                  <a:tcPr/>
                </a:tc>
                <a:tc>
                  <a:txBody>
                    <a:bodyPr/>
                    <a:lstStyle/>
                    <a:p>
                      <a:pPr algn="ctr"/>
                      <a:r>
                        <a:rPr lang="en-US" sz="2400">
                          <a:latin typeface="Open Sans (Body)"/>
                        </a:rPr>
                        <a:t>1,271,379</a:t>
                      </a:r>
                    </a:p>
                  </a:txBody>
                  <a:tcPr>
                    <a:solidFill>
                      <a:schemeClr val="accent5">
                        <a:lumMod val="60000"/>
                        <a:lumOff val="40000"/>
                      </a:schemeClr>
                    </a:solidFill>
                  </a:tcPr>
                </a:tc>
                <a:tc vMerge="1">
                  <a:txBody>
                    <a:bodyPr/>
                    <a:lstStyle/>
                    <a:p>
                      <a:pPr algn="ctr"/>
                      <a:endParaRPr lang="en-US" sz="2400">
                        <a:latin typeface="Open Sans (Body)"/>
                      </a:endParaRPr>
                    </a:p>
                  </a:txBody>
                  <a:tcPr/>
                </a:tc>
                <a:tc>
                  <a:txBody>
                    <a:bodyPr/>
                    <a:lstStyle/>
                    <a:p>
                      <a:pPr algn="ctr"/>
                      <a:r>
                        <a:rPr lang="en-US" sz="2400">
                          <a:latin typeface="Open Sans (Body)"/>
                        </a:rPr>
                        <a:t>1,280,714</a:t>
                      </a:r>
                    </a:p>
                  </a:txBody>
                  <a:tcPr>
                    <a:solidFill>
                      <a:schemeClr val="accent5">
                        <a:lumMod val="60000"/>
                        <a:lumOff val="40000"/>
                      </a:schemeClr>
                    </a:solidFill>
                  </a:tcPr>
                </a:tc>
                <a:tc vMerge="1">
                  <a:txBody>
                    <a:bodyPr/>
                    <a:lstStyle/>
                    <a:p>
                      <a:pPr algn="ctr"/>
                      <a:endParaRPr lang="en-US" sz="2400">
                        <a:latin typeface="Open Sans (Body)"/>
                      </a:endParaRPr>
                    </a:p>
                  </a:txBody>
                  <a:tcPr/>
                </a:tc>
                <a:extLst>
                  <a:ext uri="{0D108BD9-81ED-4DB2-BD59-A6C34878D82A}">
                    <a16:rowId xmlns:a16="http://schemas.microsoft.com/office/drawing/2014/main" val="2807963956"/>
                  </a:ext>
                </a:extLst>
              </a:tr>
            </a:tbl>
          </a:graphicData>
        </a:graphic>
      </p:graphicFrame>
      <p:sp>
        <p:nvSpPr>
          <p:cNvPr id="6" name="Footer Placeholder 5">
            <a:extLst>
              <a:ext uri="{FF2B5EF4-FFF2-40B4-BE49-F238E27FC236}">
                <a16:creationId xmlns:a16="http://schemas.microsoft.com/office/drawing/2014/main" id="{DA56EB06-6710-C048-BA1F-E6257EA1062C}"/>
              </a:ext>
            </a:extLst>
          </p:cNvPr>
          <p:cNvSpPr>
            <a:spLocks noGrp="1"/>
          </p:cNvSpPr>
          <p:nvPr>
            <p:ph type="ftr" idx="11"/>
          </p:nvPr>
        </p:nvSpPr>
        <p:spPr/>
        <p:txBody>
          <a:bodyPr/>
          <a:lstStyle/>
          <a:p>
            <a:r>
              <a:rPr lang="en-US"/>
              <a:t>TEA - Student Assessment Division</a:t>
            </a:r>
          </a:p>
        </p:txBody>
      </p:sp>
      <p:sp>
        <p:nvSpPr>
          <p:cNvPr id="7" name="Slide Number Placeholder 6">
            <a:extLst>
              <a:ext uri="{FF2B5EF4-FFF2-40B4-BE49-F238E27FC236}">
                <a16:creationId xmlns:a16="http://schemas.microsoft.com/office/drawing/2014/main" id="{53AA9085-1272-DD42-8C81-34D2AD4027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157</a:t>
            </a:fld>
            <a:endParaRPr lang="en-US"/>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2F8D7-C1F4-4A0D-94B5-3BB3CE110F09}"/>
              </a:ext>
            </a:extLst>
          </p:cNvPr>
          <p:cNvSpPr>
            <a:spLocks noGrp="1"/>
          </p:cNvSpPr>
          <p:nvPr>
            <p:ph type="title"/>
          </p:nvPr>
        </p:nvSpPr>
        <p:spPr/>
        <p:txBody>
          <a:bodyPr/>
          <a:lstStyle/>
          <a:p>
            <a:r>
              <a:rPr lang="en-US">
                <a:latin typeface="+mn-lt"/>
              </a:rPr>
              <a:t>Subgroup Data for Districts over 1%</a:t>
            </a:r>
          </a:p>
        </p:txBody>
      </p:sp>
      <p:sp>
        <p:nvSpPr>
          <p:cNvPr id="7" name="Content Placeholder 6">
            <a:extLst>
              <a:ext uri="{FF2B5EF4-FFF2-40B4-BE49-F238E27FC236}">
                <a16:creationId xmlns:a16="http://schemas.microsoft.com/office/drawing/2014/main" id="{5AA8662A-1B65-421F-8275-F8C1D5C546EE}"/>
              </a:ext>
            </a:extLst>
          </p:cNvPr>
          <p:cNvSpPr>
            <a:spLocks noGrp="1"/>
          </p:cNvSpPr>
          <p:nvPr>
            <p:ph sz="half" idx="2"/>
          </p:nvPr>
        </p:nvSpPr>
        <p:spPr>
          <a:xfrm>
            <a:off x="694338" y="1845732"/>
            <a:ext cx="10001059" cy="4023359"/>
          </a:xfrm>
        </p:spPr>
        <p:txBody>
          <a:bodyPr>
            <a:normAutofit/>
          </a:bodyPr>
          <a:lstStyle/>
          <a:p>
            <a:r>
              <a:rPr lang="en-US">
                <a:latin typeface="+mn-lt"/>
              </a:rPr>
              <a:t>Data provided by TEA allows districts over 1% to compare</a:t>
            </a:r>
          </a:p>
          <a:p>
            <a:pPr lvl="1">
              <a:buClr>
                <a:schemeClr val="accent1"/>
              </a:buClr>
              <a:buFont typeface="Arial" panose="020B0604020202020204" pitchFamily="34" charset="0"/>
              <a:buChar char="•"/>
            </a:pPr>
            <a:r>
              <a:rPr lang="en-US" sz="2600">
                <a:latin typeface="+mn-lt"/>
              </a:rPr>
              <a:t>Subjects</a:t>
            </a:r>
          </a:p>
          <a:p>
            <a:pPr lvl="1">
              <a:buClr>
                <a:schemeClr val="accent1"/>
              </a:buClr>
              <a:buFont typeface="Arial" panose="020B0604020202020204" pitchFamily="34" charset="0"/>
              <a:buChar char="•"/>
            </a:pPr>
            <a:r>
              <a:rPr lang="en-US" sz="2600">
                <a:latin typeface="+mn-lt"/>
              </a:rPr>
              <a:t>Grade level</a:t>
            </a:r>
          </a:p>
          <a:p>
            <a:pPr lvl="1">
              <a:buClr>
                <a:schemeClr val="accent1"/>
              </a:buClr>
              <a:buFont typeface="Arial" panose="020B0604020202020204" pitchFamily="34" charset="0"/>
              <a:buChar char="•"/>
            </a:pPr>
            <a:r>
              <a:rPr lang="en-US" sz="2600">
                <a:latin typeface="+mn-lt"/>
              </a:rPr>
              <a:t>Race/Ethnicity/Gender</a:t>
            </a:r>
          </a:p>
          <a:p>
            <a:pPr lvl="1">
              <a:buClr>
                <a:schemeClr val="accent1"/>
              </a:buClr>
              <a:buFont typeface="Arial" panose="020B0604020202020204" pitchFamily="34" charset="0"/>
              <a:buChar char="•"/>
            </a:pPr>
            <a:r>
              <a:rPr lang="en-US" sz="2600">
                <a:latin typeface="+mn-lt"/>
              </a:rPr>
              <a:t>Economically Disadvantaged</a:t>
            </a:r>
          </a:p>
          <a:p>
            <a:pPr lvl="1">
              <a:buClr>
                <a:schemeClr val="accent1"/>
              </a:buClr>
              <a:buFont typeface="Arial" panose="020B0604020202020204" pitchFamily="34" charset="0"/>
              <a:buChar char="•"/>
            </a:pPr>
            <a:r>
              <a:rPr lang="en-US" sz="2600">
                <a:latin typeface="+mn-lt"/>
              </a:rPr>
              <a:t>English Learners (Els)</a:t>
            </a:r>
          </a:p>
        </p:txBody>
      </p:sp>
      <p:sp>
        <p:nvSpPr>
          <p:cNvPr id="6" name="Footer Placeholder 5">
            <a:extLst>
              <a:ext uri="{FF2B5EF4-FFF2-40B4-BE49-F238E27FC236}">
                <a16:creationId xmlns:a16="http://schemas.microsoft.com/office/drawing/2014/main" id="{4A08CC9F-E193-D542-B94F-C851473647B7}"/>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BC05C3EC-63EB-5949-8644-E5ACBE64F004}"/>
              </a:ext>
            </a:extLst>
          </p:cNvPr>
          <p:cNvSpPr>
            <a:spLocks noGrp="1"/>
          </p:cNvSpPr>
          <p:nvPr>
            <p:ph type="sldNum" sz="quarter" idx="12"/>
          </p:nvPr>
        </p:nvSpPr>
        <p:spPr/>
        <p:txBody>
          <a:bodyPr/>
          <a:lstStyle/>
          <a:p>
            <a:fld id="{0088AB57-2DBE-44A3-AE96-942C49E954BF}" type="slidenum">
              <a:rPr lang="en-US" smtClean="0"/>
              <a:t>158</a:t>
            </a:fld>
            <a:endParaRPr lang="en-US"/>
          </a:p>
        </p:txBody>
      </p:sp>
    </p:spTree>
    <p:extLst>
      <p:ext uri="{BB962C8B-B14F-4D97-AF65-F5344CB8AC3E}">
        <p14:creationId xmlns:p14="http://schemas.microsoft.com/office/powerpoint/2010/main" val="330493016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2F8D7-C1F4-4A0D-94B5-3BB3CE110F09}"/>
              </a:ext>
            </a:extLst>
          </p:cNvPr>
          <p:cNvSpPr>
            <a:spLocks noGrp="1"/>
          </p:cNvSpPr>
          <p:nvPr>
            <p:ph type="title"/>
          </p:nvPr>
        </p:nvSpPr>
        <p:spPr/>
        <p:txBody>
          <a:bodyPr>
            <a:normAutofit/>
          </a:bodyPr>
          <a:lstStyle/>
          <a:p>
            <a:r>
              <a:rPr lang="en-US">
                <a:latin typeface="+mn-lt"/>
              </a:rPr>
              <a:t>Subgroup - Reading Participation Rates</a:t>
            </a:r>
          </a:p>
        </p:txBody>
      </p:sp>
      <p:graphicFrame>
        <p:nvGraphicFramePr>
          <p:cNvPr id="6" name="Content Placeholder 5">
            <a:extLst>
              <a:ext uri="{FF2B5EF4-FFF2-40B4-BE49-F238E27FC236}">
                <a16:creationId xmlns:a16="http://schemas.microsoft.com/office/drawing/2014/main" id="{E61A3A71-3B30-4201-98A0-AE7C8D1592A8}"/>
              </a:ext>
            </a:extLst>
          </p:cNvPr>
          <p:cNvGraphicFramePr>
            <a:graphicFrameLocks noGrp="1"/>
          </p:cNvGraphicFramePr>
          <p:nvPr>
            <p:ph sz="quarter" idx="13"/>
          </p:nvPr>
        </p:nvGraphicFramePr>
        <p:xfrm>
          <a:off x="423863" y="1304144"/>
          <a:ext cx="11344275" cy="5006715"/>
        </p:xfrm>
        <a:graphic>
          <a:graphicData uri="http://schemas.openxmlformats.org/drawingml/2006/chart">
            <c:chart xmlns:c="http://schemas.openxmlformats.org/drawingml/2006/chart" xmlns:r="http://schemas.openxmlformats.org/officeDocument/2006/relationships" r:id="rId2"/>
          </a:graphicData>
        </a:graphic>
      </p:graphicFrame>
      <p:sp>
        <p:nvSpPr>
          <p:cNvPr id="7" name="Footer Placeholder 6">
            <a:extLst>
              <a:ext uri="{FF2B5EF4-FFF2-40B4-BE49-F238E27FC236}">
                <a16:creationId xmlns:a16="http://schemas.microsoft.com/office/drawing/2014/main" id="{99C6C0F5-E39C-3F44-A755-D926B2490043}"/>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47EC0313-3B25-C64C-8789-1311AF869F6B}"/>
              </a:ext>
            </a:extLst>
          </p:cNvPr>
          <p:cNvSpPr>
            <a:spLocks noGrp="1"/>
          </p:cNvSpPr>
          <p:nvPr>
            <p:ph type="sldNum" sz="quarter" idx="12"/>
          </p:nvPr>
        </p:nvSpPr>
        <p:spPr/>
        <p:txBody>
          <a:bodyPr/>
          <a:lstStyle/>
          <a:p>
            <a:fld id="{0088AB57-2DBE-44A3-AE96-942C49E954BF}" type="slidenum">
              <a:rPr lang="en-US" smtClean="0"/>
              <a:pPr/>
              <a:t>159</a:t>
            </a:fld>
            <a:endParaRPr lang="en-US"/>
          </a:p>
        </p:txBody>
      </p:sp>
    </p:spTree>
    <p:extLst>
      <p:ext uri="{BB962C8B-B14F-4D97-AF65-F5344CB8AC3E}">
        <p14:creationId xmlns:p14="http://schemas.microsoft.com/office/powerpoint/2010/main" val="1124993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71797" y="2098964"/>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6"/>
            <a:ext cx="10213430" cy="11006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descr="A close up of a sign&#10;&#10;Description automatically generated">
            <a:extLst>
              <a:ext uri="{FF2B5EF4-FFF2-40B4-BE49-F238E27FC236}">
                <a16:creationId xmlns:a16="http://schemas.microsoft.com/office/drawing/2014/main" id="{FD96442D-6549-4313-A2F0-BA5B46130AC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01773" y="1850997"/>
            <a:ext cx="5101054" cy="4028729"/>
          </a:xfrm>
          <a:prstGeom prst="rect">
            <a:avLst/>
          </a:prstGeom>
        </p:spPr>
      </p:pic>
      <p:sp>
        <p:nvSpPr>
          <p:cNvPr id="6" name="Footer Placeholder 5">
            <a:extLst>
              <a:ext uri="{FF2B5EF4-FFF2-40B4-BE49-F238E27FC236}">
                <a16:creationId xmlns:a16="http://schemas.microsoft.com/office/drawing/2014/main" id="{909BFB67-2B03-844D-B8C8-47D422EB72FB}"/>
              </a:ext>
            </a:extLst>
          </p:cNvPr>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3561925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A412D-9E09-415F-987A-22FA687CF79B}"/>
              </a:ext>
            </a:extLst>
          </p:cNvPr>
          <p:cNvSpPr>
            <a:spLocks noGrp="1"/>
          </p:cNvSpPr>
          <p:nvPr>
            <p:ph type="title"/>
          </p:nvPr>
        </p:nvSpPr>
        <p:spPr>
          <a:xfrm>
            <a:off x="1755912" y="152464"/>
            <a:ext cx="8836744" cy="1118196"/>
          </a:xfrm>
        </p:spPr>
        <p:txBody>
          <a:bodyPr>
            <a:normAutofit fontScale="90000"/>
          </a:bodyPr>
          <a:lstStyle/>
          <a:p>
            <a:pPr algn="r"/>
            <a:r>
              <a:rPr lang="en-US" sz="2800">
                <a:latin typeface="+mn-lt"/>
              </a:rPr>
              <a:t>State Disability Data </a:t>
            </a:r>
            <a:br>
              <a:rPr lang="en-US" sz="2800">
                <a:latin typeface="+mn-lt"/>
              </a:rPr>
            </a:br>
            <a:r>
              <a:rPr lang="en-US" sz="2800">
                <a:latin typeface="+mn-lt"/>
              </a:rPr>
              <a:t>STAAR Alternate 2 Participation </a:t>
            </a:r>
            <a:br>
              <a:rPr lang="en-US" sz="2800">
                <a:latin typeface="+mn-lt"/>
              </a:rPr>
            </a:br>
            <a:r>
              <a:rPr lang="en-US" sz="2800">
                <a:latin typeface="+mn-lt"/>
              </a:rPr>
              <a:t>Spring 2018 to 2019 </a:t>
            </a:r>
          </a:p>
        </p:txBody>
      </p:sp>
      <p:pic>
        <p:nvPicPr>
          <p:cNvPr id="5" name="Picture 4">
            <a:extLst>
              <a:ext uri="{FF2B5EF4-FFF2-40B4-BE49-F238E27FC236}">
                <a16:creationId xmlns:a16="http://schemas.microsoft.com/office/drawing/2014/main" id="{A55D4572-7A48-46C8-8366-7D6C0CF97976}"/>
              </a:ext>
            </a:extLst>
          </p:cNvPr>
          <p:cNvPicPr>
            <a:picLocks noChangeAspect="1"/>
          </p:cNvPicPr>
          <p:nvPr/>
        </p:nvPicPr>
        <p:blipFill>
          <a:blip r:embed="rId3"/>
          <a:stretch>
            <a:fillRect/>
          </a:stretch>
        </p:blipFill>
        <p:spPr>
          <a:xfrm>
            <a:off x="10767317" y="152464"/>
            <a:ext cx="1072246" cy="1072246"/>
          </a:xfrm>
          <a:prstGeom prst="rect">
            <a:avLst/>
          </a:prstGeom>
        </p:spPr>
      </p:pic>
      <p:graphicFrame>
        <p:nvGraphicFramePr>
          <p:cNvPr id="8" name="Chart 7">
            <a:extLst>
              <a:ext uri="{FF2B5EF4-FFF2-40B4-BE49-F238E27FC236}">
                <a16:creationId xmlns:a16="http://schemas.microsoft.com/office/drawing/2014/main" id="{D72017E8-217F-4991-856E-AE4D2C5179AF}"/>
              </a:ext>
            </a:extLst>
          </p:cNvPr>
          <p:cNvGraphicFramePr/>
          <p:nvPr/>
        </p:nvGraphicFramePr>
        <p:xfrm>
          <a:off x="349321" y="1426974"/>
          <a:ext cx="11609798" cy="4945849"/>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1721E588-7277-451F-B34A-DF9761C7E087}"/>
              </a:ext>
            </a:extLst>
          </p:cNvPr>
          <p:cNvSpPr txBox="1"/>
          <p:nvPr/>
        </p:nvSpPr>
        <p:spPr>
          <a:xfrm>
            <a:off x="527865" y="1188344"/>
            <a:ext cx="24560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Open Sans (Headings)"/>
                <a:ea typeface="+mn-ea"/>
                <a:cs typeface="+mn-cs"/>
              </a:rPr>
              <a:t>PRIMARY DISABILITY</a:t>
            </a:r>
          </a:p>
        </p:txBody>
      </p:sp>
      <p:sp>
        <p:nvSpPr>
          <p:cNvPr id="9" name="Footer Placeholder 8">
            <a:extLst>
              <a:ext uri="{FF2B5EF4-FFF2-40B4-BE49-F238E27FC236}">
                <a16:creationId xmlns:a16="http://schemas.microsoft.com/office/drawing/2014/main" id="{D9D2D265-91CB-FA46-A3D3-555E156CB675}"/>
              </a:ext>
            </a:extLst>
          </p:cNvPr>
          <p:cNvSpPr>
            <a:spLocks noGrp="1"/>
          </p:cNvSpPr>
          <p:nvPr>
            <p:ph type="ftr" idx="11"/>
          </p:nvPr>
        </p:nvSpPr>
        <p:spPr/>
        <p:txBody>
          <a:bodyPr/>
          <a:lstStyle/>
          <a:p>
            <a:r>
              <a:rPr lang="en-US"/>
              <a:t>TEA - Student Assessment Division</a:t>
            </a:r>
          </a:p>
        </p:txBody>
      </p:sp>
      <p:sp>
        <p:nvSpPr>
          <p:cNvPr id="10" name="Slide Number Placeholder 9">
            <a:extLst>
              <a:ext uri="{FF2B5EF4-FFF2-40B4-BE49-F238E27FC236}">
                <a16:creationId xmlns:a16="http://schemas.microsoft.com/office/drawing/2014/main" id="{7483AB6D-0F68-114C-855E-005FF53180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160</a:t>
            </a:fld>
            <a:endParaRPr lang="en-US"/>
          </a:p>
        </p:txBody>
      </p:sp>
    </p:spTree>
    <p:extLst>
      <p:ext uri="{BB962C8B-B14F-4D97-AF65-F5344CB8AC3E}">
        <p14:creationId xmlns:p14="http://schemas.microsoft.com/office/powerpoint/2010/main" val="38433879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A412D-9E09-415F-987A-22FA687CF79B}"/>
              </a:ext>
            </a:extLst>
          </p:cNvPr>
          <p:cNvSpPr>
            <a:spLocks noGrp="1"/>
          </p:cNvSpPr>
          <p:nvPr>
            <p:ph type="title"/>
          </p:nvPr>
        </p:nvSpPr>
        <p:spPr>
          <a:xfrm>
            <a:off x="1755912" y="152464"/>
            <a:ext cx="8836744" cy="1118196"/>
          </a:xfrm>
        </p:spPr>
        <p:txBody>
          <a:bodyPr/>
          <a:lstStyle/>
          <a:p>
            <a:pPr algn="r"/>
            <a:r>
              <a:rPr lang="en-US" sz="2800">
                <a:latin typeface="+mn-lt"/>
              </a:rPr>
              <a:t>State Disability Data </a:t>
            </a:r>
            <a:br>
              <a:rPr lang="en-US" sz="2800">
                <a:latin typeface="+mn-lt"/>
              </a:rPr>
            </a:br>
            <a:r>
              <a:rPr lang="en-US" sz="2800">
                <a:latin typeface="+mn-lt"/>
              </a:rPr>
              <a:t>STAAR Alternate 2 Participation Spring 2019 </a:t>
            </a:r>
          </a:p>
        </p:txBody>
      </p:sp>
      <p:graphicFrame>
        <p:nvGraphicFramePr>
          <p:cNvPr id="8" name="Chart 7">
            <a:extLst>
              <a:ext uri="{FF2B5EF4-FFF2-40B4-BE49-F238E27FC236}">
                <a16:creationId xmlns:a16="http://schemas.microsoft.com/office/drawing/2014/main" id="{D72017E8-217F-4991-856E-AE4D2C5179AF}"/>
              </a:ext>
            </a:extLst>
          </p:cNvPr>
          <p:cNvGraphicFramePr/>
          <p:nvPr/>
        </p:nvGraphicFramePr>
        <p:xfrm>
          <a:off x="349321" y="1426974"/>
          <a:ext cx="11609798" cy="494584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721E588-7277-451F-B34A-DF9761C7E087}"/>
              </a:ext>
            </a:extLst>
          </p:cNvPr>
          <p:cNvSpPr txBox="1"/>
          <p:nvPr/>
        </p:nvSpPr>
        <p:spPr>
          <a:xfrm>
            <a:off x="349321" y="1179540"/>
            <a:ext cx="24560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Open Sans (Headings)"/>
                <a:ea typeface="+mn-ea"/>
                <a:cs typeface="+mn-cs"/>
              </a:rPr>
              <a:t>PRIMARY DISABILITY</a:t>
            </a:r>
          </a:p>
        </p:txBody>
      </p:sp>
      <p:sp>
        <p:nvSpPr>
          <p:cNvPr id="7" name="Footer Placeholder 6">
            <a:extLst>
              <a:ext uri="{FF2B5EF4-FFF2-40B4-BE49-F238E27FC236}">
                <a16:creationId xmlns:a16="http://schemas.microsoft.com/office/drawing/2014/main" id="{8E669ADD-A487-DC49-8C59-4CE5125F84C1}"/>
              </a:ext>
            </a:extLst>
          </p:cNvPr>
          <p:cNvSpPr>
            <a:spLocks noGrp="1"/>
          </p:cNvSpPr>
          <p:nvPr>
            <p:ph type="ft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C2FCD967-6FFF-5840-9D27-A352DC2084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161</a:t>
            </a:fld>
            <a:endParaRPr lang="en-US"/>
          </a:p>
        </p:txBody>
      </p:sp>
    </p:spTree>
    <p:extLst>
      <p:ext uri="{BB962C8B-B14F-4D97-AF65-F5344CB8AC3E}">
        <p14:creationId xmlns:p14="http://schemas.microsoft.com/office/powerpoint/2010/main" val="152056233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90337" y="1431758"/>
            <a:ext cx="10265343" cy="46961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
                <a:srgbClr val="ED7D31"/>
              </a:buClr>
              <a:buSzTx/>
              <a:buFont typeface="Arial"/>
              <a:buNone/>
              <a:tabLst/>
              <a:defRPr/>
            </a:pPr>
            <a:r>
              <a:rPr kumimoji="0" lang="en-US" sz="2600" b="1" i="0" u="none" strike="noStrike" kern="1200" cap="none" spc="0" normalizeH="0" baseline="0" noProof="0">
                <a:ln>
                  <a:noFill/>
                </a:ln>
                <a:solidFill>
                  <a:prstClr val="black"/>
                </a:solidFill>
                <a:effectLst/>
                <a:uLnTx/>
                <a:uFillTx/>
                <a:ea typeface="+mn-ea"/>
                <a:cs typeface="Calibri" charset="0"/>
              </a:rPr>
              <a:t>How to submit:</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charset="2"/>
              <a:buChar char="§"/>
              <a:tabLst/>
              <a:defRPr/>
            </a:pPr>
            <a:r>
              <a:rPr kumimoji="0" lang="en-US" sz="2400" b="0" i="0" u="none" strike="noStrike" kern="1200" cap="none" spc="0" normalizeH="0" baseline="0" noProof="0">
                <a:ln>
                  <a:noFill/>
                </a:ln>
                <a:solidFill>
                  <a:prstClr val="black">
                    <a:lumMod val="75000"/>
                    <a:lumOff val="25000"/>
                  </a:prstClr>
                </a:solidFill>
                <a:effectLst/>
                <a:uLnTx/>
                <a:uFillTx/>
                <a:ea typeface="Calibri" charset="0"/>
                <a:cs typeface="Calibri" charset="0"/>
              </a:rPr>
              <a:t>School districts/charters will receive an email notification indicating that based on 2018-2019 data the LEA assessed more than 1% of its assessed students with STAAR Alternate 2. </a:t>
            </a:r>
          </a:p>
          <a:p>
            <a:pPr marL="1257300" marR="0" lvl="2" indent="-342900" algn="l" defTabSz="914400" rtl="0" eaLnBrk="1" fontAlgn="auto" latinLnBrk="0" hangingPunct="1">
              <a:lnSpc>
                <a:spcPct val="90000"/>
              </a:lnSpc>
              <a:spcBef>
                <a:spcPts val="500"/>
              </a:spcBef>
              <a:spcAft>
                <a:spcPts val="0"/>
              </a:spcAft>
              <a:buClr>
                <a:srgbClr val="5B9BD5"/>
              </a:buClr>
              <a:buSzTx/>
              <a:buFont typeface="Arial" panose="020B0604020202020204" pitchFamily="34" charset="0"/>
              <a:buChar char="•"/>
              <a:tabLst/>
              <a:defRPr/>
            </a:pPr>
            <a:r>
              <a:rPr kumimoji="0" lang="en-US" sz="2200" b="0" i="0" u="none" strike="noStrike" kern="1200" cap="none" spc="0" normalizeH="0" baseline="0" noProof="0">
                <a:ln>
                  <a:noFill/>
                </a:ln>
                <a:solidFill>
                  <a:prstClr val="black">
                    <a:lumMod val="75000"/>
                    <a:lumOff val="25000"/>
                  </a:prstClr>
                </a:solidFill>
                <a:effectLst/>
                <a:uLnTx/>
                <a:uFillTx/>
                <a:ea typeface="Calibri" charset="0"/>
                <a:cs typeface="Calibri" charset="0"/>
              </a:rPr>
              <a:t>Email will include a PDF attachment of district/charter specific STAAR Alternate 2 participation data</a:t>
            </a:r>
          </a:p>
          <a:p>
            <a:pPr marL="1257300" marR="0" lvl="2" indent="-342900" algn="l" defTabSz="914400" rtl="0" eaLnBrk="1" fontAlgn="auto" latinLnBrk="0" hangingPunct="1">
              <a:lnSpc>
                <a:spcPct val="90000"/>
              </a:lnSpc>
              <a:spcBef>
                <a:spcPts val="500"/>
              </a:spcBef>
              <a:spcAft>
                <a:spcPts val="0"/>
              </a:spcAft>
              <a:buClr>
                <a:srgbClr val="5B9BD5"/>
              </a:buClr>
              <a:buSzTx/>
              <a:buFont typeface="Arial" panose="020B0604020202020204" pitchFamily="34" charset="0"/>
              <a:buChar char="•"/>
              <a:tabLst/>
              <a:defRPr/>
            </a:pPr>
            <a:r>
              <a:rPr kumimoji="0" lang="en-US" sz="2200" b="0" i="0" u="none" strike="noStrike" kern="1200" cap="none" spc="0" normalizeH="0" baseline="0" noProof="0">
                <a:ln>
                  <a:noFill/>
                </a:ln>
                <a:solidFill>
                  <a:prstClr val="black">
                    <a:lumMod val="75000"/>
                    <a:lumOff val="25000"/>
                  </a:prstClr>
                </a:solidFill>
                <a:effectLst/>
                <a:uLnTx/>
                <a:uFillTx/>
                <a:ea typeface="Calibri" charset="0"/>
                <a:cs typeface="Calibri" charset="0"/>
              </a:rPr>
              <a:t>Email will include a link to complete the waiver form. </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charset="2"/>
              <a:buChar char="§"/>
              <a:tabLst/>
              <a:defRPr/>
            </a:pPr>
            <a:r>
              <a:rPr kumimoji="0" lang="en-US" sz="2400" b="0" i="0" u="none" strike="noStrike" kern="1200" cap="none" spc="0" normalizeH="0" baseline="0" noProof="0">
                <a:ln>
                  <a:noFill/>
                </a:ln>
                <a:solidFill>
                  <a:prstClr val="black">
                    <a:lumMod val="75000"/>
                    <a:lumOff val="25000"/>
                  </a:prstClr>
                </a:solidFill>
                <a:effectLst/>
                <a:uLnTx/>
                <a:uFillTx/>
                <a:ea typeface="Calibri" charset="0"/>
                <a:cs typeface="Calibri" charset="0"/>
              </a:rPr>
              <a:t>Email notification will be sent to the Superintendent of the school district or the Chief Administrative Official of the charter school AND person submitting the form. </a:t>
            </a:r>
          </a:p>
          <a:p>
            <a:pPr marL="800100" marR="0" lvl="1" indent="-342900" algn="l" defTabSz="914400" rtl="0" eaLnBrk="1" fontAlgn="auto" latinLnBrk="0" hangingPunct="1">
              <a:lnSpc>
                <a:spcPct val="90000"/>
              </a:lnSpc>
              <a:spcBef>
                <a:spcPts val="500"/>
              </a:spcBef>
              <a:spcAft>
                <a:spcPts val="0"/>
              </a:spcAft>
              <a:buClr>
                <a:srgbClr val="ED7D31"/>
              </a:buClr>
              <a:buSzTx/>
              <a:buFont typeface="Wingdings" charset="2"/>
              <a:buChar char="§"/>
              <a:tabLst/>
              <a:defRPr/>
            </a:pPr>
            <a:r>
              <a:rPr kumimoji="0" lang="en-US" sz="2400" b="0" i="0" u="none" strike="noStrike" kern="1200" cap="none" spc="0" normalizeH="0" baseline="0" noProof="0">
                <a:ln>
                  <a:noFill/>
                </a:ln>
                <a:solidFill>
                  <a:prstClr val="black">
                    <a:lumMod val="75000"/>
                    <a:lumOff val="25000"/>
                  </a:prstClr>
                </a:solidFill>
                <a:effectLst/>
                <a:uLnTx/>
                <a:uFillTx/>
                <a:ea typeface="Calibri" charset="0"/>
                <a:cs typeface="Calibri" charset="0"/>
              </a:rPr>
              <a:t>Districts/charters will receive an email acknowledgement that the district’s waiver information has been received. </a:t>
            </a:r>
          </a:p>
        </p:txBody>
      </p:sp>
      <p:sp>
        <p:nvSpPr>
          <p:cNvPr id="4" name="Title 10"/>
          <p:cNvSpPr txBox="1">
            <a:spLocks/>
          </p:cNvSpPr>
          <p:nvPr/>
        </p:nvSpPr>
        <p:spPr>
          <a:xfrm>
            <a:off x="1978570" y="248815"/>
            <a:ext cx="8221489" cy="8913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mn-lt"/>
                <a:ea typeface="Open Sans SemiBold" panose="020B0706030804020204" pitchFamily="34" charset="0"/>
                <a:cs typeface="Open Sans SemiBold" panose="020B0706030804020204" pitchFamily="34" charset="0"/>
              </a:rPr>
              <a:t>STAAR Alternate 2</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mn-lt"/>
                <a:ea typeface="Open Sans SemiBold" panose="020B0706030804020204" pitchFamily="34" charset="0"/>
                <a:cs typeface="Open Sans SemiBold" panose="020B0706030804020204" pitchFamily="34" charset="0"/>
              </a:rPr>
              <a:t>Waiver Request (3rd Year)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
        <p:nvSpPr>
          <p:cNvPr id="6" name="Footer Placeholder 5">
            <a:extLst>
              <a:ext uri="{FF2B5EF4-FFF2-40B4-BE49-F238E27FC236}">
                <a16:creationId xmlns:a16="http://schemas.microsoft.com/office/drawing/2014/main" id="{279F740F-F53C-0940-A240-205BA20FA35C}"/>
              </a:ext>
            </a:extLst>
          </p:cNvPr>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155194045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8A88C-2BBA-45E4-B246-50E834233D89}"/>
              </a:ext>
            </a:extLst>
          </p:cNvPr>
          <p:cNvSpPr>
            <a:spLocks noGrp="1"/>
          </p:cNvSpPr>
          <p:nvPr>
            <p:ph type="title"/>
          </p:nvPr>
        </p:nvSpPr>
        <p:spPr/>
        <p:txBody>
          <a:bodyPr/>
          <a:lstStyle/>
          <a:p>
            <a:r>
              <a:rPr lang="en-US">
                <a:latin typeface="+mn-lt"/>
              </a:rPr>
              <a:t>ESSA 1% Participation Cap</a:t>
            </a:r>
          </a:p>
        </p:txBody>
      </p:sp>
      <p:sp>
        <p:nvSpPr>
          <p:cNvPr id="5" name="Text Placeholder 4">
            <a:extLst>
              <a:ext uri="{FF2B5EF4-FFF2-40B4-BE49-F238E27FC236}">
                <a16:creationId xmlns:a16="http://schemas.microsoft.com/office/drawing/2014/main" id="{5C5EAD57-5EA8-47E6-BA7F-218256D204B5}"/>
              </a:ext>
            </a:extLst>
          </p:cNvPr>
          <p:cNvSpPr>
            <a:spLocks noGrp="1"/>
          </p:cNvSpPr>
          <p:nvPr>
            <p:ph type="body" idx="1"/>
          </p:nvPr>
        </p:nvSpPr>
        <p:spPr>
          <a:xfrm>
            <a:off x="838200" y="1528011"/>
            <a:ext cx="5137463" cy="4376707"/>
          </a:xfrm>
        </p:spPr>
        <p:txBody>
          <a:bodyPr/>
          <a:lstStyle/>
          <a:p>
            <a:pPr marL="50800" indent="0">
              <a:buNone/>
            </a:pPr>
            <a:r>
              <a:rPr lang="en-US" sz="2000" i="0">
                <a:solidFill>
                  <a:schemeClr val="tx1"/>
                </a:solidFill>
                <a:latin typeface="+mn-lt"/>
              </a:rPr>
              <a:t>ESSA reauthorization 2015 placed a state cap on participation in statewide alternate assessment </a:t>
            </a:r>
            <a:endParaRPr lang="en-US" sz="2000" b="0" i="0">
              <a:solidFill>
                <a:schemeClr val="tx1"/>
              </a:solidFill>
              <a:latin typeface="+mn-lt"/>
            </a:endParaRPr>
          </a:p>
          <a:p>
            <a:pPr>
              <a:buClr>
                <a:schemeClr val="accent1"/>
              </a:buClr>
              <a:buFont typeface="Arial" panose="020B0604020202020204" pitchFamily="34" charset="0"/>
              <a:buChar char="•"/>
            </a:pPr>
            <a:r>
              <a:rPr lang="en-US" sz="2000" b="0" i="0">
                <a:solidFill>
                  <a:schemeClr val="tx1"/>
                </a:solidFill>
                <a:latin typeface="+mn-lt"/>
              </a:rPr>
              <a:t>federally mandated </a:t>
            </a:r>
          </a:p>
          <a:p>
            <a:pPr>
              <a:buClr>
                <a:schemeClr val="accent1"/>
              </a:buClr>
              <a:buFont typeface="Arial" panose="020B0604020202020204" pitchFamily="34" charset="0"/>
              <a:buChar char="•"/>
            </a:pPr>
            <a:r>
              <a:rPr lang="en-US" sz="2000" b="0" i="0">
                <a:solidFill>
                  <a:schemeClr val="tx1"/>
                </a:solidFill>
                <a:latin typeface="+mn-lt"/>
              </a:rPr>
              <a:t>By 2020 every state should be under 1% cap</a:t>
            </a:r>
          </a:p>
          <a:p>
            <a:pPr marL="50800" indent="0" algn="ctr">
              <a:buNone/>
            </a:pPr>
            <a:endParaRPr lang="en-US" sz="2000">
              <a:latin typeface="+mn-lt"/>
            </a:endParaRPr>
          </a:p>
          <a:p>
            <a:pPr marL="50800" indent="0" algn="ctr">
              <a:buNone/>
            </a:pPr>
            <a:r>
              <a:rPr lang="en-US" sz="1800" b="0">
                <a:solidFill>
                  <a:schemeClr val="tx1"/>
                </a:solidFill>
                <a:latin typeface="+mn-lt"/>
                <a:sym typeface="Open Sans SemiBold"/>
              </a:rPr>
              <a:t># of students assessed with SA2 in SUBJECT</a:t>
            </a:r>
          </a:p>
          <a:p>
            <a:pPr marL="50800" indent="0" algn="ctr">
              <a:buNone/>
            </a:pPr>
            <a:r>
              <a:rPr lang="en-US" sz="1800" b="0">
                <a:solidFill>
                  <a:schemeClr val="tx1"/>
                </a:solidFill>
                <a:latin typeface="+mn-lt"/>
                <a:sym typeface="Open Sans SemiBold"/>
              </a:rPr>
              <a:t># of ALL students assessed in </a:t>
            </a:r>
            <a:r>
              <a:rPr lang="en-US" sz="1800" b="0">
                <a:solidFill>
                  <a:schemeClr val="tx1"/>
                </a:solidFill>
                <a:latin typeface="+mn-lt"/>
              </a:rPr>
              <a:t>SUBJECT</a:t>
            </a:r>
            <a:endParaRPr lang="en-US" sz="1800" b="0">
              <a:solidFill>
                <a:schemeClr val="tx1"/>
              </a:solidFill>
              <a:latin typeface="+mn-lt"/>
              <a:ea typeface="Open Sans SemiBold"/>
              <a:cs typeface="Open Sans SemiBold"/>
              <a:sym typeface="Open Sans SemiBold"/>
            </a:endParaRPr>
          </a:p>
          <a:p>
            <a:pPr marL="50800" indent="0">
              <a:buNone/>
            </a:pPr>
            <a:endParaRPr lang="en-US"/>
          </a:p>
          <a:p>
            <a:pPr marL="50800" indent="0">
              <a:buNone/>
            </a:pPr>
            <a:endParaRPr lang="en-US"/>
          </a:p>
        </p:txBody>
      </p:sp>
      <p:sp>
        <p:nvSpPr>
          <p:cNvPr id="6" name="Text Placeholder 5">
            <a:extLst>
              <a:ext uri="{FF2B5EF4-FFF2-40B4-BE49-F238E27FC236}">
                <a16:creationId xmlns:a16="http://schemas.microsoft.com/office/drawing/2014/main" id="{C84028D8-69C6-47D4-B039-81F59E80F7D2}"/>
              </a:ext>
            </a:extLst>
          </p:cNvPr>
          <p:cNvSpPr>
            <a:spLocks noGrp="1"/>
          </p:cNvSpPr>
          <p:nvPr>
            <p:ph type="body" idx="2"/>
          </p:nvPr>
        </p:nvSpPr>
        <p:spPr>
          <a:xfrm>
            <a:off x="6216336" y="1528011"/>
            <a:ext cx="5137463" cy="4896235"/>
          </a:xfrm>
        </p:spPr>
        <p:txBody>
          <a:bodyPr>
            <a:normAutofit lnSpcReduction="10000"/>
          </a:bodyPr>
          <a:lstStyle/>
          <a:p>
            <a:pPr marL="50800" indent="0">
              <a:buNone/>
            </a:pPr>
            <a:r>
              <a:rPr lang="en-US" sz="2000" i="0" dirty="0">
                <a:solidFill>
                  <a:schemeClr val="tx1"/>
                </a:solidFill>
              </a:rPr>
              <a:t>2019 PBMAS SPED Indicator #4: SPED STAAR Alternate 2 Participation Rate</a:t>
            </a:r>
          </a:p>
          <a:p>
            <a:pPr>
              <a:buClr>
                <a:schemeClr val="accent1"/>
              </a:buClr>
            </a:pPr>
            <a:r>
              <a:rPr lang="en-US" sz="2000" b="0" i="0" dirty="0">
                <a:solidFill>
                  <a:schemeClr val="tx1"/>
                </a:solidFill>
                <a:latin typeface="Open Sans (Headings)"/>
              </a:rPr>
              <a:t>Part of TEA’s annual evaluation of school performance and program effectiveness. </a:t>
            </a:r>
          </a:p>
          <a:p>
            <a:pPr>
              <a:buClr>
                <a:schemeClr val="accent1"/>
              </a:buClr>
            </a:pPr>
            <a:r>
              <a:rPr lang="en-US" sz="2000" b="0" i="0" dirty="0">
                <a:solidFill>
                  <a:schemeClr val="tx1"/>
                </a:solidFill>
                <a:latin typeface="Open Sans (Headings)"/>
              </a:rPr>
              <a:t>Report Only indicator</a:t>
            </a:r>
          </a:p>
          <a:p>
            <a:pPr>
              <a:buClr>
                <a:schemeClr val="accent1"/>
              </a:buClr>
            </a:pPr>
            <a:r>
              <a:rPr lang="en-US" sz="2000" b="0" i="0" dirty="0">
                <a:solidFill>
                  <a:schemeClr val="tx1"/>
                </a:solidFill>
                <a:latin typeface="Open Sans (Headings)"/>
              </a:rPr>
              <a:t>SPED STAAR Alternate 2 overall participation rate denominator includes STAAR, STAAR Spanish, and STAAR Alternate 2 assessments.</a:t>
            </a:r>
          </a:p>
          <a:p>
            <a:pPr>
              <a:buClr>
                <a:schemeClr val="accent1"/>
              </a:buClr>
            </a:pPr>
            <a:r>
              <a:rPr lang="en-US" sz="2000" b="0" i="0" dirty="0">
                <a:solidFill>
                  <a:schemeClr val="tx1"/>
                </a:solidFill>
                <a:latin typeface="Open Sans (Headings)"/>
              </a:rPr>
              <a:t>SPED STAAR Alternate 2 overall numerator is for STAAR Alternate 2 grades 3-8 and EOCs.</a:t>
            </a:r>
          </a:p>
          <a:p>
            <a:pPr>
              <a:buClr>
                <a:schemeClr val="accent1"/>
              </a:buClr>
            </a:pPr>
            <a:r>
              <a:rPr lang="en-US" sz="2000" b="0" i="0" dirty="0">
                <a:solidFill>
                  <a:schemeClr val="tx1"/>
                </a:solidFill>
                <a:latin typeface="Open Sans (Headings)"/>
              </a:rPr>
              <a:t>Students quality for ME or NAAR designation are not included in the calculation of this indicator</a:t>
            </a:r>
          </a:p>
        </p:txBody>
      </p:sp>
      <p:sp>
        <p:nvSpPr>
          <p:cNvPr id="9" name="TextBox 8">
            <a:extLst>
              <a:ext uri="{FF2B5EF4-FFF2-40B4-BE49-F238E27FC236}">
                <a16:creationId xmlns:a16="http://schemas.microsoft.com/office/drawing/2014/main" id="{4DE58B45-22EB-4AEE-82F7-CDE7860A4396}"/>
              </a:ext>
            </a:extLst>
          </p:cNvPr>
          <p:cNvSpPr txBox="1"/>
          <p:nvPr/>
        </p:nvSpPr>
        <p:spPr>
          <a:xfrm>
            <a:off x="6216339" y="1364105"/>
            <a:ext cx="55489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Headings)"/>
              <a:ea typeface="+mn-ea"/>
              <a:cs typeface="+mn-cs"/>
            </a:endParaRPr>
          </a:p>
        </p:txBody>
      </p:sp>
      <p:cxnSp>
        <p:nvCxnSpPr>
          <p:cNvPr id="10" name="Straight Connector 9">
            <a:extLst>
              <a:ext uri="{FF2B5EF4-FFF2-40B4-BE49-F238E27FC236}">
                <a16:creationId xmlns:a16="http://schemas.microsoft.com/office/drawing/2014/main" id="{3F8C1053-8041-466D-943D-09D26AA7C61B}"/>
              </a:ext>
            </a:extLst>
          </p:cNvPr>
          <p:cNvCxnSpPr/>
          <p:nvPr/>
        </p:nvCxnSpPr>
        <p:spPr>
          <a:xfrm>
            <a:off x="1022923" y="4449664"/>
            <a:ext cx="4646950" cy="0"/>
          </a:xfrm>
          <a:prstGeom prst="line">
            <a:avLst/>
          </a:prstGeom>
          <a:ln w="19050"/>
        </p:spPr>
        <p:style>
          <a:lnRef idx="1">
            <a:schemeClr val="dk1"/>
          </a:lnRef>
          <a:fillRef idx="0">
            <a:schemeClr val="dk1"/>
          </a:fillRef>
          <a:effectRef idx="0">
            <a:schemeClr val="dk1"/>
          </a:effectRef>
          <a:fontRef idx="minor">
            <a:schemeClr val="tx1"/>
          </a:fontRef>
        </p:style>
      </p:cxnSp>
      <p:sp>
        <p:nvSpPr>
          <p:cNvPr id="11" name="Footer Placeholder 10">
            <a:extLst>
              <a:ext uri="{FF2B5EF4-FFF2-40B4-BE49-F238E27FC236}">
                <a16:creationId xmlns:a16="http://schemas.microsoft.com/office/drawing/2014/main" id="{B7C79255-EBE7-3E4D-89C2-D90C67256FE2}"/>
              </a:ext>
            </a:extLst>
          </p:cNvPr>
          <p:cNvSpPr>
            <a:spLocks noGrp="1"/>
          </p:cNvSpPr>
          <p:nvPr>
            <p:ph type="ftr" idx="11"/>
          </p:nvPr>
        </p:nvSpPr>
        <p:spPr/>
        <p:txBody>
          <a:bodyPr/>
          <a:lstStyle/>
          <a:p>
            <a:r>
              <a:rPr lang="en-US"/>
              <a:t>TEA - Student Assessment Division</a:t>
            </a:r>
          </a:p>
        </p:txBody>
      </p:sp>
      <p:sp>
        <p:nvSpPr>
          <p:cNvPr id="12" name="Slide Number Placeholder 11">
            <a:extLst>
              <a:ext uri="{FF2B5EF4-FFF2-40B4-BE49-F238E27FC236}">
                <a16:creationId xmlns:a16="http://schemas.microsoft.com/office/drawing/2014/main" id="{20915694-B50C-C14A-86E8-23942BC82D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163</a:t>
            </a:fld>
            <a:endParaRPr lang="en-US"/>
          </a:p>
        </p:txBody>
      </p:sp>
    </p:spTree>
    <p:extLst>
      <p:ext uri="{BB962C8B-B14F-4D97-AF65-F5344CB8AC3E}">
        <p14:creationId xmlns:p14="http://schemas.microsoft.com/office/powerpoint/2010/main" val="141808617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55DA0-0571-4E28-9BCE-9E2EEB08A140}"/>
              </a:ext>
            </a:extLst>
          </p:cNvPr>
          <p:cNvSpPr>
            <a:spLocks noGrp="1"/>
          </p:cNvSpPr>
          <p:nvPr>
            <p:ph type="title"/>
          </p:nvPr>
        </p:nvSpPr>
        <p:spPr/>
        <p:txBody>
          <a:bodyPr/>
          <a:lstStyle/>
          <a:p>
            <a:r>
              <a:rPr lang="en-US"/>
              <a:t>Monitoring Plan</a:t>
            </a:r>
          </a:p>
        </p:txBody>
      </p:sp>
      <p:sp>
        <p:nvSpPr>
          <p:cNvPr id="4" name="Content Placeholder 3">
            <a:extLst>
              <a:ext uri="{FF2B5EF4-FFF2-40B4-BE49-F238E27FC236}">
                <a16:creationId xmlns:a16="http://schemas.microsoft.com/office/drawing/2014/main" id="{EBFACBA5-466A-4985-88D6-D73FECF018A6}"/>
              </a:ext>
            </a:extLst>
          </p:cNvPr>
          <p:cNvSpPr>
            <a:spLocks noGrp="1"/>
          </p:cNvSpPr>
          <p:nvPr>
            <p:ph idx="13"/>
          </p:nvPr>
        </p:nvSpPr>
        <p:spPr/>
        <p:txBody>
          <a:bodyPr/>
          <a:lstStyle/>
          <a:p>
            <a:pPr>
              <a:buClr>
                <a:schemeClr val="accent2"/>
              </a:buClr>
              <a:buFont typeface="Wingdings" panose="05000000000000000000" pitchFamily="2" charset="2"/>
              <a:buChar char="§"/>
            </a:pPr>
            <a:r>
              <a:rPr lang="en-US">
                <a:latin typeface="+mn-lt"/>
              </a:rPr>
              <a:t>Continued training on participation requirements</a:t>
            </a:r>
          </a:p>
          <a:p>
            <a:pPr>
              <a:buClr>
                <a:schemeClr val="accent2"/>
              </a:buClr>
              <a:buFont typeface="Wingdings" panose="05000000000000000000" pitchFamily="2" charset="2"/>
              <a:buChar char="§"/>
            </a:pPr>
            <a:r>
              <a:rPr lang="en-US">
                <a:latin typeface="+mn-lt"/>
              </a:rPr>
              <a:t>Collaboration with the Special Education monitoring team</a:t>
            </a:r>
          </a:p>
          <a:p>
            <a:pPr>
              <a:buClr>
                <a:schemeClr val="accent2"/>
              </a:buClr>
              <a:buFont typeface="Wingdings" panose="05000000000000000000" pitchFamily="2" charset="2"/>
              <a:buChar char="§"/>
            </a:pPr>
            <a:r>
              <a:rPr lang="en-US">
                <a:latin typeface="+mn-lt"/>
              </a:rPr>
              <a:t>New PBMAS indicator</a:t>
            </a:r>
          </a:p>
          <a:p>
            <a:pPr lvl="1">
              <a:buClr>
                <a:schemeClr val="accent2"/>
              </a:buClr>
            </a:pPr>
            <a:r>
              <a:rPr lang="en-US">
                <a:latin typeface="+mn-lt"/>
              </a:rPr>
              <a:t>Data gathering only</a:t>
            </a:r>
          </a:p>
          <a:p>
            <a:pPr lvl="1">
              <a:buClr>
                <a:schemeClr val="accent2"/>
              </a:buClr>
            </a:pPr>
            <a:r>
              <a:rPr lang="en-US">
                <a:latin typeface="+mn-lt"/>
              </a:rPr>
              <a:t>No staging initial year</a:t>
            </a:r>
          </a:p>
          <a:p>
            <a:pPr lvl="1">
              <a:buClr>
                <a:schemeClr val="accent2"/>
              </a:buClr>
            </a:pPr>
            <a:r>
              <a:rPr lang="en-US">
                <a:latin typeface="+mn-lt"/>
              </a:rPr>
              <a:t>Inform agency regarding support that should be provided to district</a:t>
            </a:r>
          </a:p>
          <a:p>
            <a:endParaRPr lang="en-US"/>
          </a:p>
        </p:txBody>
      </p:sp>
      <p:sp>
        <p:nvSpPr>
          <p:cNvPr id="7" name="Footer Placeholder 6">
            <a:extLst>
              <a:ext uri="{FF2B5EF4-FFF2-40B4-BE49-F238E27FC236}">
                <a16:creationId xmlns:a16="http://schemas.microsoft.com/office/drawing/2014/main" id="{46CC05F4-205B-A347-AC04-5EC2E526501C}"/>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D702DBE1-D663-834F-AEA1-6EBD9C160D98}"/>
              </a:ext>
            </a:extLst>
          </p:cNvPr>
          <p:cNvSpPr>
            <a:spLocks noGrp="1"/>
          </p:cNvSpPr>
          <p:nvPr>
            <p:ph type="sldNum" sz="quarter" idx="12"/>
          </p:nvPr>
        </p:nvSpPr>
        <p:spPr/>
        <p:txBody>
          <a:bodyPr/>
          <a:lstStyle/>
          <a:p>
            <a:fld id="{0088AB57-2DBE-44A3-AE96-942C49E954BF}" type="slidenum">
              <a:rPr lang="en-US" smtClean="0"/>
              <a:t>164</a:t>
            </a:fld>
            <a:endParaRPr lang="en-US"/>
          </a:p>
        </p:txBody>
      </p:sp>
    </p:spTree>
    <p:extLst>
      <p:ext uri="{BB962C8B-B14F-4D97-AF65-F5344CB8AC3E}">
        <p14:creationId xmlns:p14="http://schemas.microsoft.com/office/powerpoint/2010/main" val="140112322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828" t="27967" r="-2828" b="-27967"/>
          <a:stretch/>
        </p:blipFill>
        <p:spPr>
          <a:xfrm>
            <a:off x="0" y="1107440"/>
            <a:ext cx="12545029" cy="8363354"/>
          </a:xfrm>
        </p:spPr>
      </p:pic>
      <p:sp>
        <p:nvSpPr>
          <p:cNvPr id="2" name="Title 1"/>
          <p:cNvSpPr>
            <a:spLocks noGrp="1"/>
          </p:cNvSpPr>
          <p:nvPr>
            <p:ph type="title"/>
          </p:nvPr>
        </p:nvSpPr>
        <p:spPr>
          <a:xfrm>
            <a:off x="1524000" y="2963950"/>
            <a:ext cx="9138089" cy="1455647"/>
          </a:xfrm>
          <a:solidFill>
            <a:schemeClr val="bg1">
              <a:lumMod val="95000"/>
              <a:alpha val="86000"/>
            </a:schemeClr>
          </a:solidFill>
        </p:spPr>
        <p:txBody>
          <a:bodyPr/>
          <a:lstStyle/>
          <a:p>
            <a:r>
              <a:rPr lang="en-US"/>
              <a:t>Questions?</a:t>
            </a:r>
          </a:p>
        </p:txBody>
      </p:sp>
      <p:sp>
        <p:nvSpPr>
          <p:cNvPr id="6" name="Footer Placeholder 5">
            <a:extLst>
              <a:ext uri="{FF2B5EF4-FFF2-40B4-BE49-F238E27FC236}">
                <a16:creationId xmlns:a16="http://schemas.microsoft.com/office/drawing/2014/main" id="{6AD0003B-AD42-2246-B31C-F6FA451B7A60}"/>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72BF42D3-47AF-9542-B625-7B8DAD7595BD}"/>
              </a:ext>
            </a:extLst>
          </p:cNvPr>
          <p:cNvSpPr>
            <a:spLocks noGrp="1"/>
          </p:cNvSpPr>
          <p:nvPr>
            <p:ph type="sldNum" sz="quarter" idx="12"/>
          </p:nvPr>
        </p:nvSpPr>
        <p:spPr/>
        <p:txBody>
          <a:bodyPr/>
          <a:lstStyle/>
          <a:p>
            <a:fld id="{0088AB57-2DBE-44A3-AE96-942C49E954BF}" type="slidenum">
              <a:rPr lang="en-US" smtClean="0"/>
              <a:t>165</a:t>
            </a:fld>
            <a:endParaRPr lang="en-US"/>
          </a:p>
        </p:txBody>
      </p:sp>
    </p:spTree>
    <p:extLst>
      <p:ext uri="{BB962C8B-B14F-4D97-AF65-F5344CB8AC3E}">
        <p14:creationId xmlns:p14="http://schemas.microsoft.com/office/powerpoint/2010/main" val="375913052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50 Dicas Para Vender Mais, Parte 5. | Cibercultura ...">
            <a:extLst>
              <a:ext uri="{FF2B5EF4-FFF2-40B4-BE49-F238E27FC236}">
                <a16:creationId xmlns:a16="http://schemas.microsoft.com/office/drawing/2014/main" id="{C646F524-3108-764D-B950-E5A1564C9F6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1602" b="9167"/>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itle 1"/>
          <p:cNvSpPr txBox="1">
            <a:spLocks/>
          </p:cNvSpPr>
          <p:nvPr/>
        </p:nvSpPr>
        <p:spPr>
          <a:xfrm>
            <a:off x="8179184" y="4620762"/>
            <a:ext cx="3852041" cy="1834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fontAlgn="auto">
              <a:spcAft>
                <a:spcPts val="600"/>
              </a:spcAft>
              <a:buClrTx/>
              <a:buSzTx/>
              <a:tabLst/>
              <a:defRPr/>
            </a:pPr>
            <a:r>
              <a:rPr kumimoji="0" lang="en-US" sz="4000" b="1" i="0" u="none" strike="noStrike" cap="none" spc="0" normalizeH="0" baseline="0" noProof="0">
                <a:ln>
                  <a:noFill/>
                </a:ln>
                <a:effectLst/>
                <a:uLnTx/>
                <a:uFillTx/>
              </a:rPr>
              <a:t>Call Drivers and Best Practices</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81E564B0-7F37-BE4B-AF76-FC6A5FFC578C}"/>
              </a:ext>
            </a:extLst>
          </p:cNvPr>
          <p:cNvSpPr>
            <a:spLocks noGrp="1"/>
          </p:cNvSpPr>
          <p:nvPr>
            <p:ph type="ftr" sz="quarter" idx="3"/>
          </p:nvPr>
        </p:nvSpPr>
        <p:spPr/>
        <p:txBody>
          <a:bodyPr/>
          <a:lstStyle/>
          <a:p>
            <a:r>
              <a:rPr lang="en-US">
                <a:solidFill>
                  <a:srgbClr val="4472C4">
                    <a:lumMod val="60000"/>
                    <a:lumOff val="40000"/>
                  </a:srgbClr>
                </a:solidFill>
              </a:rPr>
              <a:t>TEA - Student Assessment Division</a:t>
            </a:r>
          </a:p>
        </p:txBody>
      </p:sp>
    </p:spTree>
    <p:extLst>
      <p:ext uri="{BB962C8B-B14F-4D97-AF65-F5344CB8AC3E}">
        <p14:creationId xmlns:p14="http://schemas.microsoft.com/office/powerpoint/2010/main" val="237893573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9680"/>
            <a:ext cx="12192000" cy="5608320"/>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1159267" y="3007213"/>
            <a:ext cx="10058400" cy="1329591"/>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Calibri" charset="0"/>
                <a:ea typeface="Calibri" charset="0"/>
                <a:cs typeface="Calibri" charset="0"/>
              </a:rPr>
              <a:t>ETS Call Drivers and Best Practices – Registration and Precoding</a:t>
            </a:r>
          </a:p>
        </p:txBody>
      </p:sp>
      <p:sp>
        <p:nvSpPr>
          <p:cNvPr id="3" name="Footer Placeholder 2">
            <a:extLst>
              <a:ext uri="{FF2B5EF4-FFF2-40B4-BE49-F238E27FC236}">
                <a16:creationId xmlns:a16="http://schemas.microsoft.com/office/drawing/2014/main" id="{AD72C55D-A389-BB4E-B87B-F51A1877CBF5}"/>
              </a:ext>
            </a:extLst>
          </p:cNvPr>
          <p:cNvSpPr>
            <a:spLocks noGrp="1"/>
          </p:cNvSpPr>
          <p:nvPr>
            <p:ph type="ftr" sz="quarter" idx="3"/>
          </p:nvPr>
        </p:nvSpPr>
        <p:spPr/>
        <p:txBody>
          <a:bodyPr/>
          <a:lstStyle/>
          <a:p>
            <a:r>
              <a:rPr lang="en-US">
                <a:solidFill>
                  <a:srgbClr val="4472C4">
                    <a:lumMod val="60000"/>
                    <a:lumOff val="40000"/>
                  </a:srgbClr>
                </a:solidFill>
              </a:rPr>
              <a:t>TEA - Student Assessment Division</a:t>
            </a:r>
          </a:p>
        </p:txBody>
      </p:sp>
    </p:spTree>
    <p:extLst>
      <p:ext uri="{BB962C8B-B14F-4D97-AF65-F5344CB8AC3E}">
        <p14:creationId xmlns:p14="http://schemas.microsoft.com/office/powerpoint/2010/main" val="32362773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160196" y="1556849"/>
            <a:ext cx="10180319" cy="420672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How can a district testing coordinator (DTC) correct information on a </a:t>
            </a:r>
            <a:r>
              <a:rPr kumimoji="0" lang="en-US" sz="2400" b="1" i="0" u="none" strike="noStrike" kern="1200" cap="none" spc="0" normalizeH="0" baseline="0" noProof="0" err="1">
                <a:ln>
                  <a:noFill/>
                </a:ln>
                <a:solidFill>
                  <a:srgbClr val="1682C5"/>
                </a:solidFill>
                <a:effectLst/>
                <a:uLnTx/>
                <a:uFillTx/>
                <a:latin typeface="Calibri" charset="0"/>
                <a:ea typeface="Calibri" charset="0"/>
                <a:cs typeface="Calibri" charset="0"/>
              </a:rPr>
              <a:t>precoded</a:t>
            </a: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 answer document?</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Best Practice: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Student identification information and data on </a:t>
            </a:r>
            <a:r>
              <a:rPr kumimoji="0" lang="en-US" sz="2400" b="0" i="0" u="none" strike="noStrike" kern="1200" cap="none" spc="0" normalizeH="0" baseline="0" noProof="0" err="1">
                <a:ln>
                  <a:noFill/>
                </a:ln>
                <a:solidFill>
                  <a:srgbClr val="000000">
                    <a:lumMod val="75000"/>
                    <a:lumOff val="25000"/>
                  </a:srgbClr>
                </a:solidFill>
                <a:effectLst/>
                <a:uLnTx/>
                <a:uFillTx/>
                <a:latin typeface="Calibri" charset="0"/>
                <a:ea typeface="Calibri" charset="0"/>
                <a:cs typeface="Calibri" charset="0"/>
              </a:rPr>
              <a:t>precodes</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must be verified (and, if necessary, corrected) before testing begins.</a:t>
            </a:r>
          </a:p>
          <a:p>
            <a:pPr marL="1090295" marR="0" lvl="2" indent="-175895"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a:ea typeface="Calibri" charset="0"/>
                <a:cs typeface="Calibri"/>
              </a:rPr>
              <a:t>A blank answer document must be hand-gridded to make corrections to a student’s first or last name, PEIMS ID, or date of birth; other </a:t>
            </a:r>
            <a:r>
              <a:rPr kumimoji="0" lang="en-US" sz="2200" b="0" i="0" u="none" strike="noStrike" kern="1200" cap="none" spc="0" normalizeH="0" baseline="0" noProof="0" err="1">
                <a:ln>
                  <a:noFill/>
                </a:ln>
                <a:solidFill>
                  <a:srgbClr val="000000">
                    <a:lumMod val="75000"/>
                    <a:lumOff val="25000"/>
                  </a:srgbClr>
                </a:solidFill>
                <a:effectLst/>
                <a:uLnTx/>
                <a:uFillTx/>
                <a:latin typeface="Calibri"/>
                <a:ea typeface="Calibri" charset="0"/>
                <a:cs typeface="Calibri"/>
              </a:rPr>
              <a:t>precoded</a:t>
            </a:r>
            <a:r>
              <a:rPr kumimoji="0" lang="en-US" sz="2200" b="0" i="0" u="none" strike="noStrike" kern="1200" cap="none" spc="0" normalizeH="0" baseline="0" noProof="0">
                <a:ln>
                  <a:noFill/>
                </a:ln>
                <a:solidFill>
                  <a:srgbClr val="000000">
                    <a:lumMod val="75000"/>
                    <a:lumOff val="25000"/>
                  </a:srgbClr>
                </a:solidFill>
                <a:effectLst/>
                <a:uLnTx/>
                <a:uFillTx/>
                <a:latin typeface="Calibri"/>
                <a:ea typeface="Calibri" charset="0"/>
                <a:cs typeface="Calibri"/>
              </a:rPr>
              <a:t> data that is hand-gridded will override information </a:t>
            </a:r>
            <a:r>
              <a:rPr kumimoji="0" lang="en-US" sz="2200" b="0" i="0" u="none" strike="noStrike" kern="1200" cap="none" spc="0" normalizeH="0" baseline="0" noProof="0" err="1">
                <a:ln>
                  <a:noFill/>
                </a:ln>
                <a:solidFill>
                  <a:srgbClr val="000000">
                    <a:lumMod val="75000"/>
                    <a:lumOff val="25000"/>
                  </a:srgbClr>
                </a:solidFill>
                <a:effectLst/>
                <a:uLnTx/>
                <a:uFillTx/>
                <a:latin typeface="Calibri"/>
                <a:ea typeface="Calibri" charset="0"/>
                <a:cs typeface="Calibri"/>
              </a:rPr>
              <a:t>precoded</a:t>
            </a:r>
            <a:r>
              <a:rPr kumimoji="0" lang="en-US" sz="2200" b="0" i="0" u="none" strike="noStrike" kern="1200" cap="none" spc="0" normalizeH="0" baseline="0" noProof="0">
                <a:ln>
                  <a:noFill/>
                </a:ln>
                <a:solidFill>
                  <a:srgbClr val="000000">
                    <a:lumMod val="75000"/>
                    <a:lumOff val="25000"/>
                  </a:srgbClr>
                </a:solidFill>
                <a:effectLst/>
                <a:uLnTx/>
                <a:uFillTx/>
                <a:latin typeface="Calibri"/>
                <a:ea typeface="Calibri" charset="0"/>
                <a:cs typeface="Calibri"/>
              </a:rPr>
              <a:t> on the answer documents (ex:  LEP indicator).</a:t>
            </a:r>
          </a:p>
        </p:txBody>
      </p:sp>
      <p:sp>
        <p:nvSpPr>
          <p:cNvPr id="4" name="Title 10"/>
          <p:cNvSpPr txBox="1">
            <a:spLocks/>
          </p:cNvSpPr>
          <p:nvPr/>
        </p:nvSpPr>
        <p:spPr>
          <a:xfrm>
            <a:off x="1346663" y="-114425"/>
            <a:ext cx="10845338" cy="14515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9" name="Picture 8">
            <a:extLst>
              <a:ext uri="{FF2B5EF4-FFF2-40B4-BE49-F238E27FC236}">
                <a16:creationId xmlns:a16="http://schemas.microsoft.com/office/drawing/2014/main" id="{039E38EA-DE03-4BBE-A903-A4D7AA2ED8D8}"/>
              </a:ext>
            </a:extLst>
          </p:cNvPr>
          <p:cNvPicPr>
            <a:picLocks noChangeAspect="1"/>
          </p:cNvPicPr>
          <p:nvPr/>
        </p:nvPicPr>
        <p:blipFill>
          <a:blip r:embed="rId2"/>
          <a:stretch>
            <a:fillRect/>
          </a:stretch>
        </p:blipFill>
        <p:spPr>
          <a:xfrm>
            <a:off x="92467" y="2242420"/>
            <a:ext cx="1952578" cy="3335337"/>
          </a:xfrm>
          <a:prstGeom prst="rect">
            <a:avLst/>
          </a:prstGeom>
        </p:spPr>
      </p:pic>
    </p:spTree>
    <p:extLst>
      <p:ext uri="{BB962C8B-B14F-4D97-AF65-F5344CB8AC3E}">
        <p14:creationId xmlns:p14="http://schemas.microsoft.com/office/powerpoint/2010/main" val="378307032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5883" y="1868649"/>
            <a:ext cx="9852038" cy="46340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Correcting Information on a Precoded Answer Document – Out of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 student’s PEIMS number is incorrect on their precode.</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a:t>
            </a:r>
            <a:r>
              <a:rPr kumimoji="0" lang="en-US" sz="22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incorrectly</a:t>
            </a:r>
            <a:r>
              <a:rPr kumimoji="0" lang="en-US" sz="22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decides to hand-grid the student’s corrected PEIMS ID on the precoded answer document.</a:t>
            </a:r>
          </a:p>
          <a:p>
            <a:pPr marL="1276350" marR="0" lvl="3"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560038" y="240502"/>
            <a:ext cx="10631837" cy="105628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2" name="Picture 1">
            <a:extLst>
              <a:ext uri="{FF2B5EF4-FFF2-40B4-BE49-F238E27FC236}">
                <a16:creationId xmlns:a16="http://schemas.microsoft.com/office/drawing/2014/main" id="{431C5FA5-ECB5-414E-8006-F85C89D6DC20}"/>
              </a:ext>
            </a:extLst>
          </p:cNvPr>
          <p:cNvPicPr>
            <a:picLocks noChangeAspect="1"/>
          </p:cNvPicPr>
          <p:nvPr/>
        </p:nvPicPr>
        <p:blipFill>
          <a:blip r:embed="rId3"/>
          <a:stretch>
            <a:fillRect/>
          </a:stretch>
        </p:blipFill>
        <p:spPr>
          <a:xfrm>
            <a:off x="9790940" y="1306577"/>
            <a:ext cx="1943100" cy="1895475"/>
          </a:xfrm>
          <a:prstGeom prst="rect">
            <a:avLst/>
          </a:prstGeom>
        </p:spPr>
      </p:pic>
    </p:spTree>
    <p:extLst>
      <p:ext uri="{BB962C8B-B14F-4D97-AF65-F5344CB8AC3E}">
        <p14:creationId xmlns:p14="http://schemas.microsoft.com/office/powerpoint/2010/main" val="1224594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Data Protection: Life as a raw material - Goethe-Institut">
            <a:extLst>
              <a:ext uri="{FF2B5EF4-FFF2-40B4-BE49-F238E27FC236}">
                <a16:creationId xmlns:a16="http://schemas.microsoft.com/office/drawing/2014/main" id="{67C1C407-55C6-3841-9C58-1A3F50E21BD6}"/>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l="22667" r="1" b="1"/>
          <a:stretch/>
        </p:blipFill>
        <p:spPr>
          <a:xfrm>
            <a:off x="20" y="10"/>
            <a:ext cx="12191980" cy="6857990"/>
          </a:xfrm>
          <a:prstGeom prst="rect">
            <a:avLst/>
          </a:prstGeom>
        </p:spPr>
      </p:pic>
      <p:sp>
        <p:nvSpPr>
          <p:cNvPr id="2" name="Title 1"/>
          <p:cNvSpPr>
            <a:spLocks noGrp="1"/>
          </p:cNvSpPr>
          <p:nvPr>
            <p:ph type="ctrTitle"/>
          </p:nvPr>
        </p:nvSpPr>
        <p:spPr>
          <a:xfrm>
            <a:off x="1524000" y="1122362"/>
            <a:ext cx="9144000" cy="2900518"/>
          </a:xfrm>
        </p:spPr>
        <p:txBody>
          <a:bodyPr vert="horz" lIns="91440" tIns="45720" rIns="91440" bIns="45720" rtlCol="0" anchor="b">
            <a:normAutofit/>
          </a:bodyPr>
          <a:lstStyle/>
          <a:p>
            <a:r>
              <a:rPr lang="en-US" sz="6000" b="1">
                <a:solidFill>
                  <a:srgbClr val="FFFFFF"/>
                </a:solidFill>
                <a:latin typeface="+mj-lt"/>
                <a:ea typeface="+mj-ea"/>
                <a:cs typeface="+mj-cs"/>
              </a:rPr>
              <a:t>Test Security Updates</a:t>
            </a:r>
          </a:p>
        </p:txBody>
      </p:sp>
    </p:spTree>
    <p:extLst>
      <p:ext uri="{BB962C8B-B14F-4D97-AF65-F5344CB8AC3E}">
        <p14:creationId xmlns:p14="http://schemas.microsoft.com/office/powerpoint/2010/main" val="3590608914"/>
      </p:ext>
    </p:extLst>
  </p:cSld>
  <p:clrMapOvr>
    <a:overrideClrMapping bg1="dk1" tx1="lt1" bg2="dk2" tx2="lt2" accent1="accent1" accent2="accent2" accent3="accent3" accent4="accent4" accent5="accent5" accent6="accent6" hlink="hlink" folHlink="folHlink"/>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C45A13-C26D-4845-9F74-EE4F10E9F47C}"/>
              </a:ext>
            </a:extLst>
          </p:cNvPr>
          <p:cNvPicPr>
            <a:picLocks noChangeAspect="1"/>
          </p:cNvPicPr>
          <p:nvPr/>
        </p:nvPicPr>
        <p:blipFill>
          <a:blip r:embed="rId2"/>
          <a:stretch>
            <a:fillRect/>
          </a:stretch>
        </p:blipFill>
        <p:spPr>
          <a:xfrm>
            <a:off x="9501367" y="1247663"/>
            <a:ext cx="1943100" cy="1895475"/>
          </a:xfrm>
          <a:prstGeom prst="rect">
            <a:avLst/>
          </a:prstGeom>
        </p:spPr>
      </p:pic>
      <p:sp>
        <p:nvSpPr>
          <p:cNvPr id="3" name="Content Placeholder 2"/>
          <p:cNvSpPr txBox="1">
            <a:spLocks/>
          </p:cNvSpPr>
          <p:nvPr/>
        </p:nvSpPr>
        <p:spPr>
          <a:xfrm>
            <a:off x="92469" y="1373079"/>
            <a:ext cx="9976091" cy="51197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Correcting Information on a </a:t>
            </a:r>
            <a:r>
              <a:rPr kumimoji="0" lang="en-US" sz="2400" b="1" i="0" u="none" strike="noStrike" kern="1200" cap="none" spc="0" normalizeH="0" baseline="0" noProof="0" err="1">
                <a:ln>
                  <a:noFill/>
                </a:ln>
                <a:solidFill>
                  <a:srgbClr val="1682C5"/>
                </a:solidFill>
                <a:effectLst/>
                <a:uLnTx/>
                <a:uFillTx/>
                <a:latin typeface="Calibri" charset="0"/>
                <a:ea typeface="Calibri" charset="0"/>
                <a:cs typeface="Calibri" charset="0"/>
              </a:rPr>
              <a:t>Precoded</a:t>
            </a: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 Answer Document – Out of Process</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Scanner </a:t>
            </a:r>
            <a:r>
              <a:rPr kumimoji="0" lang="en-US" sz="20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does not</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read the hand-gridded PEIMS ID, and the document is processed using the </a:t>
            </a:r>
            <a:r>
              <a:rPr kumimoji="0" lang="en-US" sz="2000" b="0" i="0" u="none" strike="noStrike" kern="1200" cap="none" spc="0" normalizeH="0" baseline="0" noProof="0" err="1">
                <a:ln>
                  <a:noFill/>
                </a:ln>
                <a:solidFill>
                  <a:srgbClr val="000000">
                    <a:lumMod val="75000"/>
                    <a:lumOff val="25000"/>
                  </a:srgbClr>
                </a:solidFill>
                <a:effectLst/>
                <a:uLnTx/>
                <a:uFillTx/>
                <a:latin typeface="Calibri" charset="0"/>
                <a:ea typeface="Calibri" charset="0"/>
                <a:cs typeface="Calibri" charset="0"/>
              </a:rPr>
              <a:t>precoded</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PEIMS ID.</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Scores are reported using the incorrect PEIMS ID, and it may appear that scores are missing.</a:t>
            </a:r>
          </a:p>
          <a:p>
            <a:pPr marL="2005013" marR="0" lvl="4" indent="-176213" algn="l" defTabSz="914400" rtl="0" eaLnBrk="1" fontAlgn="auto" latinLnBrk="0" hangingPunct="1">
              <a:lnSpc>
                <a:spcPct val="90000"/>
              </a:lnSpc>
              <a:spcBef>
                <a:spcPts val="500"/>
              </a:spcBef>
              <a:spcAft>
                <a:spcPts val="0"/>
              </a:spcAft>
              <a:buClr>
                <a:srgbClr val="FF8134"/>
              </a:buClr>
              <a:buSzTx/>
              <a:buFont typeface="Arial" charset="0"/>
              <a:buChar char="•"/>
              <a:tabLst/>
              <a:defRPr/>
            </a:pPr>
            <a:r>
              <a:rPr kumimoji="0" lang="en-US" sz="19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There may be a tangle. </a:t>
            </a:r>
          </a:p>
          <a:p>
            <a:pPr marL="2005013" marR="0" lvl="4" indent="-176213" algn="l" defTabSz="914400" rtl="0" eaLnBrk="1" fontAlgn="auto" latinLnBrk="0" hangingPunct="1">
              <a:lnSpc>
                <a:spcPct val="90000"/>
              </a:lnSpc>
              <a:spcBef>
                <a:spcPts val="500"/>
              </a:spcBef>
              <a:spcAft>
                <a:spcPts val="0"/>
              </a:spcAft>
              <a:buClr>
                <a:srgbClr val="FF8134"/>
              </a:buClr>
              <a:buSzTx/>
              <a:buFont typeface="Arial" charset="0"/>
              <a:buChar char="•"/>
              <a:tabLst/>
              <a:defRPr/>
            </a:pPr>
            <a:r>
              <a:rPr kumimoji="0" lang="en-US" sz="19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The student will have a split history in the Student Portal.</a:t>
            </a:r>
          </a:p>
          <a:p>
            <a:pPr marL="2005013" marR="0" lvl="4" indent="-176213" algn="l" defTabSz="914400" rtl="0" eaLnBrk="1" fontAlgn="auto" latinLnBrk="0" hangingPunct="1">
              <a:lnSpc>
                <a:spcPct val="90000"/>
              </a:lnSpc>
              <a:spcBef>
                <a:spcPts val="500"/>
              </a:spcBef>
              <a:spcAft>
                <a:spcPts val="0"/>
              </a:spcAft>
              <a:buClr>
                <a:srgbClr val="FF8134"/>
              </a:buClr>
              <a:buSzTx/>
              <a:buFont typeface="Arial" charset="0"/>
              <a:buChar char="•"/>
              <a:tabLst/>
              <a:defRPr/>
            </a:pPr>
            <a:r>
              <a:rPr kumimoji="0" lang="en-US" sz="19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The DTC will need to submit a Name, Date of Birth, PEIMS </a:t>
            </a:r>
          </a:p>
          <a:p>
            <a:pPr marR="0" lvl="4" algn="l" defTabSz="914400" rtl="0" eaLnBrk="1" fontAlgn="auto" latinLnBrk="0" hangingPunct="1">
              <a:lnSpc>
                <a:spcPct val="90000"/>
              </a:lnSpc>
              <a:spcBef>
                <a:spcPts val="500"/>
              </a:spcBef>
              <a:spcAft>
                <a:spcPts val="0"/>
              </a:spcAft>
              <a:buClr>
                <a:srgbClr val="FF8134"/>
              </a:buClr>
              <a:buSzTx/>
              <a:tabLst/>
              <a:defRPr/>
            </a:pPr>
            <a:r>
              <a:rPr kumimoji="0" lang="en-US" sz="19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Correction Request Form.</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102371" y="-116945"/>
            <a:ext cx="10897845" cy="14802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2" name="Picture 1"/>
          <p:cNvPicPr>
            <a:picLocks noChangeAspect="1"/>
          </p:cNvPicPr>
          <p:nvPr/>
        </p:nvPicPr>
        <p:blipFill>
          <a:blip r:embed="rId4"/>
          <a:stretch>
            <a:fillRect/>
          </a:stretch>
        </p:blipFill>
        <p:spPr>
          <a:xfrm>
            <a:off x="8056434" y="3590222"/>
            <a:ext cx="3713153" cy="2787029"/>
          </a:xfrm>
          <a:prstGeom prst="rect">
            <a:avLst/>
          </a:prstGeom>
          <a:ln w="28575">
            <a:solidFill>
              <a:schemeClr val="accent1"/>
            </a:solidFill>
          </a:ln>
        </p:spPr>
      </p:pic>
      <p:pic>
        <p:nvPicPr>
          <p:cNvPr id="9" name="Picture 8"/>
          <p:cNvPicPr>
            <a:picLocks noChangeAspect="1"/>
          </p:cNvPicPr>
          <p:nvPr/>
        </p:nvPicPr>
        <p:blipFill>
          <a:blip r:embed="rId5"/>
          <a:stretch>
            <a:fillRect/>
          </a:stretch>
        </p:blipFill>
        <p:spPr>
          <a:xfrm>
            <a:off x="502277" y="4983736"/>
            <a:ext cx="7192446" cy="890186"/>
          </a:xfrm>
          <a:prstGeom prst="rect">
            <a:avLst/>
          </a:prstGeom>
          <a:ln w="28575">
            <a:solidFill>
              <a:schemeClr val="accent1"/>
            </a:solidFill>
          </a:ln>
        </p:spPr>
      </p:pic>
    </p:spTree>
    <p:extLst>
      <p:ext uri="{BB962C8B-B14F-4D97-AF65-F5344CB8AC3E}">
        <p14:creationId xmlns:p14="http://schemas.microsoft.com/office/powerpoint/2010/main" val="412121813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7AC1D3-EFD4-4259-82C1-ED6CD4BA40DF}"/>
              </a:ext>
            </a:extLst>
          </p:cNvPr>
          <p:cNvPicPr>
            <a:picLocks noChangeAspect="1"/>
          </p:cNvPicPr>
          <p:nvPr/>
        </p:nvPicPr>
        <p:blipFill>
          <a:blip r:embed="rId2"/>
          <a:stretch>
            <a:fillRect/>
          </a:stretch>
        </p:blipFill>
        <p:spPr>
          <a:xfrm>
            <a:off x="9673576" y="1333363"/>
            <a:ext cx="2326640" cy="2148911"/>
          </a:xfrm>
          <a:prstGeom prst="rect">
            <a:avLst/>
          </a:prstGeom>
        </p:spPr>
      </p:pic>
      <p:sp>
        <p:nvSpPr>
          <p:cNvPr id="3" name="Content Placeholder 2"/>
          <p:cNvSpPr txBox="1">
            <a:spLocks/>
          </p:cNvSpPr>
          <p:nvPr/>
        </p:nvSpPr>
        <p:spPr>
          <a:xfrm>
            <a:off x="513806" y="1655687"/>
            <a:ext cx="9473474" cy="44118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Correcting Information on a Precoded Answer Document – Following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 student’s PEIMS number is incorrect on their precode.</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a:t>
            </a:r>
            <a:r>
              <a:rPr kumimoji="0" lang="en-US" sz="22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correctly</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decides to void the precode and complete a hand-gridded answer document with the student’s correct PEIMS ID.</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The hand-gridded document is processed using the correct PEIMS ID.</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The student’s score are reported using the correct PEIMS ID.</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No additional action is needed by the DTC.</a:t>
            </a:r>
          </a:p>
        </p:txBody>
      </p:sp>
      <p:sp>
        <p:nvSpPr>
          <p:cNvPr id="4" name="Title 10"/>
          <p:cNvSpPr txBox="1">
            <a:spLocks/>
          </p:cNvSpPr>
          <p:nvPr/>
        </p:nvSpPr>
        <p:spPr>
          <a:xfrm>
            <a:off x="1853879" y="232756"/>
            <a:ext cx="10213430" cy="11006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172589949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71797" y="2098964"/>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6"/>
            <a:ext cx="10213430" cy="11006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8" name="Picture 7" descr="A close up of a sign&#10;&#10;Description automatically generated">
            <a:extLst>
              <a:ext uri="{FF2B5EF4-FFF2-40B4-BE49-F238E27FC236}">
                <a16:creationId xmlns:a16="http://schemas.microsoft.com/office/drawing/2014/main" id="{FD96442D-6549-4313-A2F0-BA5B46130AC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01773" y="1850997"/>
            <a:ext cx="5101054" cy="4028729"/>
          </a:xfrm>
          <a:prstGeom prst="rect">
            <a:avLst/>
          </a:prstGeom>
        </p:spPr>
      </p:pic>
    </p:spTree>
    <p:extLst>
      <p:ext uri="{BB962C8B-B14F-4D97-AF65-F5344CB8AC3E}">
        <p14:creationId xmlns:p14="http://schemas.microsoft.com/office/powerpoint/2010/main" val="315868583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328602" y="1328575"/>
            <a:ext cx="10213430" cy="44655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a:buNone/>
              <a:tabLst/>
              <a:defRPr/>
            </a:pPr>
            <a:r>
              <a:rPr kumimoji="0" lang="en-US" sz="2400" b="1" i="0" u="none" strike="noStrike" kern="1200" cap="none" spc="0" normalizeH="0" baseline="0" noProof="0" dirty="0">
                <a:ln>
                  <a:noFill/>
                </a:ln>
                <a:solidFill>
                  <a:srgbClr val="1682C5"/>
                </a:solidFill>
                <a:effectLst/>
                <a:uLnTx/>
                <a:uFillTx/>
                <a:latin typeface="Calibri" charset="0"/>
                <a:ea typeface="Calibri" charset="0"/>
                <a:cs typeface="Calibri" charset="0"/>
              </a:rPr>
              <a:t>How can a district ensure </a:t>
            </a:r>
            <a:r>
              <a:rPr kumimoji="0" lang="en-US" sz="2400" b="1" i="0" u="none" strike="noStrike" kern="1200" cap="none" spc="0" normalizeH="0" baseline="0" noProof="0" dirty="0" err="1">
                <a:ln>
                  <a:noFill/>
                </a:ln>
                <a:solidFill>
                  <a:srgbClr val="1682C5"/>
                </a:solidFill>
                <a:effectLst/>
                <a:uLnTx/>
                <a:uFillTx/>
                <a:latin typeface="Calibri" charset="0"/>
                <a:ea typeface="Calibri" charset="0"/>
                <a:cs typeface="Calibri" charset="0"/>
              </a:rPr>
              <a:t>precoded</a:t>
            </a:r>
            <a:r>
              <a:rPr kumimoji="0" lang="en-US" sz="2400" b="1" i="0" u="none" strike="noStrike" kern="1200" cap="none" spc="0" normalizeH="0" baseline="0" noProof="0" dirty="0">
                <a:ln>
                  <a:noFill/>
                </a:ln>
                <a:solidFill>
                  <a:srgbClr val="1682C5"/>
                </a:solidFill>
                <a:effectLst/>
                <a:uLnTx/>
                <a:uFillTx/>
                <a:latin typeface="Calibri" charset="0"/>
                <a:ea typeface="Calibri" charset="0"/>
                <a:cs typeface="Calibri" charset="0"/>
              </a:rPr>
              <a:t> answer documents are received for testing?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dirty="0">
                <a:ln>
                  <a:noFill/>
                </a:ln>
                <a:solidFill>
                  <a:srgbClr val="000000">
                    <a:lumMod val="75000"/>
                    <a:lumOff val="25000"/>
                  </a:srgbClr>
                </a:solidFill>
                <a:effectLst/>
                <a:uLnTx/>
                <a:uFillTx/>
                <a:latin typeface="Calibri" charset="0"/>
                <a:ea typeface="Calibri" charset="0"/>
                <a:cs typeface="Calibri" charset="0"/>
              </a:rPr>
              <a:t>Best Practice:  </a:t>
            </a:r>
            <a:r>
              <a:rPr kumimoji="0" lang="en-US" sz="2400" b="0" i="0" u="none" strike="noStrike" kern="1200" cap="none" spc="0" normalizeH="0" baseline="0" noProof="0" dirty="0">
                <a:ln>
                  <a:noFill/>
                </a:ln>
                <a:solidFill>
                  <a:srgbClr val="000000">
                    <a:lumMod val="75000"/>
                    <a:lumOff val="25000"/>
                  </a:srgbClr>
                </a:solidFill>
                <a:effectLst/>
                <a:uLnTx/>
                <a:uFillTx/>
                <a:latin typeface="Calibri" charset="0"/>
                <a:ea typeface="Calibri" charset="0"/>
                <a:cs typeface="Calibri" charset="0"/>
              </a:rPr>
              <a:t>DTCs should upload their local data file or register students by the close of the Paper Materials Window on the COE.</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Calibri" charset="0"/>
                <a:ea typeface="Calibri" charset="0"/>
                <a:cs typeface="Calibri" charset="0"/>
              </a:rPr>
              <a:t>Allow time for investigation and correction of upload warnings and errors.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Calibri" charset="0"/>
                <a:ea typeface="Calibri" charset="0"/>
                <a:cs typeface="Calibri" charset="0"/>
              </a:rPr>
              <a:t>Allow time for review of data before the window close to ensure accurate </a:t>
            </a:r>
            <a:r>
              <a:rPr kumimoji="0" lang="en-US" sz="2200" b="0" i="0" u="none" strike="noStrike" kern="1200" cap="none" spc="0" normalizeH="0" baseline="0" noProof="0" dirty="0" err="1">
                <a:ln>
                  <a:noFill/>
                </a:ln>
                <a:solidFill>
                  <a:srgbClr val="000000">
                    <a:lumMod val="75000"/>
                    <a:lumOff val="25000"/>
                  </a:srgbClr>
                </a:solidFill>
                <a:effectLst/>
                <a:uLnTx/>
                <a:uFillTx/>
                <a:latin typeface="Calibri" charset="0"/>
                <a:ea typeface="Calibri" charset="0"/>
                <a:cs typeface="Calibri" charset="0"/>
              </a:rPr>
              <a:t>precodes</a:t>
            </a:r>
            <a:r>
              <a:rPr kumimoji="0" lang="en-US" sz="2200" b="0" i="0" u="none" strike="noStrike" kern="1200" cap="none" spc="0" normalizeH="0" baseline="0" noProof="0" dirty="0">
                <a:ln>
                  <a:noFill/>
                </a:ln>
                <a:solidFill>
                  <a:srgbClr val="000000">
                    <a:lumMod val="75000"/>
                    <a:lumOff val="25000"/>
                  </a:srgbClr>
                </a:solidFill>
                <a:effectLst/>
                <a:uLnTx/>
                <a:uFillTx/>
                <a:latin typeface="Calibri" charset="0"/>
                <a:ea typeface="Calibri" charset="0"/>
                <a:cs typeface="Calibri" charset="0"/>
              </a:rPr>
              <a:t> and correct test booklet quantities.</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Calibri" charset="0"/>
                <a:ea typeface="Calibri" charset="0"/>
                <a:cs typeface="Calibri" charset="0"/>
              </a:rPr>
              <a:t>To avoid late fees and an ensure timely receipt of </a:t>
            </a:r>
            <a:r>
              <a:rPr kumimoji="0" lang="en-US" sz="2200" b="0" i="0" u="none" strike="noStrike" kern="1200" cap="none" spc="0" normalizeH="0" baseline="0" noProof="0" dirty="0" err="1">
                <a:ln>
                  <a:noFill/>
                </a:ln>
                <a:solidFill>
                  <a:srgbClr val="000000">
                    <a:lumMod val="75000"/>
                    <a:lumOff val="25000"/>
                  </a:srgbClr>
                </a:solidFill>
                <a:effectLst/>
                <a:uLnTx/>
                <a:uFillTx/>
                <a:latin typeface="Calibri" charset="0"/>
                <a:ea typeface="Calibri" charset="0"/>
                <a:cs typeface="Calibri" charset="0"/>
              </a:rPr>
              <a:t>precodes</a:t>
            </a:r>
            <a:r>
              <a:rPr kumimoji="0" lang="en-US" sz="2200" b="0" i="0" u="none" strike="noStrike" kern="1200" cap="none" spc="0" normalizeH="0" baseline="0" noProof="0" dirty="0">
                <a:ln>
                  <a:noFill/>
                </a:ln>
                <a:solidFill>
                  <a:srgbClr val="000000">
                    <a:lumMod val="75000"/>
                    <a:lumOff val="25000"/>
                  </a:srgbClr>
                </a:solidFill>
                <a:effectLst/>
                <a:uLnTx/>
                <a:uFillTx/>
                <a:latin typeface="Calibri" charset="0"/>
                <a:ea typeface="Calibri" charset="0"/>
                <a:cs typeface="Calibri" charset="0"/>
              </a:rPr>
              <a:t> and test booklets, DTCs should register students as noted on the Calendar of Events (COE).</a:t>
            </a:r>
          </a:p>
        </p:txBody>
      </p:sp>
      <p:sp>
        <p:nvSpPr>
          <p:cNvPr id="4" name="Title 10"/>
          <p:cNvSpPr txBox="1">
            <a:spLocks/>
          </p:cNvSpPr>
          <p:nvPr/>
        </p:nvSpPr>
        <p:spPr>
          <a:xfrm>
            <a:off x="1605483" y="-184962"/>
            <a:ext cx="10213430" cy="15046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2" name="Picture 1"/>
          <p:cNvPicPr>
            <a:picLocks noChangeAspect="1"/>
          </p:cNvPicPr>
          <p:nvPr/>
        </p:nvPicPr>
        <p:blipFill>
          <a:blip r:embed="rId3"/>
          <a:stretch>
            <a:fillRect/>
          </a:stretch>
        </p:blipFill>
        <p:spPr>
          <a:xfrm>
            <a:off x="318626" y="5108045"/>
            <a:ext cx="8703904" cy="842759"/>
          </a:xfrm>
          <a:prstGeom prst="rect">
            <a:avLst/>
          </a:prstGeom>
          <a:ln w="28575">
            <a:solidFill>
              <a:schemeClr val="accent1"/>
            </a:solidFill>
          </a:ln>
        </p:spPr>
      </p:pic>
      <p:pic>
        <p:nvPicPr>
          <p:cNvPr id="8" name="Picture 7"/>
          <p:cNvPicPr>
            <a:picLocks noChangeAspect="1"/>
          </p:cNvPicPr>
          <p:nvPr/>
        </p:nvPicPr>
        <p:blipFill>
          <a:blip r:embed="rId4"/>
          <a:stretch>
            <a:fillRect/>
          </a:stretch>
        </p:blipFill>
        <p:spPr>
          <a:xfrm>
            <a:off x="10739523" y="4380222"/>
            <a:ext cx="1260693" cy="2057381"/>
          </a:xfrm>
          <a:prstGeom prst="rect">
            <a:avLst/>
          </a:prstGeom>
          <a:ln w="28575">
            <a:solidFill>
              <a:schemeClr val="accent1"/>
            </a:solidFill>
          </a:ln>
        </p:spPr>
      </p:pic>
      <p:sp>
        <p:nvSpPr>
          <p:cNvPr id="11" name="Right Arrow 10"/>
          <p:cNvSpPr/>
          <p:nvPr/>
        </p:nvSpPr>
        <p:spPr>
          <a:xfrm rot="10800000">
            <a:off x="9285387" y="5250564"/>
            <a:ext cx="1097280" cy="31669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818965E-0818-439B-8AC2-9975BCEE1D94}"/>
              </a:ext>
            </a:extLst>
          </p:cNvPr>
          <p:cNvPicPr>
            <a:picLocks noChangeAspect="1"/>
          </p:cNvPicPr>
          <p:nvPr/>
        </p:nvPicPr>
        <p:blipFill>
          <a:blip r:embed="rId5"/>
          <a:stretch>
            <a:fillRect/>
          </a:stretch>
        </p:blipFill>
        <p:spPr>
          <a:xfrm>
            <a:off x="509060" y="2105343"/>
            <a:ext cx="1639083" cy="2799834"/>
          </a:xfrm>
          <a:prstGeom prst="rect">
            <a:avLst/>
          </a:prstGeom>
        </p:spPr>
      </p:pic>
    </p:spTree>
    <p:extLst>
      <p:ext uri="{BB962C8B-B14F-4D97-AF65-F5344CB8AC3E}">
        <p14:creationId xmlns:p14="http://schemas.microsoft.com/office/powerpoint/2010/main" val="390669172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81E22E-94C0-452E-9346-F89AC0687277}"/>
              </a:ext>
            </a:extLst>
          </p:cNvPr>
          <p:cNvPicPr>
            <a:picLocks noChangeAspect="1"/>
          </p:cNvPicPr>
          <p:nvPr/>
        </p:nvPicPr>
        <p:blipFill>
          <a:blip r:embed="rId2"/>
          <a:stretch>
            <a:fillRect/>
          </a:stretch>
        </p:blipFill>
        <p:spPr>
          <a:xfrm>
            <a:off x="10051678" y="1253009"/>
            <a:ext cx="1943100" cy="1895475"/>
          </a:xfrm>
          <a:prstGeom prst="rect">
            <a:avLst/>
          </a:prstGeom>
        </p:spPr>
      </p:pic>
      <p:sp>
        <p:nvSpPr>
          <p:cNvPr id="3" name="Content Placeholder 2"/>
          <p:cNvSpPr txBox="1">
            <a:spLocks/>
          </p:cNvSpPr>
          <p:nvPr/>
        </p:nvSpPr>
        <p:spPr>
          <a:xfrm>
            <a:off x="92467" y="1742351"/>
            <a:ext cx="10240253" cy="53788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20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Student Registration for Precoded Answer Documents– Out of Process</a:t>
            </a:r>
          </a:p>
          <a:p>
            <a:pPr marL="800100" marR="0" lvl="1" indent="-342900" algn="l" defTabSz="914400" rtl="0" eaLnBrk="1" fontAlgn="auto" latinLnBrk="0" hangingPunct="1">
              <a:lnSpc>
                <a:spcPct val="90000"/>
              </a:lnSpc>
              <a:spcBef>
                <a:spcPts val="500"/>
              </a:spcBef>
              <a:spcAft>
                <a:spcPts val="20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 district does not register any students for the December test administration during the window noted on the COE (9/16 – 10/4).</a:t>
            </a:r>
          </a:p>
          <a:p>
            <a:pPr marL="1090613" marR="0" lvl="2" indent="-176213" algn="l" defTabSz="914400" rtl="0" eaLnBrk="1" fontAlgn="auto" latinLnBrk="0" hangingPunct="1">
              <a:lnSpc>
                <a:spcPct val="90000"/>
              </a:lnSpc>
              <a:spcBef>
                <a:spcPts val="500"/>
              </a:spcBef>
              <a:spcAft>
                <a:spcPts val="20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a:t>
            </a:r>
            <a:r>
              <a:rPr kumimoji="0" lang="en-US" sz="22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incorrectly</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decides to wait and register all students one month prior to testing.</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271847" y="-457200"/>
            <a:ext cx="10803775" cy="17102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159305534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FD6459F-A4D2-4627-933C-F924ED69E88E}"/>
              </a:ext>
            </a:extLst>
          </p:cNvPr>
          <p:cNvPicPr>
            <a:picLocks noChangeAspect="1"/>
          </p:cNvPicPr>
          <p:nvPr/>
        </p:nvPicPr>
        <p:blipFill>
          <a:blip r:embed="rId2"/>
          <a:stretch>
            <a:fillRect/>
          </a:stretch>
        </p:blipFill>
        <p:spPr>
          <a:xfrm>
            <a:off x="9764579" y="1305861"/>
            <a:ext cx="1943100" cy="1895475"/>
          </a:xfrm>
          <a:prstGeom prst="rect">
            <a:avLst/>
          </a:prstGeom>
        </p:spPr>
      </p:pic>
      <p:sp>
        <p:nvSpPr>
          <p:cNvPr id="3" name="Content Placeholder 2"/>
          <p:cNvSpPr txBox="1">
            <a:spLocks/>
          </p:cNvSpPr>
          <p:nvPr/>
        </p:nvSpPr>
        <p:spPr>
          <a:xfrm>
            <a:off x="92467" y="1305861"/>
            <a:ext cx="10801338" cy="53788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200"/>
              </a:spcAft>
              <a:buClrTx/>
              <a:buSzTx/>
              <a:buFont typeface="Arial"/>
              <a:buNone/>
              <a:tabLst/>
              <a:defRPr/>
            </a:pPr>
            <a:endPar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endParaRPr>
          </a:p>
          <a:p>
            <a:pPr marL="0" marR="0" lvl="0" indent="0" algn="l" defTabSz="914400" rtl="0" eaLnBrk="1" fontAlgn="auto" latinLnBrk="0" hangingPunct="1">
              <a:lnSpc>
                <a:spcPct val="90000"/>
              </a:lnSpc>
              <a:spcBef>
                <a:spcPts val="1000"/>
              </a:spcBef>
              <a:spcAft>
                <a:spcPts val="20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Student Registration for Precoded Answer Documents– Out of Process</a:t>
            </a:r>
          </a:p>
          <a:p>
            <a:pPr marL="1090613" marR="0" lvl="2" indent="-176213" algn="l" defTabSz="914400" rtl="0" eaLnBrk="1" fontAlgn="auto" latinLnBrk="0" hangingPunct="1">
              <a:lnSpc>
                <a:spcPct val="90000"/>
              </a:lnSpc>
              <a:spcBef>
                <a:spcPts val="500"/>
              </a:spcBef>
              <a:spcAft>
                <a:spcPts val="20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200"/>
              </a:spcAft>
              <a:buClr>
                <a:srgbClr val="1682C5"/>
              </a:buClr>
              <a:buSzPct val="80000"/>
              <a:buFont typeface="Courier New" charset="0"/>
              <a:buChar char="o"/>
              <a:tabLst/>
              <a:defRPr/>
            </a:pPr>
            <a:r>
              <a:rPr kumimoji="0" lang="en-US" sz="21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The district </a:t>
            </a:r>
            <a:r>
              <a:rPr kumimoji="0" lang="en-US" sz="21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will no</a:t>
            </a:r>
            <a:r>
              <a:rPr kumimoji="0" lang="en-US" sz="2100" b="0"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a:t>
            </a:r>
            <a:r>
              <a:rPr kumimoji="0" lang="en-US" sz="21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receive any precodes during “Districts receive precoded materials.”</a:t>
            </a:r>
          </a:p>
          <a:p>
            <a:pPr marL="1492250" marR="0" lvl="3" indent="-215900" algn="l" defTabSz="914400" rtl="0" eaLnBrk="1" fontAlgn="auto" latinLnBrk="0" hangingPunct="1">
              <a:lnSpc>
                <a:spcPct val="90000"/>
              </a:lnSpc>
              <a:spcBef>
                <a:spcPts val="500"/>
              </a:spcBef>
              <a:spcAft>
                <a:spcPts val="200"/>
              </a:spcAft>
              <a:buClr>
                <a:srgbClr val="1682C5"/>
              </a:buClr>
              <a:buSzPct val="80000"/>
              <a:buFont typeface="Courier New" charset="0"/>
              <a:buChar char="o"/>
              <a:tabLst/>
              <a:defRPr/>
            </a:pPr>
            <a:r>
              <a:rPr kumimoji="0" lang="en-US" sz="21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The district </a:t>
            </a:r>
            <a:r>
              <a:rPr kumimoji="0" lang="en-US" sz="21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will not</a:t>
            </a:r>
            <a:r>
              <a:rPr kumimoji="0" lang="en-US" sz="21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receive any test booklets or other test materials during the “Districts receive shipment of test materials” Window.</a:t>
            </a:r>
          </a:p>
          <a:p>
            <a:pPr marL="2005013" marR="0" lvl="4" indent="-176213" algn="l" defTabSz="914400" rtl="0" eaLnBrk="1" fontAlgn="auto" latinLnBrk="0" hangingPunct="1">
              <a:lnSpc>
                <a:spcPct val="90000"/>
              </a:lnSpc>
              <a:spcBef>
                <a:spcPts val="500"/>
              </a:spcBef>
              <a:spcAft>
                <a:spcPts val="200"/>
              </a:spcAft>
              <a:buClr>
                <a:srgbClr val="FF8134"/>
              </a:buClr>
              <a:buSzTx/>
              <a:buFont typeface="Arial" charset="0"/>
              <a:buChar char="•"/>
              <a:tabLst/>
              <a:defRPr/>
            </a:pPr>
            <a:r>
              <a:rPr kumimoji="0" lang="en-US" sz="19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must order test booklets and other testing materials during the “Districts order additional materials” Window (December only). </a:t>
            </a:r>
          </a:p>
          <a:p>
            <a:pPr marL="2005013" marR="0" lvl="4" indent="-176213" algn="l" defTabSz="914400" rtl="0" eaLnBrk="1" fontAlgn="auto" latinLnBrk="0" hangingPunct="1">
              <a:lnSpc>
                <a:spcPct val="90000"/>
              </a:lnSpc>
              <a:spcBef>
                <a:spcPts val="500"/>
              </a:spcBef>
              <a:spcAft>
                <a:spcPts val="200"/>
              </a:spcAft>
              <a:buClr>
                <a:srgbClr val="FF8134"/>
              </a:buClr>
              <a:buSzTx/>
              <a:buFont typeface="Arial" charset="0"/>
              <a:buChar char="•"/>
              <a:tabLst/>
              <a:defRPr/>
            </a:pPr>
            <a:r>
              <a:rPr kumimoji="0" lang="en-US" sz="19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Orders placed during this window will be packaged at the district level and will be shipped in the order received. </a:t>
            </a:r>
          </a:p>
        </p:txBody>
      </p:sp>
      <p:sp>
        <p:nvSpPr>
          <p:cNvPr id="4" name="Title 10"/>
          <p:cNvSpPr txBox="1">
            <a:spLocks/>
          </p:cNvSpPr>
          <p:nvPr/>
        </p:nvSpPr>
        <p:spPr>
          <a:xfrm>
            <a:off x="1646060" y="-228746"/>
            <a:ext cx="10213430" cy="15017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
        <p:nvSpPr>
          <p:cNvPr id="9" name="Right Arrow 8"/>
          <p:cNvSpPr/>
          <p:nvPr/>
        </p:nvSpPr>
        <p:spPr>
          <a:xfrm rot="10800000">
            <a:off x="9148925" y="5498233"/>
            <a:ext cx="1097280" cy="31669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541566" y="4577432"/>
            <a:ext cx="1102868" cy="1799819"/>
          </a:xfrm>
          <a:prstGeom prst="rect">
            <a:avLst/>
          </a:prstGeom>
          <a:ln w="28575">
            <a:solidFill>
              <a:schemeClr val="accent1"/>
            </a:solidFill>
          </a:ln>
        </p:spPr>
      </p:pic>
      <p:pic>
        <p:nvPicPr>
          <p:cNvPr id="11" name="Picture 10"/>
          <p:cNvPicPr>
            <a:picLocks noChangeAspect="1"/>
          </p:cNvPicPr>
          <p:nvPr/>
        </p:nvPicPr>
        <p:blipFill>
          <a:blip r:embed="rId5"/>
          <a:stretch>
            <a:fillRect/>
          </a:stretch>
        </p:blipFill>
        <p:spPr>
          <a:xfrm>
            <a:off x="240736" y="5407005"/>
            <a:ext cx="8698235" cy="499155"/>
          </a:xfrm>
          <a:prstGeom prst="rect">
            <a:avLst/>
          </a:prstGeom>
          <a:ln w="28575">
            <a:solidFill>
              <a:schemeClr val="accent1"/>
            </a:solidFill>
          </a:ln>
        </p:spPr>
      </p:pic>
    </p:spTree>
    <p:extLst>
      <p:ext uri="{BB962C8B-B14F-4D97-AF65-F5344CB8AC3E}">
        <p14:creationId xmlns:p14="http://schemas.microsoft.com/office/powerpoint/2010/main" val="316435955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444F2D-0B9D-4918-A815-D9AF4AC44712}"/>
              </a:ext>
            </a:extLst>
          </p:cNvPr>
          <p:cNvPicPr>
            <a:picLocks noChangeAspect="1"/>
          </p:cNvPicPr>
          <p:nvPr/>
        </p:nvPicPr>
        <p:blipFill>
          <a:blip r:embed="rId2"/>
          <a:stretch>
            <a:fillRect/>
          </a:stretch>
        </p:blipFill>
        <p:spPr>
          <a:xfrm>
            <a:off x="10248900" y="1349233"/>
            <a:ext cx="1943100" cy="1895475"/>
          </a:xfrm>
          <a:prstGeom prst="rect">
            <a:avLst/>
          </a:prstGeom>
        </p:spPr>
      </p:pic>
      <p:sp>
        <p:nvSpPr>
          <p:cNvPr id="3" name="Content Placeholder 2"/>
          <p:cNvSpPr txBox="1">
            <a:spLocks/>
          </p:cNvSpPr>
          <p:nvPr/>
        </p:nvSpPr>
        <p:spPr>
          <a:xfrm>
            <a:off x="92467" y="795237"/>
            <a:ext cx="12405800" cy="53788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200"/>
              </a:spcAft>
              <a:buClrTx/>
              <a:buSzTx/>
              <a:buFont typeface="Arial"/>
              <a:buNone/>
              <a:tabLst/>
              <a:defRPr/>
            </a:pPr>
            <a:endPar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endParaRPr>
          </a:p>
          <a:p>
            <a:pPr marL="0" marR="0" lvl="0" indent="0" algn="l" defTabSz="914400" rtl="0" eaLnBrk="1" fontAlgn="auto" latinLnBrk="0" hangingPunct="1">
              <a:lnSpc>
                <a:spcPct val="90000"/>
              </a:lnSpc>
              <a:spcBef>
                <a:spcPts val="1000"/>
              </a:spcBef>
              <a:spcAft>
                <a:spcPts val="20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Student Registration for Precoded Answer Documents– Out of Process</a:t>
            </a:r>
          </a:p>
          <a:p>
            <a:pPr marL="1090613" marR="0" lvl="2" indent="-176213" algn="l" defTabSz="914400" rtl="0" eaLnBrk="1" fontAlgn="auto" latinLnBrk="0" hangingPunct="1">
              <a:lnSpc>
                <a:spcPct val="90000"/>
              </a:lnSpc>
              <a:spcBef>
                <a:spcPts val="500"/>
              </a:spcBef>
              <a:spcAft>
                <a:spcPts val="20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200"/>
              </a:spcAft>
              <a:buClr>
                <a:srgbClr val="1682C5"/>
              </a:buClr>
              <a:buSzPct val="80000"/>
              <a:buFont typeface="Courier New" charset="0"/>
              <a:buChar char="o"/>
              <a:tabLst/>
              <a:defRPr/>
            </a:pPr>
            <a:r>
              <a:rPr kumimoji="0" lang="en-US" sz="21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The district may opt in during the Late Precode Window (</a:t>
            </a:r>
            <a:r>
              <a:rPr kumimoji="0" lang="en-US" sz="2100" b="0" i="1"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Orders &gt; Late Precode</a:t>
            </a:r>
            <a:r>
              <a:rPr kumimoji="0" lang="en-US" sz="21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t>
            </a:r>
          </a:p>
          <a:p>
            <a:pPr marL="2005013" marR="0" lvl="4" indent="-176213" algn="l" defTabSz="914400" rtl="0" eaLnBrk="1" fontAlgn="auto" latinLnBrk="0" hangingPunct="1">
              <a:lnSpc>
                <a:spcPct val="90000"/>
              </a:lnSpc>
              <a:spcBef>
                <a:spcPts val="500"/>
              </a:spcBef>
              <a:spcAft>
                <a:spcPts val="200"/>
              </a:spcAft>
              <a:buClr>
                <a:srgbClr val="FF8134"/>
              </a:buClr>
              <a:buSzTx/>
              <a:buFont typeface="Arial" charset="0"/>
              <a:buChar char="•"/>
              <a:tabLst/>
              <a:defRPr/>
            </a:pPr>
            <a:r>
              <a:rPr kumimoji="0" lang="en-US" sz="19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 must opt in for late precodes and load paper registrations.</a:t>
            </a:r>
          </a:p>
          <a:p>
            <a:pPr marL="2005013" marR="0" lvl="4" indent="-176213" algn="l" defTabSz="914400" rtl="0" eaLnBrk="1" fontAlgn="auto" latinLnBrk="0" hangingPunct="1">
              <a:lnSpc>
                <a:spcPct val="90000"/>
              </a:lnSpc>
              <a:spcBef>
                <a:spcPts val="500"/>
              </a:spcBef>
              <a:spcAft>
                <a:spcPts val="200"/>
              </a:spcAft>
              <a:buClr>
                <a:srgbClr val="FF8134"/>
              </a:buClr>
              <a:buSzTx/>
              <a:buFont typeface="Arial" charset="0"/>
              <a:buChar char="•"/>
              <a:tabLst/>
              <a:defRPr/>
            </a:pPr>
            <a:r>
              <a:rPr kumimoji="0" lang="en-US" sz="19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 will incur a late fee based on the quantity of precodes requested.</a:t>
            </a:r>
          </a:p>
          <a:p>
            <a:pPr marL="2005013" marR="0" lvl="4" indent="-176213" algn="l" defTabSz="914400" rtl="0" eaLnBrk="1" fontAlgn="auto" latinLnBrk="0" hangingPunct="1">
              <a:lnSpc>
                <a:spcPct val="90000"/>
              </a:lnSpc>
              <a:spcBef>
                <a:spcPts val="500"/>
              </a:spcBef>
              <a:spcAft>
                <a:spcPts val="200"/>
              </a:spcAft>
              <a:buClr>
                <a:srgbClr val="FF8134"/>
              </a:buClr>
              <a:buSzTx/>
              <a:buFont typeface="Arial" charset="0"/>
              <a:buChar char="•"/>
              <a:tabLst/>
              <a:defRPr/>
            </a:pPr>
            <a:r>
              <a:rPr kumimoji="0" lang="en-US" sz="19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Late precodes will not arrive with the district’s initial shipment. </a:t>
            </a:r>
          </a:p>
          <a:p>
            <a:pPr marL="2005013" marR="0" lvl="4" indent="-176213" algn="l" defTabSz="914400" rtl="0" eaLnBrk="1" fontAlgn="auto" latinLnBrk="0" hangingPunct="1">
              <a:lnSpc>
                <a:spcPct val="90000"/>
              </a:lnSpc>
              <a:spcBef>
                <a:spcPts val="500"/>
              </a:spcBef>
              <a:spcAft>
                <a:spcPts val="200"/>
              </a:spcAft>
              <a:buClr>
                <a:srgbClr val="FF8134"/>
              </a:buClr>
              <a:buSzTx/>
              <a:buFont typeface="Arial" charset="0"/>
              <a:buChar char="•"/>
              <a:tabLst/>
              <a:defRPr/>
            </a:pPr>
            <a:r>
              <a:rPr kumimoji="0" lang="en-US" sz="19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Late precodes will arrive the Wednesday prior to testing (challenge in distribution to campuses).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646060" y="-228746"/>
            <a:ext cx="10213430" cy="15017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grpSp>
        <p:nvGrpSpPr>
          <p:cNvPr id="10" name="Group 9"/>
          <p:cNvGrpSpPr/>
          <p:nvPr/>
        </p:nvGrpSpPr>
        <p:grpSpPr>
          <a:xfrm>
            <a:off x="2718167" y="4019758"/>
            <a:ext cx="6563879" cy="2266197"/>
            <a:chOff x="2718167" y="4019758"/>
            <a:chExt cx="6563879" cy="2266197"/>
          </a:xfrm>
        </p:grpSpPr>
        <p:pic>
          <p:nvPicPr>
            <p:cNvPr id="2" name="Picture 1"/>
            <p:cNvPicPr>
              <a:picLocks noChangeAspect="1"/>
            </p:cNvPicPr>
            <p:nvPr/>
          </p:nvPicPr>
          <p:blipFill>
            <a:blip r:embed="rId4"/>
            <a:stretch>
              <a:fillRect/>
            </a:stretch>
          </p:blipFill>
          <p:spPr>
            <a:xfrm>
              <a:off x="2718167" y="4019758"/>
              <a:ext cx="6563879" cy="2266197"/>
            </a:xfrm>
            <a:prstGeom prst="rect">
              <a:avLst/>
            </a:prstGeom>
            <a:ln w="28575">
              <a:solidFill>
                <a:schemeClr val="accent1"/>
              </a:solidFill>
            </a:ln>
          </p:spPr>
        </p:pic>
        <p:sp>
          <p:nvSpPr>
            <p:cNvPr id="9" name="Rounded Rectangle 8"/>
            <p:cNvSpPr/>
            <p:nvPr/>
          </p:nvSpPr>
          <p:spPr>
            <a:xfrm>
              <a:off x="3339966" y="4100362"/>
              <a:ext cx="1549668" cy="17325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9404981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E08BCD-6629-4CC5-9D32-3B75E85DF302}"/>
              </a:ext>
            </a:extLst>
          </p:cNvPr>
          <p:cNvPicPr>
            <a:picLocks noChangeAspect="1"/>
          </p:cNvPicPr>
          <p:nvPr/>
        </p:nvPicPr>
        <p:blipFill>
          <a:blip r:embed="rId2"/>
          <a:stretch>
            <a:fillRect/>
          </a:stretch>
        </p:blipFill>
        <p:spPr>
          <a:xfrm>
            <a:off x="9673576" y="1613716"/>
            <a:ext cx="2326640" cy="2148911"/>
          </a:xfrm>
          <a:prstGeom prst="rect">
            <a:avLst/>
          </a:prstGeom>
        </p:spPr>
      </p:pic>
      <p:sp>
        <p:nvSpPr>
          <p:cNvPr id="3" name="Content Placeholder 2"/>
          <p:cNvSpPr txBox="1">
            <a:spLocks/>
          </p:cNvSpPr>
          <p:nvPr/>
        </p:nvSpPr>
        <p:spPr>
          <a:xfrm>
            <a:off x="345440" y="1776207"/>
            <a:ext cx="9410375" cy="47117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Student Registration for Precoded Answer Documents– Following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registers all students for the December End-of-Course test administration during the window noted on the COE (9/16 – 10/4).</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a:t>
            </a:r>
            <a:r>
              <a:rPr kumimoji="0" lang="en-US" sz="22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correctly</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registers all students and allows time to verify registrations are accurate before the close of the Paper Materials Registration Window.</a:t>
            </a: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537996" y="114652"/>
            <a:ext cx="10395719" cy="12068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45711845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320004-3C50-439D-93C8-0B4AE0766FAF}"/>
              </a:ext>
            </a:extLst>
          </p:cNvPr>
          <p:cNvPicPr>
            <a:picLocks noChangeAspect="1"/>
          </p:cNvPicPr>
          <p:nvPr/>
        </p:nvPicPr>
        <p:blipFill>
          <a:blip r:embed="rId2"/>
          <a:stretch>
            <a:fillRect/>
          </a:stretch>
        </p:blipFill>
        <p:spPr>
          <a:xfrm>
            <a:off x="9787775" y="1749685"/>
            <a:ext cx="2326640" cy="2148911"/>
          </a:xfrm>
          <a:prstGeom prst="rect">
            <a:avLst/>
          </a:prstGeom>
        </p:spPr>
      </p:pic>
      <p:sp>
        <p:nvSpPr>
          <p:cNvPr id="3" name="Content Placeholder 2"/>
          <p:cNvSpPr txBox="1">
            <a:spLocks/>
          </p:cNvSpPr>
          <p:nvPr/>
        </p:nvSpPr>
        <p:spPr>
          <a:xfrm>
            <a:off x="392170" y="1790895"/>
            <a:ext cx="9656070" cy="2126587"/>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600" b="1" i="0" u="none" strike="noStrike" kern="1200" cap="none" spc="0" normalizeH="0" baseline="0" noProof="0">
                <a:ln>
                  <a:noFill/>
                </a:ln>
                <a:solidFill>
                  <a:srgbClr val="1682C5"/>
                </a:solidFill>
                <a:effectLst/>
                <a:uLnTx/>
                <a:uFillTx/>
                <a:latin typeface="Calibri" charset="0"/>
                <a:ea typeface="Calibri" charset="0"/>
                <a:cs typeface="Calibri" charset="0"/>
              </a:rPr>
              <a:t>Student Registration for Precoded Answer Documents– Following Process</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Results:</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 </a:t>
            </a:r>
            <a:r>
              <a:rPr kumimoji="0" lang="en-US" sz="22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will</a:t>
            </a:r>
            <a:r>
              <a:rPr kumimoji="0" lang="en-US" sz="22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receive precodes by the “Districts receive precoded materials” date on the COE.</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 </a:t>
            </a:r>
            <a:r>
              <a:rPr kumimoji="0" lang="en-US" sz="22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will</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receive test booklets and other test materials during the “Districts receive shipment of test materials” Window.</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No late fees will be assessed as registrations were submitted as noted on the COE.</a:t>
            </a: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1"/>
            <a:ext cx="10213430" cy="13134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164068297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01105" y="2172854"/>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6"/>
            <a:ext cx="10213430" cy="11006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9" name="Picture 8" descr="A close up of a sign&#10;&#10;Description automatically generated">
            <a:extLst>
              <a:ext uri="{FF2B5EF4-FFF2-40B4-BE49-F238E27FC236}">
                <a16:creationId xmlns:a16="http://schemas.microsoft.com/office/drawing/2014/main" id="{3C5E8EF8-F70C-46B7-962D-9A0AEA3E51F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66065" y="1876926"/>
            <a:ext cx="5101054" cy="4028729"/>
          </a:xfrm>
          <a:prstGeom prst="rect">
            <a:avLst/>
          </a:prstGeom>
        </p:spPr>
      </p:pic>
    </p:spTree>
    <p:extLst>
      <p:ext uri="{BB962C8B-B14F-4D97-AF65-F5344CB8AC3E}">
        <p14:creationId xmlns:p14="http://schemas.microsoft.com/office/powerpoint/2010/main" val="2062447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F5B-BCB7-40AA-BC47-51228F74B28E}"/>
              </a:ext>
            </a:extLst>
          </p:cNvPr>
          <p:cNvSpPr>
            <a:spLocks noGrp="1"/>
          </p:cNvSpPr>
          <p:nvPr>
            <p:ph type="title"/>
          </p:nvPr>
        </p:nvSpPr>
        <p:spPr/>
        <p:txBody>
          <a:bodyPr>
            <a:normAutofit/>
          </a:bodyPr>
          <a:lstStyle/>
          <a:p>
            <a:pPr algn="ctr"/>
            <a:r>
              <a:rPr lang="en-US"/>
              <a:t>Revised Security Section in DCCR</a:t>
            </a:r>
          </a:p>
        </p:txBody>
      </p:sp>
      <p:sp>
        <p:nvSpPr>
          <p:cNvPr id="4" name="Content Placeholder 3">
            <a:extLst>
              <a:ext uri="{FF2B5EF4-FFF2-40B4-BE49-F238E27FC236}">
                <a16:creationId xmlns:a16="http://schemas.microsoft.com/office/drawing/2014/main" id="{359659A4-F5B5-4BAD-BD4C-9BFA7482E180}"/>
              </a:ext>
            </a:extLst>
          </p:cNvPr>
          <p:cNvSpPr>
            <a:spLocks noGrp="1"/>
          </p:cNvSpPr>
          <p:nvPr>
            <p:ph idx="13"/>
          </p:nvPr>
        </p:nvSpPr>
        <p:spPr>
          <a:xfrm>
            <a:off x="750276" y="1265333"/>
            <a:ext cx="10745037" cy="5348716"/>
          </a:xfrm>
        </p:spPr>
        <p:txBody>
          <a:bodyPr>
            <a:noAutofit/>
          </a:bodyPr>
          <a:lstStyle/>
          <a:p>
            <a:pPr>
              <a:lnSpc>
                <a:spcPct val="100000"/>
              </a:lnSpc>
              <a:spcBef>
                <a:spcPts val="600"/>
              </a:spcBef>
            </a:pPr>
            <a:r>
              <a:rPr lang="en-US" b="0"/>
              <a:t>The security section has been reorganized to include the following pages.</a:t>
            </a:r>
          </a:p>
          <a:p>
            <a:pPr marL="342900" indent="-342900">
              <a:lnSpc>
                <a:spcPct val="100000"/>
              </a:lnSpc>
              <a:spcBef>
                <a:spcPts val="600"/>
              </a:spcBef>
              <a:buFont typeface="Arial" panose="020B0604020202020204" pitchFamily="34" charset="0"/>
              <a:buChar char="•"/>
            </a:pPr>
            <a:r>
              <a:rPr lang="en-US" b="0"/>
              <a:t>Overview</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b="0"/>
              <a:t>Testing irregularities</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b="0"/>
              <a:t>Penalties for violating security and confidentiality of assessments</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b="0"/>
              <a:t>Investigating and reporting testing irregularities</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b="0"/>
              <a:t>Things to consider before, during, and after an administration</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b="0"/>
              <a:t>Security forms</a:t>
            </a:r>
          </a:p>
        </p:txBody>
      </p:sp>
      <p:sp>
        <p:nvSpPr>
          <p:cNvPr id="7" name="Footer Placeholder 6">
            <a:extLst>
              <a:ext uri="{FF2B5EF4-FFF2-40B4-BE49-F238E27FC236}">
                <a16:creationId xmlns:a16="http://schemas.microsoft.com/office/drawing/2014/main" id="{B191B8DC-9EB1-224F-8BB2-A43259947FDC}"/>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716A40F3-F0E2-EA47-8572-5F0FC94A9002}"/>
              </a:ext>
            </a:extLst>
          </p:cNvPr>
          <p:cNvSpPr>
            <a:spLocks noGrp="1"/>
          </p:cNvSpPr>
          <p:nvPr>
            <p:ph type="sldNum" sz="quarter" idx="12"/>
          </p:nvPr>
        </p:nvSpPr>
        <p:spPr/>
        <p:txBody>
          <a:bodyPr/>
          <a:lstStyle/>
          <a:p>
            <a:fld id="{0088AB57-2DBE-44A3-AE96-942C49E954BF}" type="slidenum">
              <a:rPr lang="en-US" smtClean="0"/>
              <a:t>18</a:t>
            </a:fld>
            <a:endParaRPr lang="en-US"/>
          </a:p>
        </p:txBody>
      </p:sp>
    </p:spTree>
    <p:extLst>
      <p:ext uri="{BB962C8B-B14F-4D97-AF65-F5344CB8AC3E}">
        <p14:creationId xmlns:p14="http://schemas.microsoft.com/office/powerpoint/2010/main" val="160228809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159683" y="1372085"/>
            <a:ext cx="8616507" cy="513058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How can a district testing coordinator ensure their upload file has processed?</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Best Practice: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Upload local data files in advance of the paper materials registration deadline to provide adequate time for investigation and correction of upload errors and conflict warnings.</a:t>
            </a:r>
          </a:p>
          <a:p>
            <a:pPr marL="1090295" marR="0" lvl="2" indent="-175895" algn="l" defTabSz="914400" rtl="0" eaLnBrk="1" fontAlgn="auto" latinLnBrk="0" hangingPunct="1">
              <a:lnSpc>
                <a:spcPct val="90000"/>
              </a:lnSpc>
              <a:spcBef>
                <a:spcPts val="1200"/>
              </a:spcBef>
              <a:spcAft>
                <a:spcPts val="0"/>
              </a:spcAft>
              <a:buClr>
                <a:srgbClr val="1682C5"/>
              </a:buClr>
              <a:buSzPct val="95000"/>
              <a:buFont typeface="Arial" charset="0"/>
              <a:buChar char="•"/>
              <a:tabLst/>
              <a:defRPr/>
            </a:pPr>
            <a:r>
              <a:rPr kumimoji="0" lang="en-US" sz="22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All</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records from the upload file have loaded.</a:t>
            </a:r>
          </a:p>
          <a:p>
            <a:pPr marL="1090295" marR="0" lvl="2" indent="-175895" algn="l" defTabSz="914400" rtl="0" eaLnBrk="1" fontAlgn="auto" latinLnBrk="0" hangingPunct="1">
              <a:lnSpc>
                <a:spcPct val="90000"/>
              </a:lnSpc>
              <a:spcBef>
                <a:spcPts val="1200"/>
              </a:spcBef>
              <a:spcAft>
                <a:spcPts val="0"/>
              </a:spcAft>
              <a:buClr>
                <a:srgbClr val="1682C5"/>
              </a:buClr>
              <a:buSzPct val="95000"/>
              <a:buFont typeface="Arial" charset="0"/>
              <a:buChar char="•"/>
              <a:tabLst/>
              <a:defRPr/>
            </a:pPr>
            <a:r>
              <a:rPr kumimoji="0" lang="en-US" sz="22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No</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records from the upload file have loaded. </a:t>
            </a:r>
          </a:p>
          <a:p>
            <a:pPr marL="1090295" marR="0" lvl="2" indent="-175895" algn="l" defTabSz="914400" rtl="0" eaLnBrk="1" fontAlgn="auto" latinLnBrk="0" hangingPunct="1">
              <a:lnSpc>
                <a:spcPct val="90000"/>
              </a:lnSpc>
              <a:spcBef>
                <a:spcPts val="1200"/>
              </a:spcBef>
              <a:spcAft>
                <a:spcPts val="0"/>
              </a:spcAft>
              <a:buClr>
                <a:srgbClr val="1682C5"/>
              </a:buClr>
              <a:buSzPct val="95000"/>
              <a:buFont typeface="Arial" charset="0"/>
              <a:buChar char="•"/>
              <a:tabLst/>
              <a:defRPr/>
            </a:pPr>
            <a:r>
              <a:rPr kumimoji="0" lang="en-US" sz="22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Some</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but not all records from the upload file have loaded.</a:t>
            </a:r>
          </a:p>
          <a:p>
            <a:pPr marL="1090295" marR="0" lvl="2" indent="-175895"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53631" y="220876"/>
            <a:ext cx="10116448" cy="102579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14" name="Picture 13"/>
          <p:cNvPicPr>
            <a:picLocks noChangeAspect="1"/>
          </p:cNvPicPr>
          <p:nvPr/>
        </p:nvPicPr>
        <p:blipFill>
          <a:blip r:embed="rId4"/>
          <a:stretch>
            <a:fillRect/>
          </a:stretch>
        </p:blipFill>
        <p:spPr>
          <a:xfrm>
            <a:off x="9163344" y="3290610"/>
            <a:ext cx="612846" cy="1807895"/>
          </a:xfrm>
          <a:prstGeom prst="rect">
            <a:avLst/>
          </a:prstGeom>
        </p:spPr>
      </p:pic>
      <p:pic>
        <p:nvPicPr>
          <p:cNvPr id="15" name="Picture 14"/>
          <p:cNvPicPr>
            <a:picLocks noChangeAspect="1"/>
          </p:cNvPicPr>
          <p:nvPr/>
        </p:nvPicPr>
        <p:blipFill>
          <a:blip r:embed="rId5"/>
          <a:stretch>
            <a:fillRect/>
          </a:stretch>
        </p:blipFill>
        <p:spPr>
          <a:xfrm>
            <a:off x="10119005" y="3293330"/>
            <a:ext cx="995020" cy="1802454"/>
          </a:xfrm>
          <a:prstGeom prst="rect">
            <a:avLst/>
          </a:prstGeom>
          <a:ln w="28575">
            <a:solidFill>
              <a:schemeClr val="accent1"/>
            </a:solidFill>
          </a:ln>
        </p:spPr>
      </p:pic>
      <p:pic>
        <p:nvPicPr>
          <p:cNvPr id="18" name="Picture 17"/>
          <p:cNvPicPr>
            <a:picLocks noChangeAspect="1"/>
          </p:cNvPicPr>
          <p:nvPr/>
        </p:nvPicPr>
        <p:blipFill>
          <a:blip r:embed="rId6"/>
          <a:stretch>
            <a:fillRect/>
          </a:stretch>
        </p:blipFill>
        <p:spPr>
          <a:xfrm>
            <a:off x="9223655" y="5294400"/>
            <a:ext cx="1790700" cy="1009650"/>
          </a:xfrm>
          <a:prstGeom prst="rect">
            <a:avLst/>
          </a:prstGeom>
          <a:ln w="28575">
            <a:solidFill>
              <a:schemeClr val="accent1"/>
            </a:solidFill>
          </a:ln>
        </p:spPr>
      </p:pic>
      <p:pic>
        <p:nvPicPr>
          <p:cNvPr id="12" name="Picture 11">
            <a:extLst>
              <a:ext uri="{FF2B5EF4-FFF2-40B4-BE49-F238E27FC236}">
                <a16:creationId xmlns:a16="http://schemas.microsoft.com/office/drawing/2014/main" id="{E97505D0-9556-4DB2-8B0D-3EBD2193F538}"/>
              </a:ext>
            </a:extLst>
          </p:cNvPr>
          <p:cNvPicPr>
            <a:picLocks noChangeAspect="1"/>
          </p:cNvPicPr>
          <p:nvPr/>
        </p:nvPicPr>
        <p:blipFill>
          <a:blip r:embed="rId7"/>
          <a:stretch>
            <a:fillRect/>
          </a:stretch>
        </p:blipFill>
        <p:spPr>
          <a:xfrm>
            <a:off x="92467" y="2150578"/>
            <a:ext cx="1952578" cy="3335337"/>
          </a:xfrm>
          <a:prstGeom prst="rect">
            <a:avLst/>
          </a:prstGeom>
        </p:spPr>
      </p:pic>
    </p:spTree>
    <p:extLst>
      <p:ext uri="{BB962C8B-B14F-4D97-AF65-F5344CB8AC3E}">
        <p14:creationId xmlns:p14="http://schemas.microsoft.com/office/powerpoint/2010/main" val="399835200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95680" y="1362293"/>
            <a:ext cx="11004535" cy="513058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How can a district testing coordinator ensure their upload file has processed?</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Best Practice: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Upload local data files in advance of the paper materials registration deadline to provide time for investigation and correction of upload errors and conflict warnings.</a:t>
            </a: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95195" y="141316"/>
            <a:ext cx="9926047" cy="11053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19" name="Picture 18">
            <a:extLst>
              <a:ext uri="{FF2B5EF4-FFF2-40B4-BE49-F238E27FC236}">
                <a16:creationId xmlns:a16="http://schemas.microsoft.com/office/drawing/2014/main" id="{79C31073-382B-4316-8841-C2B86CACBAF0}"/>
              </a:ext>
            </a:extLst>
          </p:cNvPr>
          <p:cNvPicPr>
            <a:picLocks noChangeAspect="1"/>
          </p:cNvPicPr>
          <p:nvPr/>
        </p:nvPicPr>
        <p:blipFill>
          <a:blip r:embed="rId3"/>
          <a:stretch>
            <a:fillRect/>
          </a:stretch>
        </p:blipFill>
        <p:spPr>
          <a:xfrm>
            <a:off x="207969" y="1700305"/>
            <a:ext cx="1639911" cy="2801248"/>
          </a:xfrm>
          <a:prstGeom prst="rect">
            <a:avLst/>
          </a:prstGeom>
        </p:spPr>
      </p:pic>
      <p:grpSp>
        <p:nvGrpSpPr>
          <p:cNvPr id="18" name="Group 17"/>
          <p:cNvGrpSpPr/>
          <p:nvPr/>
        </p:nvGrpSpPr>
        <p:grpSpPr>
          <a:xfrm>
            <a:off x="367850" y="4070163"/>
            <a:ext cx="11616181" cy="2297296"/>
            <a:chOff x="192016" y="3257730"/>
            <a:chExt cx="11616181" cy="2297296"/>
          </a:xfrm>
        </p:grpSpPr>
        <p:pic>
          <p:nvPicPr>
            <p:cNvPr id="12" name="Picture 11"/>
            <p:cNvPicPr>
              <a:picLocks noChangeAspect="1"/>
            </p:cNvPicPr>
            <p:nvPr/>
          </p:nvPicPr>
          <p:blipFill>
            <a:blip r:embed="rId4"/>
            <a:stretch>
              <a:fillRect/>
            </a:stretch>
          </p:blipFill>
          <p:spPr>
            <a:xfrm>
              <a:off x="7230315" y="5239935"/>
              <a:ext cx="923925" cy="171908"/>
            </a:xfrm>
            <a:prstGeom prst="rect">
              <a:avLst/>
            </a:prstGeom>
          </p:spPr>
        </p:pic>
        <p:sp>
          <p:nvSpPr>
            <p:cNvPr id="14" name="Down Arrow 13"/>
            <p:cNvSpPr/>
            <p:nvPr/>
          </p:nvSpPr>
          <p:spPr>
            <a:xfrm>
              <a:off x="9726706" y="3257730"/>
              <a:ext cx="215153" cy="32273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Down Arrow 15"/>
            <p:cNvSpPr/>
            <p:nvPr/>
          </p:nvSpPr>
          <p:spPr>
            <a:xfrm>
              <a:off x="10367682" y="3257730"/>
              <a:ext cx="215153" cy="322730"/>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ounded Rectangle 16"/>
            <p:cNvSpPr/>
            <p:nvPr/>
          </p:nvSpPr>
          <p:spPr>
            <a:xfrm>
              <a:off x="8785412" y="3937376"/>
              <a:ext cx="1689846" cy="34775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p:cNvPicPr>
              <a:picLocks noChangeAspect="1"/>
            </p:cNvPicPr>
            <p:nvPr/>
          </p:nvPicPr>
          <p:blipFill>
            <a:blip r:embed="rId5"/>
            <a:stretch>
              <a:fillRect/>
            </a:stretch>
          </p:blipFill>
          <p:spPr>
            <a:xfrm>
              <a:off x="192016" y="3689120"/>
              <a:ext cx="11616181" cy="1865906"/>
            </a:xfrm>
            <a:prstGeom prst="rect">
              <a:avLst/>
            </a:prstGeom>
            <a:ln w="28575">
              <a:solidFill>
                <a:schemeClr val="accent1"/>
              </a:solidFill>
            </a:ln>
          </p:spPr>
        </p:pic>
      </p:grpSp>
    </p:spTree>
    <p:extLst>
      <p:ext uri="{BB962C8B-B14F-4D97-AF65-F5344CB8AC3E}">
        <p14:creationId xmlns:p14="http://schemas.microsoft.com/office/powerpoint/2010/main" val="23049204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2467" y="1602002"/>
            <a:ext cx="11828776" cy="513058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How can a district testing coordinator ensure their upload file has processed?</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Errors occur when data entered does not conform to data file specifications; errors indicate that data needs to be corrected to specifications.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Example:  using the 18–19 template to load 19–20 data</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95195" y="141316"/>
            <a:ext cx="9926047" cy="11053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grpSp>
        <p:nvGrpSpPr>
          <p:cNvPr id="19" name="Group 18"/>
          <p:cNvGrpSpPr/>
          <p:nvPr/>
        </p:nvGrpSpPr>
        <p:grpSpPr>
          <a:xfrm>
            <a:off x="372971" y="3266318"/>
            <a:ext cx="11548271" cy="3008770"/>
            <a:chOff x="372971" y="3266318"/>
            <a:chExt cx="11548271" cy="3008770"/>
          </a:xfrm>
        </p:grpSpPr>
        <p:pic>
          <p:nvPicPr>
            <p:cNvPr id="11" name="Picture 10"/>
            <p:cNvPicPr>
              <a:picLocks noChangeAspect="1"/>
            </p:cNvPicPr>
            <p:nvPr/>
          </p:nvPicPr>
          <p:blipFill>
            <a:blip r:embed="rId3"/>
            <a:stretch>
              <a:fillRect/>
            </a:stretch>
          </p:blipFill>
          <p:spPr>
            <a:xfrm>
              <a:off x="372971" y="3432919"/>
              <a:ext cx="4859917" cy="2704473"/>
            </a:xfrm>
            <a:prstGeom prst="rect">
              <a:avLst/>
            </a:prstGeom>
            <a:ln w="28575">
              <a:solidFill>
                <a:schemeClr val="tx1"/>
              </a:solidFill>
            </a:ln>
          </p:spPr>
        </p:pic>
        <p:sp>
          <p:nvSpPr>
            <p:cNvPr id="13" name="Right Arrow 12"/>
            <p:cNvSpPr/>
            <p:nvPr/>
          </p:nvSpPr>
          <p:spPr>
            <a:xfrm>
              <a:off x="5477435" y="4580965"/>
              <a:ext cx="708212" cy="37651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ounded Rectangle 13"/>
            <p:cNvSpPr/>
            <p:nvPr/>
          </p:nvSpPr>
          <p:spPr>
            <a:xfrm>
              <a:off x="475129" y="4858871"/>
              <a:ext cx="4312024" cy="26894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8" name="Picture 17"/>
            <p:cNvPicPr>
              <a:picLocks noChangeAspect="1"/>
            </p:cNvPicPr>
            <p:nvPr/>
          </p:nvPicPr>
          <p:blipFill>
            <a:blip r:embed="rId4"/>
            <a:stretch>
              <a:fillRect/>
            </a:stretch>
          </p:blipFill>
          <p:spPr>
            <a:xfrm>
              <a:off x="6403676" y="3266318"/>
              <a:ext cx="5517566" cy="3008770"/>
            </a:xfrm>
            <a:prstGeom prst="rect">
              <a:avLst/>
            </a:prstGeom>
            <a:ln w="28575">
              <a:solidFill>
                <a:schemeClr val="tx1"/>
              </a:solidFill>
            </a:ln>
          </p:spPr>
        </p:pic>
        <p:sp>
          <p:nvSpPr>
            <p:cNvPr id="15" name="Rounded Rectangle 14"/>
            <p:cNvSpPr/>
            <p:nvPr/>
          </p:nvSpPr>
          <p:spPr>
            <a:xfrm>
              <a:off x="6567448" y="4996802"/>
              <a:ext cx="4312024" cy="59167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340981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2466" y="1602002"/>
            <a:ext cx="12099534" cy="513058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How can a district testing coordinator ensure their upload file has processed?</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Conflicts occur when there is a mismatch between uploaded student data and Student Directory information; </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mn-ea"/>
                <a:cs typeface="Arial"/>
              </a:rPr>
              <a:t>conflicts indicate required research and correction is needed.</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Example:  A student’s first name in the upload file is Matt; the Student Directory shows the student’s first name as Matthew</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95195" y="141316"/>
            <a:ext cx="9926047" cy="11053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grpSp>
        <p:nvGrpSpPr>
          <p:cNvPr id="15" name="Group 14"/>
          <p:cNvGrpSpPr/>
          <p:nvPr/>
        </p:nvGrpSpPr>
        <p:grpSpPr>
          <a:xfrm>
            <a:off x="359220" y="3457098"/>
            <a:ext cx="11466191" cy="2854730"/>
            <a:chOff x="359220" y="3457098"/>
            <a:chExt cx="11466191" cy="2854730"/>
          </a:xfrm>
        </p:grpSpPr>
        <p:pic>
          <p:nvPicPr>
            <p:cNvPr id="2" name="Picture 1"/>
            <p:cNvPicPr>
              <a:picLocks noChangeAspect="1"/>
            </p:cNvPicPr>
            <p:nvPr/>
          </p:nvPicPr>
          <p:blipFill>
            <a:blip r:embed="rId3"/>
            <a:stretch>
              <a:fillRect/>
            </a:stretch>
          </p:blipFill>
          <p:spPr>
            <a:xfrm>
              <a:off x="359220" y="3498591"/>
              <a:ext cx="4794390" cy="2813237"/>
            </a:xfrm>
            <a:prstGeom prst="rect">
              <a:avLst/>
            </a:prstGeom>
            <a:ln w="28575">
              <a:solidFill>
                <a:schemeClr val="tx1"/>
              </a:solidFill>
            </a:ln>
          </p:spPr>
        </p:pic>
        <p:pic>
          <p:nvPicPr>
            <p:cNvPr id="11" name="Picture 10"/>
            <p:cNvPicPr>
              <a:picLocks noChangeAspect="1"/>
            </p:cNvPicPr>
            <p:nvPr/>
          </p:nvPicPr>
          <p:blipFill>
            <a:blip r:embed="rId4"/>
            <a:stretch>
              <a:fillRect/>
            </a:stretch>
          </p:blipFill>
          <p:spPr>
            <a:xfrm>
              <a:off x="6000107" y="3457098"/>
              <a:ext cx="5825304" cy="2854730"/>
            </a:xfrm>
            <a:prstGeom prst="rect">
              <a:avLst/>
            </a:prstGeom>
            <a:ln w="28575">
              <a:solidFill>
                <a:schemeClr val="tx1"/>
              </a:solidFill>
            </a:ln>
          </p:spPr>
        </p:pic>
        <p:sp>
          <p:nvSpPr>
            <p:cNvPr id="12" name="Right Arrow 11"/>
            <p:cNvSpPr/>
            <p:nvPr/>
          </p:nvSpPr>
          <p:spPr>
            <a:xfrm>
              <a:off x="5319075" y="4905209"/>
              <a:ext cx="515566" cy="362154"/>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ounded Rectangle 12"/>
            <p:cNvSpPr/>
            <p:nvPr/>
          </p:nvSpPr>
          <p:spPr>
            <a:xfrm>
              <a:off x="494584" y="4951815"/>
              <a:ext cx="4312024" cy="26894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ounded Rectangle 13"/>
            <p:cNvSpPr/>
            <p:nvPr/>
          </p:nvSpPr>
          <p:spPr>
            <a:xfrm>
              <a:off x="6068197" y="5289770"/>
              <a:ext cx="4312024" cy="26894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1057059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F3F3EA-AA69-4932-BE0D-978F67F9DAD8}"/>
              </a:ext>
            </a:extLst>
          </p:cNvPr>
          <p:cNvPicPr>
            <a:picLocks noChangeAspect="1"/>
          </p:cNvPicPr>
          <p:nvPr/>
        </p:nvPicPr>
        <p:blipFill>
          <a:blip r:embed="rId2"/>
          <a:stretch>
            <a:fillRect/>
          </a:stretch>
        </p:blipFill>
        <p:spPr>
          <a:xfrm>
            <a:off x="5894882" y="1293576"/>
            <a:ext cx="1638215" cy="1598063"/>
          </a:xfrm>
          <a:prstGeom prst="rect">
            <a:avLst/>
          </a:prstGeom>
        </p:spPr>
      </p:pic>
      <p:sp>
        <p:nvSpPr>
          <p:cNvPr id="3" name="Content Placeholder 2"/>
          <p:cNvSpPr txBox="1">
            <a:spLocks/>
          </p:cNvSpPr>
          <p:nvPr/>
        </p:nvSpPr>
        <p:spPr>
          <a:xfrm>
            <a:off x="92467" y="2420627"/>
            <a:ext cx="8599864" cy="59267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5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Student Registration Upload – Out of Process</a:t>
            </a:r>
          </a:p>
          <a:p>
            <a:pPr marL="800100" marR="0" lvl="1" indent="-342900" algn="l" defTabSz="914400" rtl="0" eaLnBrk="1" fontAlgn="auto" latinLnBrk="0" hangingPunct="1">
              <a:lnSpc>
                <a:spcPct val="90000"/>
              </a:lnSpc>
              <a:spcBef>
                <a:spcPts val="500"/>
              </a:spcBef>
              <a:spcAft>
                <a:spcPts val="150"/>
              </a:spcAft>
              <a:buClr>
                <a:srgbClr val="FF8134"/>
              </a:buClr>
              <a:buSzTx/>
              <a:buFont typeface="Wingdings" charset="2"/>
              <a:buChar char="§"/>
              <a:tabLst/>
              <a:defRPr/>
            </a:pPr>
            <a:r>
              <a:rPr kumimoji="0" lang="en-US" sz="22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Example:  </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has their technology staff load a student registration file.  </a:t>
            </a:r>
          </a:p>
          <a:p>
            <a:pPr marL="800100" marR="0" lvl="1" indent="-342900" algn="l" defTabSz="914400" rtl="0" eaLnBrk="1" fontAlgn="auto" latinLnBrk="0" hangingPunct="1">
              <a:lnSpc>
                <a:spcPct val="90000"/>
              </a:lnSpc>
              <a:spcBef>
                <a:spcPts val="500"/>
              </a:spcBef>
              <a:spcAft>
                <a:spcPts val="150"/>
              </a:spcAft>
              <a:buClr>
                <a:srgbClr val="FF8134"/>
              </a:buClr>
              <a:buSzTx/>
              <a:buFont typeface="Wingdings" charset="2"/>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Nobody checks the upload file, assuming the other person has, before the registration for paper materials closes.  The file has a processing error, and </a:t>
            </a:r>
            <a:r>
              <a:rPr kumimoji="0" lang="en-US" sz="22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no</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records have loaded.</a:t>
            </a:r>
          </a:p>
        </p:txBody>
      </p:sp>
      <p:sp>
        <p:nvSpPr>
          <p:cNvPr id="4" name="Title 10"/>
          <p:cNvSpPr txBox="1">
            <a:spLocks/>
          </p:cNvSpPr>
          <p:nvPr/>
        </p:nvSpPr>
        <p:spPr>
          <a:xfrm>
            <a:off x="1978570" y="91440"/>
            <a:ext cx="9926047" cy="11388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2" name="Picture 1"/>
          <p:cNvPicPr>
            <a:picLocks noChangeAspect="1"/>
          </p:cNvPicPr>
          <p:nvPr/>
        </p:nvPicPr>
        <p:blipFill>
          <a:blip r:embed="rId4"/>
          <a:stretch>
            <a:fillRect/>
          </a:stretch>
        </p:blipFill>
        <p:spPr>
          <a:xfrm>
            <a:off x="8704217" y="2073158"/>
            <a:ext cx="3200400" cy="2914650"/>
          </a:xfrm>
          <a:prstGeom prst="rect">
            <a:avLst/>
          </a:prstGeom>
        </p:spPr>
      </p:pic>
      <p:grpSp>
        <p:nvGrpSpPr>
          <p:cNvPr id="14" name="Group 13"/>
          <p:cNvGrpSpPr/>
          <p:nvPr/>
        </p:nvGrpSpPr>
        <p:grpSpPr>
          <a:xfrm>
            <a:off x="479576" y="5203541"/>
            <a:ext cx="11041061" cy="909507"/>
            <a:chOff x="350196" y="5518423"/>
            <a:chExt cx="11041061" cy="909507"/>
          </a:xfrm>
        </p:grpSpPr>
        <p:pic>
          <p:nvPicPr>
            <p:cNvPr id="12" name="Picture 11"/>
            <p:cNvPicPr>
              <a:picLocks noChangeAspect="1"/>
            </p:cNvPicPr>
            <p:nvPr/>
          </p:nvPicPr>
          <p:blipFill>
            <a:blip r:embed="rId5"/>
            <a:stretch>
              <a:fillRect/>
            </a:stretch>
          </p:blipFill>
          <p:spPr>
            <a:xfrm>
              <a:off x="350196" y="5518423"/>
              <a:ext cx="11041061" cy="360883"/>
            </a:xfrm>
            <a:prstGeom prst="rect">
              <a:avLst/>
            </a:prstGeom>
            <a:ln w="28575">
              <a:solidFill>
                <a:schemeClr val="tx1"/>
              </a:solidFill>
            </a:ln>
          </p:spPr>
        </p:pic>
        <p:sp>
          <p:nvSpPr>
            <p:cNvPr id="13" name="Down Arrow 12"/>
            <p:cNvSpPr/>
            <p:nvPr/>
          </p:nvSpPr>
          <p:spPr>
            <a:xfrm rot="10800000">
              <a:off x="9153728" y="5964880"/>
              <a:ext cx="272374" cy="4630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0766994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C8A0D4-2562-4015-90FC-E2FBC59A82B1}"/>
              </a:ext>
            </a:extLst>
          </p:cNvPr>
          <p:cNvPicPr>
            <a:picLocks noChangeAspect="1"/>
          </p:cNvPicPr>
          <p:nvPr/>
        </p:nvPicPr>
        <p:blipFill>
          <a:blip r:embed="rId2"/>
          <a:stretch>
            <a:fillRect/>
          </a:stretch>
        </p:blipFill>
        <p:spPr>
          <a:xfrm>
            <a:off x="6000107" y="1282779"/>
            <a:ext cx="1565527" cy="1527156"/>
          </a:xfrm>
          <a:prstGeom prst="rect">
            <a:avLst/>
          </a:prstGeom>
        </p:spPr>
      </p:pic>
      <p:sp>
        <p:nvSpPr>
          <p:cNvPr id="3" name="Content Placeholder 2"/>
          <p:cNvSpPr txBox="1">
            <a:spLocks/>
          </p:cNvSpPr>
          <p:nvPr/>
        </p:nvSpPr>
        <p:spPr>
          <a:xfrm>
            <a:off x="92466" y="1993365"/>
            <a:ext cx="8797534" cy="59267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5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Student Registration Upload – Out of Process</a:t>
            </a:r>
          </a:p>
          <a:p>
            <a:pPr marL="1090613" marR="0" lvl="2" indent="-176213" algn="l" defTabSz="914400" rtl="0" eaLnBrk="1" fontAlgn="auto" latinLnBrk="0" hangingPunct="1">
              <a:lnSpc>
                <a:spcPct val="90000"/>
              </a:lnSpc>
              <a:spcBef>
                <a:spcPts val="500"/>
              </a:spcBef>
              <a:spcAft>
                <a:spcPts val="15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15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 </a:t>
            </a:r>
            <a:r>
              <a:rPr kumimoji="0" lang="en-US" sz="20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will no</a:t>
            </a:r>
            <a:r>
              <a:rPr kumimoji="0" lang="en-US" sz="2000" b="0"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receive any precodes during “Districts receive precoded materials.”</a:t>
            </a:r>
          </a:p>
          <a:p>
            <a:pPr marL="1492250" marR="0" lvl="3" indent="-215900" algn="l" defTabSz="914400" rtl="0" eaLnBrk="1" fontAlgn="auto" latinLnBrk="0" hangingPunct="1">
              <a:lnSpc>
                <a:spcPct val="90000"/>
              </a:lnSpc>
              <a:spcBef>
                <a:spcPts val="500"/>
              </a:spcBef>
              <a:spcAft>
                <a:spcPts val="15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 may opt in to order precodes during the Late Precode Window (</a:t>
            </a:r>
            <a:r>
              <a:rPr kumimoji="0" lang="en-US" sz="2000" b="0" i="1"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Orders &gt; Late Precode</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t>
            </a:r>
          </a:p>
          <a:p>
            <a:pPr marL="2005013" marR="0" lvl="4" indent="-176213" algn="l" defTabSz="914400" rtl="0" eaLnBrk="1" fontAlgn="auto" latinLnBrk="0" hangingPunct="1">
              <a:lnSpc>
                <a:spcPct val="90000"/>
              </a:lnSpc>
              <a:spcBef>
                <a:spcPts val="500"/>
              </a:spcBef>
              <a:spcAft>
                <a:spcPts val="200"/>
              </a:spcAft>
              <a:buClr>
                <a:srgbClr val="FF8134"/>
              </a:buClr>
              <a:buSzTx/>
              <a:buFont typeface="Arial" charset="0"/>
              <a:buChar char="•"/>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 must opt in for late precodes and load paper registrations.</a:t>
            </a:r>
          </a:p>
          <a:p>
            <a:pPr marL="2005013" marR="0" lvl="4" indent="-176213" algn="l" defTabSz="914400" rtl="0" eaLnBrk="1" fontAlgn="auto" latinLnBrk="0" hangingPunct="1">
              <a:lnSpc>
                <a:spcPct val="90000"/>
              </a:lnSpc>
              <a:spcBef>
                <a:spcPts val="500"/>
              </a:spcBef>
              <a:spcAft>
                <a:spcPts val="200"/>
              </a:spcAft>
              <a:buClr>
                <a:srgbClr val="FF8134"/>
              </a:buClr>
              <a:buSzTx/>
              <a:buFont typeface="Arial" charset="0"/>
              <a:buChar char="•"/>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 will incur a late fee based on the quantity of precodes requested.</a:t>
            </a:r>
          </a:p>
          <a:p>
            <a:pPr marL="2005013" marR="0" lvl="4" indent="-176213" algn="l" defTabSz="914400" rtl="0" eaLnBrk="1" fontAlgn="auto" latinLnBrk="0" hangingPunct="1">
              <a:lnSpc>
                <a:spcPct val="90000"/>
              </a:lnSpc>
              <a:spcBef>
                <a:spcPts val="500"/>
              </a:spcBef>
              <a:spcAft>
                <a:spcPts val="200"/>
              </a:spcAft>
              <a:buClr>
                <a:srgbClr val="FF8134"/>
              </a:buClr>
              <a:buSzTx/>
              <a:buFont typeface="Arial" charset="0"/>
              <a:buChar char="•"/>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Late precodes will not arrive with the district’s initial shipment. </a:t>
            </a:r>
          </a:p>
          <a:p>
            <a:pPr marL="2005013" marR="0" lvl="4" indent="-176213" algn="l" defTabSz="914400" rtl="0" eaLnBrk="1" fontAlgn="auto" latinLnBrk="0" hangingPunct="1">
              <a:lnSpc>
                <a:spcPct val="90000"/>
              </a:lnSpc>
              <a:spcBef>
                <a:spcPts val="500"/>
              </a:spcBef>
              <a:spcAft>
                <a:spcPts val="200"/>
              </a:spcAft>
              <a:buClr>
                <a:srgbClr val="FF8134"/>
              </a:buClr>
              <a:buSzTx/>
              <a:buFont typeface="Arial" charset="0"/>
              <a:buChar char="•"/>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Late precodes will arrive the Wednesday prior to testing (challenge in distribution to campuses).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276350" marR="0" lvl="3" indent="0" algn="l" defTabSz="914400" rtl="0" eaLnBrk="1" fontAlgn="auto" latinLnBrk="0" hangingPunct="1">
              <a:lnSpc>
                <a:spcPct val="90000"/>
              </a:lnSpc>
              <a:spcBef>
                <a:spcPts val="500"/>
              </a:spcBef>
              <a:spcAft>
                <a:spcPts val="150"/>
              </a:spcAft>
              <a:buClr>
                <a:srgbClr val="1682C5"/>
              </a:buClr>
              <a:buSzPct val="80000"/>
              <a:buFont typeface="Arial"/>
              <a:buNone/>
              <a:tabLst/>
              <a:defRPr/>
            </a:pPr>
            <a:endParaRPr kumimoji="0" lang="en-US" sz="19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9926047" cy="102417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16" name="Picture 15"/>
          <p:cNvPicPr>
            <a:picLocks noChangeAspect="1"/>
          </p:cNvPicPr>
          <p:nvPr/>
        </p:nvPicPr>
        <p:blipFill>
          <a:blip r:embed="rId4"/>
          <a:stretch>
            <a:fillRect/>
          </a:stretch>
        </p:blipFill>
        <p:spPr>
          <a:xfrm>
            <a:off x="9051444" y="2311947"/>
            <a:ext cx="2853173" cy="3467919"/>
          </a:xfrm>
          <a:prstGeom prst="rect">
            <a:avLst/>
          </a:prstGeom>
          <a:ln w="28575">
            <a:solidFill>
              <a:schemeClr val="tx1"/>
            </a:solidFill>
          </a:ln>
        </p:spPr>
      </p:pic>
    </p:spTree>
    <p:extLst>
      <p:ext uri="{BB962C8B-B14F-4D97-AF65-F5344CB8AC3E}">
        <p14:creationId xmlns:p14="http://schemas.microsoft.com/office/powerpoint/2010/main" val="282001165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31214" y="2251499"/>
            <a:ext cx="11696121" cy="59267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5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Student Registration Upload – Out of Process</a:t>
            </a:r>
          </a:p>
          <a:p>
            <a:pPr marL="1090613" marR="0" lvl="2" indent="-176213" algn="l" defTabSz="914400" rtl="0" eaLnBrk="1" fontAlgn="auto" latinLnBrk="0" hangingPunct="1">
              <a:lnSpc>
                <a:spcPct val="90000"/>
              </a:lnSpc>
              <a:spcBef>
                <a:spcPts val="500"/>
              </a:spcBef>
              <a:spcAft>
                <a:spcPts val="15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15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 </a:t>
            </a:r>
            <a:r>
              <a:rPr kumimoji="0" lang="en-US" sz="20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will not</a:t>
            </a:r>
            <a:r>
              <a:rPr kumimoji="0" lang="en-US" sz="20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receive any test booklets or other testing materials during the “Districts receive shipment of test materials” Window.</a:t>
            </a:r>
          </a:p>
          <a:p>
            <a:pPr marL="2005013" marR="0" lvl="4" indent="-176213" algn="l" defTabSz="914400" rtl="0" eaLnBrk="1" fontAlgn="auto" latinLnBrk="0" hangingPunct="1">
              <a:lnSpc>
                <a:spcPct val="90000"/>
              </a:lnSpc>
              <a:spcBef>
                <a:spcPts val="500"/>
              </a:spcBef>
              <a:spcAft>
                <a:spcPts val="150"/>
              </a:spcAft>
              <a:buClr>
                <a:srgbClr val="FF8134"/>
              </a:buClr>
              <a:buSzTx/>
              <a:buFont typeface="Arial" charset="0"/>
              <a:buChar char="•"/>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 must order test booklets and other testing materials during the “Districts order additional materials” Window. </a:t>
            </a:r>
          </a:p>
          <a:p>
            <a:pPr marL="2005013" marR="0" lvl="4" indent="-176213" algn="l" defTabSz="914400" rtl="0" eaLnBrk="1" fontAlgn="auto" latinLnBrk="0" hangingPunct="1">
              <a:lnSpc>
                <a:spcPct val="90000"/>
              </a:lnSpc>
              <a:spcBef>
                <a:spcPts val="500"/>
              </a:spcBef>
              <a:spcAft>
                <a:spcPts val="200"/>
              </a:spcAft>
              <a:buClr>
                <a:srgbClr val="FF8134"/>
              </a:buClr>
              <a:buSzTx/>
              <a:buFont typeface="Arial" charset="0"/>
              <a:buChar char="•"/>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Orders placed during this window will be packaged at the district level and will be shipped in the order received. </a:t>
            </a:r>
          </a:p>
        </p:txBody>
      </p:sp>
      <p:sp>
        <p:nvSpPr>
          <p:cNvPr id="4" name="Title 10"/>
          <p:cNvSpPr txBox="1">
            <a:spLocks/>
          </p:cNvSpPr>
          <p:nvPr/>
        </p:nvSpPr>
        <p:spPr>
          <a:xfrm>
            <a:off x="1978570" y="248815"/>
            <a:ext cx="9926047" cy="102417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9" name="Picture 8">
            <a:extLst>
              <a:ext uri="{FF2B5EF4-FFF2-40B4-BE49-F238E27FC236}">
                <a16:creationId xmlns:a16="http://schemas.microsoft.com/office/drawing/2014/main" id="{BC75DFCB-E051-4779-9B11-9B6E96E9E00D}"/>
              </a:ext>
            </a:extLst>
          </p:cNvPr>
          <p:cNvPicPr>
            <a:picLocks noChangeAspect="1"/>
          </p:cNvPicPr>
          <p:nvPr/>
        </p:nvPicPr>
        <p:blipFill>
          <a:blip r:embed="rId3"/>
          <a:stretch>
            <a:fillRect/>
          </a:stretch>
        </p:blipFill>
        <p:spPr>
          <a:xfrm>
            <a:off x="6210343" y="1362031"/>
            <a:ext cx="1823633" cy="1778936"/>
          </a:xfrm>
          <a:prstGeom prst="rect">
            <a:avLst/>
          </a:prstGeom>
        </p:spPr>
      </p:pic>
    </p:spTree>
    <p:extLst>
      <p:ext uri="{BB962C8B-B14F-4D97-AF65-F5344CB8AC3E}">
        <p14:creationId xmlns:p14="http://schemas.microsoft.com/office/powerpoint/2010/main" val="425435308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8EDD41-F321-4157-9B84-67F906EDF209}"/>
              </a:ext>
            </a:extLst>
          </p:cNvPr>
          <p:cNvPicPr>
            <a:picLocks noChangeAspect="1"/>
          </p:cNvPicPr>
          <p:nvPr/>
        </p:nvPicPr>
        <p:blipFill>
          <a:blip r:embed="rId2"/>
          <a:stretch>
            <a:fillRect/>
          </a:stretch>
        </p:blipFill>
        <p:spPr>
          <a:xfrm>
            <a:off x="9649938" y="1374410"/>
            <a:ext cx="2326640" cy="2148911"/>
          </a:xfrm>
          <a:prstGeom prst="rect">
            <a:avLst/>
          </a:prstGeom>
        </p:spPr>
      </p:pic>
      <p:sp>
        <p:nvSpPr>
          <p:cNvPr id="3" name="Content Placeholder 2"/>
          <p:cNvSpPr txBox="1">
            <a:spLocks/>
          </p:cNvSpPr>
          <p:nvPr/>
        </p:nvSpPr>
        <p:spPr>
          <a:xfrm>
            <a:off x="215422" y="1665479"/>
            <a:ext cx="9926047" cy="47117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Student Registration Upload – Following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has their technology staff load a student registration file. </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and the technology staff review the file together before the registration for paper materials closes.  File has some errors, but the errors are corrected before the close of the Paper Materials Registration Window.</a:t>
            </a:r>
          </a:p>
          <a:p>
            <a:pPr marL="1090613" marR="0" lvl="2" indent="-176213" algn="l" defTabSz="914400" rtl="0" eaLnBrk="1" fontAlgn="auto" latinLnBrk="0" hangingPunct="1">
              <a:lnSpc>
                <a:spcPct val="90000"/>
              </a:lnSpc>
              <a:spcBef>
                <a:spcPts val="500"/>
              </a:spcBef>
              <a:spcAft>
                <a:spcPts val="15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150"/>
              </a:spcAft>
              <a:buClr>
                <a:srgbClr val="1682C5"/>
              </a:buClr>
              <a:buSzPct val="80000"/>
              <a:buFont typeface="Courier New" charset="0"/>
              <a:buChar char="o"/>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 </a:t>
            </a:r>
            <a:r>
              <a:rPr kumimoji="0" lang="en-US" sz="22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will </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receive </a:t>
            </a:r>
            <a:r>
              <a:rPr kumimoji="0" lang="en-US" sz="2200" b="0" i="0" u="none" strike="noStrike" kern="1200" cap="none" spc="0" normalizeH="0" baseline="0" noProof="0" err="1">
                <a:ln>
                  <a:noFill/>
                </a:ln>
                <a:solidFill>
                  <a:srgbClr val="000000">
                    <a:lumMod val="75000"/>
                    <a:lumOff val="25000"/>
                  </a:srgbClr>
                </a:solidFill>
                <a:effectLst/>
                <a:uLnTx/>
                <a:uFillTx/>
                <a:latin typeface="Calibri" charset="0"/>
                <a:ea typeface="Calibri" charset="0"/>
                <a:cs typeface="Calibri" charset="0"/>
              </a:rPr>
              <a:t>precodes</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during “Districts receive </a:t>
            </a:r>
            <a:r>
              <a:rPr kumimoji="0" lang="en-US" sz="2200" b="0" i="0" u="none" strike="noStrike" kern="1200" cap="none" spc="0" normalizeH="0" baseline="0" noProof="0" err="1">
                <a:ln>
                  <a:noFill/>
                </a:ln>
                <a:solidFill>
                  <a:srgbClr val="000000">
                    <a:lumMod val="75000"/>
                    <a:lumOff val="25000"/>
                  </a:srgbClr>
                </a:solidFill>
                <a:effectLst/>
                <a:uLnTx/>
                <a:uFillTx/>
                <a:latin typeface="Calibri" charset="0"/>
                <a:ea typeface="Calibri" charset="0"/>
                <a:cs typeface="Calibri" charset="0"/>
              </a:rPr>
              <a:t>precoded</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materials.”</a:t>
            </a:r>
          </a:p>
          <a:p>
            <a:pPr marL="1492250" marR="0" lvl="3" indent="-215900" algn="l" defTabSz="914400" rtl="0" eaLnBrk="1" fontAlgn="auto" latinLnBrk="0" hangingPunct="1">
              <a:lnSpc>
                <a:spcPct val="90000"/>
              </a:lnSpc>
              <a:spcBef>
                <a:spcPts val="500"/>
              </a:spcBef>
              <a:spcAft>
                <a:spcPts val="150"/>
              </a:spcAft>
              <a:buClr>
                <a:srgbClr val="1682C5"/>
              </a:buClr>
              <a:buSzPct val="80000"/>
              <a:buFont typeface="Courier New" charset="0"/>
              <a:buChar char="o"/>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 </a:t>
            </a:r>
            <a:r>
              <a:rPr kumimoji="0" lang="en-US" sz="22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will</a:t>
            </a:r>
            <a:r>
              <a:rPr kumimoji="0" lang="en-US" sz="22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receive test booklets and other testing materials during the “Districts receive shipment of test materials” Window.</a:t>
            </a: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37006" y="157375"/>
            <a:ext cx="9926047" cy="10916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383259212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07141" y="2172855"/>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6"/>
            <a:ext cx="10213430" cy="11006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descr="A close up of a sign&#10;&#10;Description automatically generated">
            <a:extLst>
              <a:ext uri="{FF2B5EF4-FFF2-40B4-BE49-F238E27FC236}">
                <a16:creationId xmlns:a16="http://schemas.microsoft.com/office/drawing/2014/main" id="{2865467F-7235-456F-98E7-1AC63CCEA2E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66065" y="1876926"/>
            <a:ext cx="5101054" cy="4028729"/>
          </a:xfrm>
          <a:prstGeom prst="rect">
            <a:avLst/>
          </a:prstGeom>
        </p:spPr>
      </p:pic>
    </p:spTree>
    <p:extLst>
      <p:ext uri="{BB962C8B-B14F-4D97-AF65-F5344CB8AC3E}">
        <p14:creationId xmlns:p14="http://schemas.microsoft.com/office/powerpoint/2010/main" val="321995445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9680"/>
            <a:ext cx="12192000" cy="5608320"/>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1159267" y="3007213"/>
            <a:ext cx="10058400" cy="1329591"/>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Calibri" charset="0"/>
                <a:ea typeface="Calibri" charset="0"/>
                <a:cs typeface="Calibri" charset="0"/>
              </a:rPr>
              <a:t>Pearson Call Drivers and Best Practices – Registration and Precoding</a:t>
            </a:r>
          </a:p>
        </p:txBody>
      </p:sp>
      <p:sp>
        <p:nvSpPr>
          <p:cNvPr id="3" name="Footer Placeholder 2">
            <a:extLst>
              <a:ext uri="{FF2B5EF4-FFF2-40B4-BE49-F238E27FC236}">
                <a16:creationId xmlns:a16="http://schemas.microsoft.com/office/drawing/2014/main" id="{13C58E45-4FFF-C74E-821D-B7E8481D34C4}"/>
              </a:ext>
            </a:extLst>
          </p:cNvPr>
          <p:cNvSpPr>
            <a:spLocks noGrp="1"/>
          </p:cNvSpPr>
          <p:nvPr>
            <p:ph type="ftr" sz="quarter" idx="3"/>
          </p:nvPr>
        </p:nvSpPr>
        <p:spPr/>
        <p:txBody>
          <a:bodyPr/>
          <a:lstStyle/>
          <a:p>
            <a:r>
              <a:rPr lang="en-US">
                <a:solidFill>
                  <a:srgbClr val="4472C4">
                    <a:lumMod val="60000"/>
                    <a:lumOff val="40000"/>
                  </a:srgbClr>
                </a:solidFill>
              </a:rPr>
              <a:t>TEA - Student Assessment Division</a:t>
            </a:r>
          </a:p>
        </p:txBody>
      </p:sp>
    </p:spTree>
    <p:extLst>
      <p:ext uri="{BB962C8B-B14F-4D97-AF65-F5344CB8AC3E}">
        <p14:creationId xmlns:p14="http://schemas.microsoft.com/office/powerpoint/2010/main" val="1991487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F5B-BCB7-40AA-BC47-51228F74B28E}"/>
              </a:ext>
            </a:extLst>
          </p:cNvPr>
          <p:cNvSpPr>
            <a:spLocks noGrp="1"/>
          </p:cNvSpPr>
          <p:nvPr>
            <p:ph type="title"/>
          </p:nvPr>
        </p:nvSpPr>
        <p:spPr/>
        <p:txBody>
          <a:bodyPr/>
          <a:lstStyle/>
          <a:p>
            <a:pPr algn="ctr"/>
            <a:r>
              <a:rPr lang="en-US"/>
              <a:t>Testing Irregularities Section</a:t>
            </a:r>
          </a:p>
        </p:txBody>
      </p:sp>
      <p:sp>
        <p:nvSpPr>
          <p:cNvPr id="4" name="Content Placeholder 3">
            <a:extLst>
              <a:ext uri="{FF2B5EF4-FFF2-40B4-BE49-F238E27FC236}">
                <a16:creationId xmlns:a16="http://schemas.microsoft.com/office/drawing/2014/main" id="{359659A4-F5B5-4BAD-BD4C-9BFA7482E180}"/>
              </a:ext>
            </a:extLst>
          </p:cNvPr>
          <p:cNvSpPr>
            <a:spLocks noGrp="1"/>
          </p:cNvSpPr>
          <p:nvPr>
            <p:ph idx="13"/>
          </p:nvPr>
        </p:nvSpPr>
        <p:spPr>
          <a:xfrm>
            <a:off x="750278" y="1277770"/>
            <a:ext cx="10603522" cy="4861773"/>
          </a:xfrm>
        </p:spPr>
        <p:txBody>
          <a:bodyPr>
            <a:noAutofit/>
          </a:bodyPr>
          <a:lstStyle/>
          <a:p>
            <a:pPr>
              <a:lnSpc>
                <a:spcPct val="100000"/>
              </a:lnSpc>
              <a:spcBef>
                <a:spcPts val="600"/>
              </a:spcBef>
            </a:pPr>
            <a:r>
              <a:rPr lang="en-US" b="0"/>
              <a:t>Includes:</a:t>
            </a:r>
          </a:p>
          <a:p>
            <a:pPr marL="342900" indent="-342900">
              <a:lnSpc>
                <a:spcPct val="100000"/>
              </a:lnSpc>
              <a:spcBef>
                <a:spcPts val="600"/>
              </a:spcBef>
              <a:buFont typeface="Arial" panose="020B0604020202020204" pitchFamily="34" charset="0"/>
              <a:buChar char="•"/>
            </a:pPr>
            <a:r>
              <a:rPr lang="en-US" b="0"/>
              <a:t>Serious</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b="0"/>
              <a:t>Procedural</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b="0"/>
              <a:t>Incidents involving student cheating</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b="0"/>
              <a:t>Incidents that are not necessarily testing irregularities</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b="0"/>
              <a:t>How to avoid testing irregularities</a:t>
            </a:r>
            <a:endParaRPr lang="en-US" sz="2800" b="0"/>
          </a:p>
          <a:p>
            <a:pPr lvl="1" indent="0">
              <a:lnSpc>
                <a:spcPct val="100000"/>
              </a:lnSpc>
              <a:spcBef>
                <a:spcPts val="600"/>
              </a:spcBef>
              <a:buNone/>
            </a:pPr>
            <a:endParaRPr lang="en-US" sz="2000" b="0"/>
          </a:p>
        </p:txBody>
      </p:sp>
      <p:pic>
        <p:nvPicPr>
          <p:cNvPr id="5" name="Picture 4" descr="A close up of a sign&#10;&#10;Description automatically generated">
            <a:extLst>
              <a:ext uri="{FF2B5EF4-FFF2-40B4-BE49-F238E27FC236}">
                <a16:creationId xmlns:a16="http://schemas.microsoft.com/office/drawing/2014/main" id="{58ABD4AE-E67C-4937-AABF-E21954ED74C4}"/>
              </a:ext>
            </a:extLst>
          </p:cNvPr>
          <p:cNvPicPr>
            <a:picLocks noChangeAspect="1"/>
          </p:cNvPicPr>
          <p:nvPr/>
        </p:nvPicPr>
        <p:blipFill>
          <a:blip r:embed="rId2">
            <a:duotone>
              <a:schemeClr val="accent2">
                <a:shade val="45000"/>
                <a:satMod val="135000"/>
              </a:schemeClr>
              <a:prstClr val="white"/>
            </a:duotone>
          </a:blip>
          <a:stretch>
            <a:fillRect/>
          </a:stretch>
        </p:blipFill>
        <p:spPr>
          <a:xfrm rot="623692">
            <a:off x="8750837" y="1438077"/>
            <a:ext cx="2675851" cy="2670625"/>
          </a:xfrm>
          <a:prstGeom prst="rect">
            <a:avLst/>
          </a:prstGeom>
        </p:spPr>
      </p:pic>
      <p:sp>
        <p:nvSpPr>
          <p:cNvPr id="8" name="Footer Placeholder 7">
            <a:extLst>
              <a:ext uri="{FF2B5EF4-FFF2-40B4-BE49-F238E27FC236}">
                <a16:creationId xmlns:a16="http://schemas.microsoft.com/office/drawing/2014/main" id="{DBF16B8C-7417-CD40-94CD-9528CDFCB77D}"/>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459C7E3B-1E81-8A49-A351-A866D586571F}"/>
              </a:ext>
            </a:extLst>
          </p:cNvPr>
          <p:cNvSpPr>
            <a:spLocks noGrp="1"/>
          </p:cNvSpPr>
          <p:nvPr>
            <p:ph type="sldNum" sz="quarter" idx="12"/>
          </p:nvPr>
        </p:nvSpPr>
        <p:spPr/>
        <p:txBody>
          <a:bodyPr/>
          <a:lstStyle/>
          <a:p>
            <a:fld id="{0088AB57-2DBE-44A3-AE96-942C49E954BF}" type="slidenum">
              <a:rPr lang="en-US" smtClean="0"/>
              <a:t>19</a:t>
            </a:fld>
            <a:endParaRPr lang="en-US"/>
          </a:p>
        </p:txBody>
      </p:sp>
    </p:spTree>
    <p:extLst>
      <p:ext uri="{BB962C8B-B14F-4D97-AF65-F5344CB8AC3E}">
        <p14:creationId xmlns:p14="http://schemas.microsoft.com/office/powerpoint/2010/main" val="217506826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671982" y="1549822"/>
            <a:ext cx="10058400" cy="38302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How is registration tied to STAAR Alternate 2 materials?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Best Practice:</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Districts must enter registrations (file upload/user interface) during the submission window. </a:t>
            </a: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panose="020B0604020202020204" pitchFamily="34"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These registrations will determine the number of paper test materials, including Large Print, that will be in the initial shipment sent to each campus.</a:t>
            </a: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panose="020B0604020202020204" pitchFamily="34"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If a student needs a Large Print test booklet, districts must indicate an “X” in the Test Version Code field for each subject needed (columns AW, BD-BG, and BI).</a:t>
            </a: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10021646" cy="67722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a:extLst>
              <a:ext uri="{FF2B5EF4-FFF2-40B4-BE49-F238E27FC236}">
                <a16:creationId xmlns:a16="http://schemas.microsoft.com/office/drawing/2014/main" id="{27D59C96-1945-4DB0-A44C-03A5F126494C}"/>
              </a:ext>
            </a:extLst>
          </p:cNvPr>
          <p:cNvPicPr>
            <a:picLocks noChangeAspect="1"/>
          </p:cNvPicPr>
          <p:nvPr/>
        </p:nvPicPr>
        <p:blipFill>
          <a:blip r:embed="rId4"/>
          <a:stretch>
            <a:fillRect/>
          </a:stretch>
        </p:blipFill>
        <p:spPr>
          <a:xfrm>
            <a:off x="266483" y="5285055"/>
            <a:ext cx="11662211" cy="584038"/>
          </a:xfrm>
          <a:prstGeom prst="rect">
            <a:avLst/>
          </a:prstGeom>
        </p:spPr>
      </p:pic>
      <p:pic>
        <p:nvPicPr>
          <p:cNvPr id="10" name="Picture 9">
            <a:extLst>
              <a:ext uri="{FF2B5EF4-FFF2-40B4-BE49-F238E27FC236}">
                <a16:creationId xmlns:a16="http://schemas.microsoft.com/office/drawing/2014/main" id="{1C61ED3B-BEBC-4B2A-A978-86993225389C}"/>
              </a:ext>
            </a:extLst>
          </p:cNvPr>
          <p:cNvPicPr>
            <a:picLocks noChangeAspect="1"/>
          </p:cNvPicPr>
          <p:nvPr/>
        </p:nvPicPr>
        <p:blipFill>
          <a:blip r:embed="rId5"/>
          <a:stretch>
            <a:fillRect/>
          </a:stretch>
        </p:blipFill>
        <p:spPr>
          <a:xfrm>
            <a:off x="852026" y="2064312"/>
            <a:ext cx="1639911" cy="2801248"/>
          </a:xfrm>
          <a:prstGeom prst="rect">
            <a:avLst/>
          </a:prstGeom>
        </p:spPr>
      </p:pic>
    </p:spTree>
    <p:extLst>
      <p:ext uri="{BB962C8B-B14F-4D97-AF65-F5344CB8AC3E}">
        <p14:creationId xmlns:p14="http://schemas.microsoft.com/office/powerpoint/2010/main" val="298903080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39658A-9E68-4C43-A331-CC6F939AA5D8}"/>
              </a:ext>
            </a:extLst>
          </p:cNvPr>
          <p:cNvPicPr>
            <a:picLocks noChangeAspect="1"/>
          </p:cNvPicPr>
          <p:nvPr/>
        </p:nvPicPr>
        <p:blipFill>
          <a:blip r:embed="rId3"/>
          <a:stretch>
            <a:fillRect/>
          </a:stretch>
        </p:blipFill>
        <p:spPr>
          <a:xfrm>
            <a:off x="7986579" y="1318188"/>
            <a:ext cx="1723581" cy="1681336"/>
          </a:xfrm>
          <a:prstGeom prst="rect">
            <a:avLst/>
          </a:prstGeom>
        </p:spPr>
      </p:pic>
      <p:sp>
        <p:nvSpPr>
          <p:cNvPr id="9" name="Title 10">
            <a:extLst>
              <a:ext uri="{FF2B5EF4-FFF2-40B4-BE49-F238E27FC236}">
                <a16:creationId xmlns:a16="http://schemas.microsoft.com/office/drawing/2014/main" id="{22F4F838-324F-4155-8502-67DA0B1214D4}"/>
              </a:ext>
            </a:extLst>
          </p:cNvPr>
          <p:cNvSpPr txBox="1">
            <a:spLocks/>
          </p:cNvSpPr>
          <p:nvPr/>
        </p:nvSpPr>
        <p:spPr>
          <a:xfrm>
            <a:off x="1978570" y="248815"/>
            <a:ext cx="10021646" cy="67722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sp>
        <p:nvSpPr>
          <p:cNvPr id="3" name="Content Placeholder 2"/>
          <p:cNvSpPr txBox="1">
            <a:spLocks/>
          </p:cNvSpPr>
          <p:nvPr/>
        </p:nvSpPr>
        <p:spPr>
          <a:xfrm>
            <a:off x="434671" y="1580112"/>
            <a:ext cx="7768424" cy="432859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Submitting STAAR Alternate 2 Registrations – Out of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The window for entering STAAR Alternate 2 registrations opens. </a:t>
            </a: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panose="020B0604020202020204" pitchFamily="34"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If the district </a:t>
            </a:r>
            <a:r>
              <a:rPr kumimoji="0" lang="en-US" sz="22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does not</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enter STAAR Alternate 2 registrations during the window.</a:t>
            </a: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panose="020B0604020202020204" pitchFamily="34"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Results:</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Districts will not receive initial order of materials.</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Administrators will lose valuable preview time.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Districts must wait until the late registration window re-opens and enter registrations </a:t>
            </a:r>
            <a:r>
              <a:rPr kumimoji="0" lang="en-US" sz="2000" b="1" i="1"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AND </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must also submit an additional order for these registrations.</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Additional order materials will be sent to the district and not sorted at the campus level.</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4" name="Picture 3">
            <a:extLst>
              <a:ext uri="{FF2B5EF4-FFF2-40B4-BE49-F238E27FC236}">
                <a16:creationId xmlns:a16="http://schemas.microsoft.com/office/drawing/2014/main" id="{0CEC22AA-940F-4474-906F-65253B3CE5B1}"/>
              </a:ext>
            </a:extLst>
          </p:cNvPr>
          <p:cNvPicPr>
            <a:picLocks noChangeAspect="1"/>
          </p:cNvPicPr>
          <p:nvPr/>
        </p:nvPicPr>
        <p:blipFill>
          <a:blip r:embed="rId5"/>
          <a:stretch>
            <a:fillRect/>
          </a:stretch>
        </p:blipFill>
        <p:spPr>
          <a:xfrm>
            <a:off x="8949334" y="2218969"/>
            <a:ext cx="3050882" cy="3050882"/>
          </a:xfrm>
          <a:prstGeom prst="rect">
            <a:avLst/>
          </a:prstGeom>
        </p:spPr>
      </p:pic>
    </p:spTree>
    <p:extLst>
      <p:ext uri="{BB962C8B-B14F-4D97-AF65-F5344CB8AC3E}">
        <p14:creationId xmlns:p14="http://schemas.microsoft.com/office/powerpoint/2010/main" val="277693693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9B85AA-C33F-4061-B5A2-A407EEE396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33" r="7666"/>
          <a:stretch/>
        </p:blipFill>
        <p:spPr>
          <a:xfrm>
            <a:off x="8837427" y="2534318"/>
            <a:ext cx="3162789" cy="3842933"/>
          </a:xfrm>
          <a:prstGeom prst="rect">
            <a:avLst/>
          </a:prstGeom>
        </p:spPr>
      </p:pic>
      <p:pic>
        <p:nvPicPr>
          <p:cNvPr id="10" name="Picture 9">
            <a:extLst>
              <a:ext uri="{FF2B5EF4-FFF2-40B4-BE49-F238E27FC236}">
                <a16:creationId xmlns:a16="http://schemas.microsoft.com/office/drawing/2014/main" id="{F3594663-6A6E-492D-8D41-25CACDBA3FD1}"/>
              </a:ext>
            </a:extLst>
          </p:cNvPr>
          <p:cNvPicPr>
            <a:picLocks noChangeAspect="1"/>
          </p:cNvPicPr>
          <p:nvPr/>
        </p:nvPicPr>
        <p:blipFill>
          <a:blip r:embed="rId4"/>
          <a:stretch>
            <a:fillRect/>
          </a:stretch>
        </p:blipFill>
        <p:spPr>
          <a:xfrm>
            <a:off x="8158480" y="1385157"/>
            <a:ext cx="2326640" cy="2148911"/>
          </a:xfrm>
          <a:prstGeom prst="rect">
            <a:avLst/>
          </a:prstGeom>
        </p:spPr>
      </p:pic>
      <p:sp>
        <p:nvSpPr>
          <p:cNvPr id="8" name="Title 10">
            <a:extLst>
              <a:ext uri="{FF2B5EF4-FFF2-40B4-BE49-F238E27FC236}">
                <a16:creationId xmlns:a16="http://schemas.microsoft.com/office/drawing/2014/main" id="{854FF333-59C3-4663-A60B-ED5E6F5866E3}"/>
              </a:ext>
            </a:extLst>
          </p:cNvPr>
          <p:cNvSpPr txBox="1">
            <a:spLocks/>
          </p:cNvSpPr>
          <p:nvPr/>
        </p:nvSpPr>
        <p:spPr>
          <a:xfrm>
            <a:off x="1978570" y="248815"/>
            <a:ext cx="10021646" cy="67722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sp>
        <p:nvSpPr>
          <p:cNvPr id="3" name="Content Placeholder 2"/>
          <p:cNvSpPr txBox="1">
            <a:spLocks/>
          </p:cNvSpPr>
          <p:nvPr/>
        </p:nvSpPr>
        <p:spPr>
          <a:xfrm>
            <a:off x="191784" y="1589539"/>
            <a:ext cx="8317207" cy="44540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Submitting STAAR Alternate 2 Registrations – Following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The window for entering STAAR Alternate 2 registrations opens. </a:t>
            </a: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panose="020B0604020202020204" pitchFamily="34"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enters STAAR Alternate 2 registrations during the window.</a:t>
            </a: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panose="020B0604020202020204" pitchFamily="34"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Results:</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Districts receive initial order of materials for each student registered and materials will be packed at district and campus level.</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Administrators will have materials during the preview window.</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Late registrations and additional orders do not have to be submitted.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218579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93469" y="2246746"/>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6"/>
            <a:ext cx="10213430" cy="11006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Registration and Precoding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descr="A close up of a sign&#10;&#10;Description automatically generated">
            <a:extLst>
              <a:ext uri="{FF2B5EF4-FFF2-40B4-BE49-F238E27FC236}">
                <a16:creationId xmlns:a16="http://schemas.microsoft.com/office/drawing/2014/main" id="{5B8A61A5-48AB-4636-8E06-7507568B4AE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66065" y="1876926"/>
            <a:ext cx="5101054" cy="4028729"/>
          </a:xfrm>
          <a:prstGeom prst="rect">
            <a:avLst/>
          </a:prstGeom>
        </p:spPr>
      </p:pic>
    </p:spTree>
    <p:extLst>
      <p:ext uri="{BB962C8B-B14F-4D97-AF65-F5344CB8AC3E}">
        <p14:creationId xmlns:p14="http://schemas.microsoft.com/office/powerpoint/2010/main" val="110199785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68930"/>
            <a:ext cx="12192000" cy="5608320"/>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1159267" y="3007213"/>
            <a:ext cx="10058400" cy="1329591"/>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Calibri" charset="0"/>
                <a:ea typeface="Calibri" charset="0"/>
                <a:cs typeface="Calibri" charset="0"/>
              </a:rPr>
              <a:t>Pearson Call Drivers and Best Practices – Test Sessions</a:t>
            </a:r>
          </a:p>
        </p:txBody>
      </p:sp>
      <p:sp>
        <p:nvSpPr>
          <p:cNvPr id="3" name="Footer Placeholder 2">
            <a:extLst>
              <a:ext uri="{FF2B5EF4-FFF2-40B4-BE49-F238E27FC236}">
                <a16:creationId xmlns:a16="http://schemas.microsoft.com/office/drawing/2014/main" id="{4F6F7BD9-E709-2E4B-B40D-73C8C022B5D5}"/>
              </a:ext>
            </a:extLst>
          </p:cNvPr>
          <p:cNvSpPr>
            <a:spLocks noGrp="1"/>
          </p:cNvSpPr>
          <p:nvPr>
            <p:ph type="ftr" sz="quarter" idx="3"/>
          </p:nvPr>
        </p:nvSpPr>
        <p:spPr/>
        <p:txBody>
          <a:bodyPr/>
          <a:lstStyle/>
          <a:p>
            <a:r>
              <a:rPr lang="en-US">
                <a:solidFill>
                  <a:srgbClr val="4472C4">
                    <a:lumMod val="60000"/>
                    <a:lumOff val="40000"/>
                  </a:srgbClr>
                </a:solidFill>
              </a:rPr>
              <a:t>TEA - Student Assessment Division</a:t>
            </a:r>
          </a:p>
        </p:txBody>
      </p:sp>
    </p:spTree>
    <p:extLst>
      <p:ext uri="{BB962C8B-B14F-4D97-AF65-F5344CB8AC3E}">
        <p14:creationId xmlns:p14="http://schemas.microsoft.com/office/powerpoint/2010/main" val="310120459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8870" y="1490869"/>
            <a:ext cx="11734260" cy="53671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How are TELPAS test sessions created through a file upload?</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TELPAS Session Name</a:t>
            </a:r>
          </a:p>
          <a:p>
            <a:pPr marL="1257300" marR="0" lvl="2"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18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This field will be used to place student test assignments into named test sessions.</a:t>
            </a:r>
          </a:p>
          <a:p>
            <a:pPr marL="1257300" marR="0" lvl="2"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18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The session name will be the value that is entered in this field, with a system test code (e.g., “- P04BA”) at the end of the name. If this field is not entered, only the system test code will appear.</a:t>
            </a:r>
          </a:p>
          <a:p>
            <a:pPr marL="1714500" marR="0" lvl="3"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16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If TELPAS Code A is entered and “TEACHER NAME” is entered in the Session Name field for a grade 4 student, the student will be put into three test sessions and all three session names will be “TEACHER NAME - P04BA”.</a:t>
            </a:r>
          </a:p>
          <a:p>
            <a:pPr marL="1714500" marR="0" lvl="3"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16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If the TELPAS Code O is entered and “TEACHER NAME” is entered in the Session Name field for a grade 4 student, the student will be put into two test sessions.  One session name will be “TEACHER NAME - P04LS” and the other session name will be “TEACHER NAME - P04RE”.</a:t>
            </a:r>
          </a:p>
          <a:p>
            <a:pPr marL="1714500" marR="0" lvl="3"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16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If the TELPAS Code H is entered and “TEACHER NAME” is entered in the Session Name field for a grade 4 student, the student will be put into one test session.  The session name will be “TEACHER NAME - P04WR”.</a:t>
            </a:r>
          </a:p>
          <a:p>
            <a:pPr marL="1257300" marR="0" lvl="2"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If the field is left blank, the student test will not be put into a session. If the field is populated at the time of the import and it is determined that the session should not be auto created, select “Don’t Auto Create Test Sessions” before the student registration import and the session field will be ignored.</a:t>
            </a:r>
            <a:endParaRPr kumimoji="0" lang="en-US" sz="18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endParaRPr>
          </a:p>
        </p:txBody>
      </p:sp>
      <p:sp>
        <p:nvSpPr>
          <p:cNvPr id="4" name="Title 10"/>
          <p:cNvSpPr txBox="1">
            <a:spLocks/>
          </p:cNvSpPr>
          <p:nvPr/>
        </p:nvSpPr>
        <p:spPr>
          <a:xfrm>
            <a:off x="1978570" y="248815"/>
            <a:ext cx="10021646"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Test Sessions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10359021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15987" y="1590604"/>
            <a:ext cx="11147040" cy="13188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How is the TELPAS Session Name displayed in PearsonAccess Next?</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This table shows how the Session Name will be displayed based on the TELPAS Code entered in the Student Data File.  </a:t>
            </a:r>
            <a:endPar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endParaRPr>
          </a:p>
        </p:txBody>
      </p:sp>
      <p:sp>
        <p:nvSpPr>
          <p:cNvPr id="4" name="Title 10"/>
          <p:cNvSpPr txBox="1">
            <a:spLocks/>
          </p:cNvSpPr>
          <p:nvPr/>
        </p:nvSpPr>
        <p:spPr>
          <a:xfrm>
            <a:off x="1978570" y="248815"/>
            <a:ext cx="10021646"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Test Sessions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graphicFrame>
        <p:nvGraphicFramePr>
          <p:cNvPr id="8" name="Table 7"/>
          <p:cNvGraphicFramePr>
            <a:graphicFrameLocks noGrp="1"/>
          </p:cNvGraphicFramePr>
          <p:nvPr/>
        </p:nvGraphicFramePr>
        <p:xfrm>
          <a:off x="1520041" y="2919251"/>
          <a:ext cx="8645236" cy="3291546"/>
        </p:xfrm>
        <a:graphic>
          <a:graphicData uri="http://schemas.openxmlformats.org/drawingml/2006/table">
            <a:tbl>
              <a:tblPr firstRow="1" firstCol="1" bandRow="1">
                <a:tableStyleId>{5C22544A-7EE6-4342-B048-85BDC9FD1C3A}</a:tableStyleId>
              </a:tblPr>
              <a:tblGrid>
                <a:gridCol w="1656778">
                  <a:extLst>
                    <a:ext uri="{9D8B030D-6E8A-4147-A177-3AD203B41FA5}">
                      <a16:colId xmlns:a16="http://schemas.microsoft.com/office/drawing/2014/main" val="20000"/>
                    </a:ext>
                  </a:extLst>
                </a:gridCol>
                <a:gridCol w="1888282">
                  <a:extLst>
                    <a:ext uri="{9D8B030D-6E8A-4147-A177-3AD203B41FA5}">
                      <a16:colId xmlns:a16="http://schemas.microsoft.com/office/drawing/2014/main" val="20001"/>
                    </a:ext>
                  </a:extLst>
                </a:gridCol>
                <a:gridCol w="2898857">
                  <a:extLst>
                    <a:ext uri="{9D8B030D-6E8A-4147-A177-3AD203B41FA5}">
                      <a16:colId xmlns:a16="http://schemas.microsoft.com/office/drawing/2014/main" val="20002"/>
                    </a:ext>
                  </a:extLst>
                </a:gridCol>
                <a:gridCol w="2201319">
                  <a:extLst>
                    <a:ext uri="{9D8B030D-6E8A-4147-A177-3AD203B41FA5}">
                      <a16:colId xmlns:a16="http://schemas.microsoft.com/office/drawing/2014/main" val="20003"/>
                    </a:ext>
                  </a:extLst>
                </a:gridCol>
              </a:tblGrid>
              <a:tr h="1019206">
                <a:tc>
                  <a:txBody>
                    <a:bodyPr/>
                    <a:lstStyle/>
                    <a:p>
                      <a:pPr marL="0" marR="0">
                        <a:lnSpc>
                          <a:spcPct val="107000"/>
                        </a:lnSpc>
                        <a:spcBef>
                          <a:spcPts val="0"/>
                        </a:spcBef>
                        <a:spcAft>
                          <a:spcPts val="800"/>
                        </a:spcAft>
                      </a:pPr>
                      <a:r>
                        <a:rPr lang="en-US" sz="1400">
                          <a:effectLst/>
                        </a:rPr>
                        <a:t>If TELPAS Code is set to:</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rPr>
                        <a:t>And Session Name field is set to:</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rPr>
                        <a:t>Student will be placed into the following session:</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rPr>
                        <a:t>For the following test:</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24620">
                <a:tc>
                  <a:txBody>
                    <a:bodyPr/>
                    <a:lstStyle/>
                    <a:p>
                      <a:pPr marL="0" marR="0" algn="ctr">
                        <a:lnSpc>
                          <a:spcPct val="107000"/>
                        </a:lnSpc>
                        <a:spcBef>
                          <a:spcPts val="0"/>
                        </a:spcBef>
                        <a:spcAft>
                          <a:spcPts val="800"/>
                        </a:spcAft>
                      </a:pPr>
                      <a:r>
                        <a:rPr lang="en-US" sz="1400">
                          <a:effectLst/>
                        </a:rPr>
                        <a:t>A</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TEACHER NAME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rPr>
                        <a:t>"TEACHER NAME -P04BA"</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rPr>
                        <a:t>Listening &amp; Speaking</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24620">
                <a:tc>
                  <a:txBody>
                    <a:bodyPr/>
                    <a:lstStyle/>
                    <a:p>
                      <a:pPr marL="0" marR="0" algn="ctr">
                        <a:lnSpc>
                          <a:spcPct val="107000"/>
                        </a:lnSpc>
                        <a:spcBef>
                          <a:spcPts val="0"/>
                        </a:spcBef>
                        <a:spcAft>
                          <a:spcPts val="800"/>
                        </a:spcAft>
                      </a:pPr>
                      <a:r>
                        <a:rPr lang="en-US" sz="1400">
                          <a:effectLst/>
                        </a:rPr>
                        <a:t>(grades 2-12)</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 </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rPr>
                        <a:t>"TEACHER NAME - P04BA"</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rPr>
                        <a:t>Reading</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24620">
                <a:tc>
                  <a:txBody>
                    <a:bodyPr/>
                    <a:lstStyle/>
                    <a:p>
                      <a:pPr marL="0" marR="0">
                        <a:lnSpc>
                          <a:spcPct val="107000"/>
                        </a:lnSpc>
                        <a:spcBef>
                          <a:spcPts val="0"/>
                        </a:spcBef>
                        <a:spcAft>
                          <a:spcPts val="800"/>
                        </a:spcAft>
                      </a:pPr>
                      <a:r>
                        <a:rPr lang="en-US" sz="1400">
                          <a:effectLst/>
                        </a:rPr>
                        <a:t> </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 </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rPr>
                        <a:t>"TEACHER NAME - P04BA"</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rPr>
                        <a:t>Writing</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24620">
                <a:tc>
                  <a:txBody>
                    <a:bodyPr/>
                    <a:lstStyle/>
                    <a:p>
                      <a:pPr marL="0" marR="0" algn="ctr">
                        <a:lnSpc>
                          <a:spcPct val="107000"/>
                        </a:lnSpc>
                        <a:spcBef>
                          <a:spcPts val="0"/>
                        </a:spcBef>
                        <a:spcAft>
                          <a:spcPts val="800"/>
                        </a:spcAft>
                      </a:pPr>
                      <a:r>
                        <a:rPr lang="en-US" sz="1400">
                          <a:effectLst/>
                        </a:rPr>
                        <a:t>(grades K-1)</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TEACHER NAME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rPr>
                        <a:t>"TEACHER NAME - P0KHR"</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rPr>
                        <a:t>All Holistic Ratings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24620">
                <a:tc>
                  <a:txBody>
                    <a:bodyPr/>
                    <a:lstStyle/>
                    <a:p>
                      <a:pPr marL="0" marR="0" algn="ctr">
                        <a:lnSpc>
                          <a:spcPct val="107000"/>
                        </a:lnSpc>
                        <a:spcBef>
                          <a:spcPts val="0"/>
                        </a:spcBef>
                        <a:spcAft>
                          <a:spcPts val="800"/>
                        </a:spcAft>
                      </a:pPr>
                      <a:r>
                        <a:rPr lang="en-US" sz="1400">
                          <a:effectLst/>
                        </a:rPr>
                        <a:t>O</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TEACHER NAME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rPr>
                        <a:t>"TEACHER NAME - P04LS"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rPr>
                        <a:t>Listening &amp; Speaking</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24620">
                <a:tc>
                  <a:txBody>
                    <a:bodyPr/>
                    <a:lstStyle/>
                    <a:p>
                      <a:pPr marL="0" marR="0">
                        <a:lnSpc>
                          <a:spcPct val="107000"/>
                        </a:lnSpc>
                        <a:spcBef>
                          <a:spcPts val="0"/>
                        </a:spcBef>
                        <a:spcAft>
                          <a:spcPts val="800"/>
                        </a:spcAft>
                      </a:pPr>
                      <a:r>
                        <a:rPr lang="en-US" sz="1400">
                          <a:effectLst/>
                        </a:rPr>
                        <a:t> </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 </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rPr>
                        <a:t>"TEACHER NAME - P04RE"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rPr>
                        <a:t>Reading</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24620">
                <a:tc>
                  <a:txBody>
                    <a:bodyPr/>
                    <a:lstStyle/>
                    <a:p>
                      <a:pPr marL="0" marR="0" algn="ctr">
                        <a:lnSpc>
                          <a:spcPct val="107000"/>
                        </a:lnSpc>
                        <a:spcBef>
                          <a:spcPts val="0"/>
                        </a:spcBef>
                        <a:spcAft>
                          <a:spcPts val="800"/>
                        </a:spcAft>
                      </a:pPr>
                      <a:r>
                        <a:rPr lang="en-US" sz="1400">
                          <a:effectLst/>
                        </a:rPr>
                        <a:t>H</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TEACHER NAME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rPr>
                        <a:t>"TEACHER NAME - P04WR"</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rPr>
                        <a:t>Writing</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3512525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21178" y="1978891"/>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786786" y="93440"/>
            <a:ext cx="10213430" cy="8700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Test Sessions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descr="A close up of a sign&#10;&#10;Description automatically generated">
            <a:extLst>
              <a:ext uri="{FF2B5EF4-FFF2-40B4-BE49-F238E27FC236}">
                <a16:creationId xmlns:a16="http://schemas.microsoft.com/office/drawing/2014/main" id="{0C2A2BBF-8BB7-4588-83B9-BBA54A215D1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66065" y="1876926"/>
            <a:ext cx="5101054" cy="4028729"/>
          </a:xfrm>
          <a:prstGeom prst="rect">
            <a:avLst/>
          </a:prstGeom>
        </p:spPr>
      </p:pic>
    </p:spTree>
    <p:extLst>
      <p:ext uri="{BB962C8B-B14F-4D97-AF65-F5344CB8AC3E}">
        <p14:creationId xmlns:p14="http://schemas.microsoft.com/office/powerpoint/2010/main" val="291586184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68930"/>
            <a:ext cx="12192000" cy="5608320"/>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1159267" y="3007213"/>
            <a:ext cx="10058400" cy="1329591"/>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Calibri" charset="0"/>
                <a:ea typeface="Calibri" charset="0"/>
                <a:cs typeface="Calibri" charset="0"/>
              </a:rPr>
              <a:t>ETS Call Drivers and Best Practices – Material Returns</a:t>
            </a:r>
          </a:p>
        </p:txBody>
      </p:sp>
      <p:sp>
        <p:nvSpPr>
          <p:cNvPr id="3" name="Footer Placeholder 2">
            <a:extLst>
              <a:ext uri="{FF2B5EF4-FFF2-40B4-BE49-F238E27FC236}">
                <a16:creationId xmlns:a16="http://schemas.microsoft.com/office/drawing/2014/main" id="{2907F385-2E71-794E-85D8-E8E1D7CB340D}"/>
              </a:ext>
            </a:extLst>
          </p:cNvPr>
          <p:cNvSpPr>
            <a:spLocks noGrp="1"/>
          </p:cNvSpPr>
          <p:nvPr>
            <p:ph type="ftr" sz="quarter" idx="3"/>
          </p:nvPr>
        </p:nvSpPr>
        <p:spPr/>
        <p:txBody>
          <a:bodyPr/>
          <a:lstStyle/>
          <a:p>
            <a:r>
              <a:rPr lang="en-US">
                <a:solidFill>
                  <a:srgbClr val="4472C4">
                    <a:lumMod val="60000"/>
                    <a:lumOff val="40000"/>
                  </a:srgbClr>
                </a:solidFill>
              </a:rPr>
              <a:t>TEA - Student Assessment Division</a:t>
            </a:r>
          </a:p>
        </p:txBody>
      </p:sp>
    </p:spTree>
    <p:extLst>
      <p:ext uri="{BB962C8B-B14F-4D97-AF65-F5344CB8AC3E}">
        <p14:creationId xmlns:p14="http://schemas.microsoft.com/office/powerpoint/2010/main" val="13425661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75046" y="1498828"/>
            <a:ext cx="11943669" cy="46372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Correct Packing of Scorable and Nonscorable Documents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Best Practice: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DTCs should ensure correct labels are used for returning material.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Do not</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put a nonscorable label on a box containing answer documents to be scanned and scored.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Use the correct administration label for each box paying particular attention to April 5&amp;8 scorable returns.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Tip:</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The labels are color coded.</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Scorable return labels are </a:t>
            </a:r>
            <a:r>
              <a:rPr kumimoji="0" lang="en-US" sz="2000" b="0" i="0" u="none" strike="noStrike" kern="1200" cap="none" spc="0" normalizeH="0" baseline="0" noProof="0">
                <a:ln>
                  <a:noFill/>
                </a:ln>
                <a:solidFill>
                  <a:srgbClr val="000000"/>
                </a:solidFill>
                <a:effectLst/>
                <a:highlight>
                  <a:srgbClr val="00FF00"/>
                </a:highlight>
                <a:uLnTx/>
                <a:uFillTx/>
                <a:latin typeface="Calibri" panose="020F0502020204030204" pitchFamily="34" charset="0"/>
                <a:ea typeface="Calibri" panose="020F0502020204030204" pitchFamily="34" charset="0"/>
                <a:cs typeface="Times New Roman" panose="02020603050405020304" pitchFamily="18" charset="0"/>
              </a:rPr>
              <a:t>green</a:t>
            </a: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 nonscorable return labels are color coded by administration.</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End-of-Course administrations are </a:t>
            </a:r>
            <a:r>
              <a:rPr kumimoji="0" lang="en-US" sz="2000" b="0" i="0" u="none" strike="noStrike" kern="1200" cap="none" spc="0" normalizeH="0" baseline="0" noProof="0">
                <a:ln>
                  <a:noFill/>
                </a:ln>
                <a:solidFill>
                  <a:srgbClr val="000000"/>
                </a:solidFill>
                <a:effectLst/>
                <a:highlight>
                  <a:srgbClr val="0000FF"/>
                </a:highlight>
                <a:uLnTx/>
                <a:uFillTx/>
                <a:latin typeface="Calibri" panose="020F0502020204030204" pitchFamily="34" charset="0"/>
                <a:ea typeface="Calibri" panose="020F0502020204030204" pitchFamily="34" charset="0"/>
                <a:cs typeface="Times New Roman" panose="02020603050405020304" pitchFamily="18" charset="0"/>
              </a:rPr>
              <a:t>blue.</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5&amp;8 retest administrations are </a:t>
            </a:r>
            <a:r>
              <a:rPr kumimoji="0" lang="en-US" sz="2000" b="0" i="0" u="none" strike="noStrike" kern="1200" cap="none" spc="0" normalizeH="0" baseline="0" noProof="0">
                <a:ln>
                  <a:noFill/>
                </a:ln>
                <a:solidFill>
                  <a:srgbClr val="000000"/>
                </a:solidFill>
                <a:effectLst/>
                <a:highlight>
                  <a:srgbClr val="FF0000"/>
                </a:highlight>
                <a:uLnTx/>
                <a:uFillTx/>
                <a:latin typeface="Calibri" panose="020F0502020204030204" pitchFamily="34" charset="0"/>
                <a:ea typeface="Calibri" panose="020F0502020204030204" pitchFamily="34" charset="0"/>
                <a:cs typeface="Times New Roman" panose="02020603050405020304" pitchFamily="18" charset="0"/>
              </a:rPr>
              <a:t>red.</a:t>
            </a:r>
            <a:endPar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4&amp;7 and 3-8 administrations are </a:t>
            </a:r>
            <a:r>
              <a:rPr kumimoji="0" lang="en-US" sz="2000" b="0" i="0" u="none" strike="noStrike" kern="1200" cap="none" spc="0" normalizeH="0" baseline="0" noProof="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yellow.</a:t>
            </a:r>
            <a:endParaRPr kumimoji="0" lang="en-US" sz="2200" b="0" i="0" u="none" strike="noStrike" kern="1200" cap="none" spc="0" normalizeH="0" baseline="0" noProof="0">
              <a:ln>
                <a:noFill/>
              </a:ln>
              <a:solidFill>
                <a:srgbClr val="000000"/>
              </a:solidFill>
              <a:effectLst/>
              <a:uLnTx/>
              <a:uFillTx/>
              <a:latin typeface="Calibri" charset="0"/>
              <a:ea typeface="Calibri" charset="0"/>
              <a:cs typeface="Calibri" charset="0"/>
            </a:endParaRPr>
          </a:p>
          <a:p>
            <a:pPr marL="1371600" marR="0" lvl="3"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9926047"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 Returns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9" name="Picture 10">
            <a:extLst>
              <a:ext uri="{FF2B5EF4-FFF2-40B4-BE49-F238E27FC236}">
                <a16:creationId xmlns:a16="http://schemas.microsoft.com/office/drawing/2014/main" id="{63D99351-4D59-4DAC-ADF8-8D95B4769940}"/>
              </a:ext>
            </a:extLst>
          </p:cNvPr>
          <p:cNvPicPr>
            <a:picLocks noChangeAspect="1"/>
          </p:cNvPicPr>
          <p:nvPr/>
        </p:nvPicPr>
        <p:blipFill>
          <a:blip r:embed="rId3"/>
          <a:stretch>
            <a:fillRect/>
          </a:stretch>
        </p:blipFill>
        <p:spPr>
          <a:xfrm>
            <a:off x="990827" y="3525244"/>
            <a:ext cx="987743" cy="1474509"/>
          </a:xfrm>
          <a:prstGeom prst="rect">
            <a:avLst/>
          </a:prstGeom>
          <a:noFill/>
        </p:spPr>
      </p:pic>
      <p:pic>
        <p:nvPicPr>
          <p:cNvPr id="11" name="Picture 10">
            <a:extLst>
              <a:ext uri="{FF2B5EF4-FFF2-40B4-BE49-F238E27FC236}">
                <a16:creationId xmlns:a16="http://schemas.microsoft.com/office/drawing/2014/main" id="{0EB806DA-969B-4250-9DCD-C459DC1C09A3}"/>
              </a:ext>
            </a:extLst>
          </p:cNvPr>
          <p:cNvPicPr>
            <a:picLocks noChangeAspect="1"/>
          </p:cNvPicPr>
          <p:nvPr/>
        </p:nvPicPr>
        <p:blipFill>
          <a:blip r:embed="rId4"/>
          <a:stretch>
            <a:fillRect/>
          </a:stretch>
        </p:blipFill>
        <p:spPr>
          <a:xfrm>
            <a:off x="642609" y="1819400"/>
            <a:ext cx="987743" cy="1687233"/>
          </a:xfrm>
          <a:prstGeom prst="rect">
            <a:avLst/>
          </a:prstGeom>
        </p:spPr>
      </p:pic>
    </p:spTree>
    <p:extLst>
      <p:ext uri="{BB962C8B-B14F-4D97-AF65-F5344CB8AC3E}">
        <p14:creationId xmlns:p14="http://schemas.microsoft.com/office/powerpoint/2010/main" val="2983765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9680"/>
            <a:ext cx="12192000" cy="5608320"/>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159267"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a:solidFill>
                  <a:schemeClr val="bg1"/>
                </a:solidFill>
                <a:latin typeface="Calibri" charset="0"/>
                <a:ea typeface="Calibri" charset="0"/>
                <a:cs typeface="Calibri" charset="0"/>
              </a:rPr>
              <a:t>Welcome and Introductions</a:t>
            </a:r>
          </a:p>
        </p:txBody>
      </p:sp>
      <p:sp>
        <p:nvSpPr>
          <p:cNvPr id="2" name="Footer Placeholder 1">
            <a:extLst>
              <a:ext uri="{FF2B5EF4-FFF2-40B4-BE49-F238E27FC236}">
                <a16:creationId xmlns:a16="http://schemas.microsoft.com/office/drawing/2014/main" id="{3D40BBDC-65CF-F34F-99CA-5F8CDBF59B23}"/>
              </a:ext>
            </a:extLst>
          </p:cNvPr>
          <p:cNvSpPr>
            <a:spLocks noGrp="1"/>
          </p:cNvSpPr>
          <p:nvPr>
            <p:ph type="ftr" sz="quarter" idx="3"/>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132555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F5B-BCB7-40AA-BC47-51228F74B28E}"/>
              </a:ext>
            </a:extLst>
          </p:cNvPr>
          <p:cNvSpPr>
            <a:spLocks noGrp="1"/>
          </p:cNvSpPr>
          <p:nvPr>
            <p:ph type="title"/>
          </p:nvPr>
        </p:nvSpPr>
        <p:spPr/>
        <p:txBody>
          <a:bodyPr/>
          <a:lstStyle/>
          <a:p>
            <a:pPr algn="ctr"/>
            <a:r>
              <a:rPr lang="en-US"/>
              <a:t>Penalties for Test Violations</a:t>
            </a:r>
          </a:p>
        </p:txBody>
      </p:sp>
      <p:sp>
        <p:nvSpPr>
          <p:cNvPr id="4" name="Content Placeholder 3">
            <a:extLst>
              <a:ext uri="{FF2B5EF4-FFF2-40B4-BE49-F238E27FC236}">
                <a16:creationId xmlns:a16="http://schemas.microsoft.com/office/drawing/2014/main" id="{359659A4-F5B5-4BAD-BD4C-9BFA7482E180}"/>
              </a:ext>
            </a:extLst>
          </p:cNvPr>
          <p:cNvSpPr>
            <a:spLocks noGrp="1"/>
          </p:cNvSpPr>
          <p:nvPr>
            <p:ph idx="13"/>
          </p:nvPr>
        </p:nvSpPr>
        <p:spPr>
          <a:xfrm>
            <a:off x="750278" y="1277769"/>
            <a:ext cx="10603522" cy="5251367"/>
          </a:xfrm>
        </p:spPr>
        <p:txBody>
          <a:bodyPr>
            <a:noAutofit/>
          </a:bodyPr>
          <a:lstStyle/>
          <a:p>
            <a:pPr>
              <a:lnSpc>
                <a:spcPct val="100000"/>
              </a:lnSpc>
              <a:spcBef>
                <a:spcPts val="600"/>
              </a:spcBef>
            </a:pPr>
            <a:r>
              <a:rPr lang="en-US" b="0"/>
              <a:t>Penalties include: </a:t>
            </a:r>
          </a:p>
          <a:p>
            <a:pPr marL="342900" indent="-342900">
              <a:lnSpc>
                <a:spcPct val="100000"/>
              </a:lnSpc>
              <a:spcBef>
                <a:spcPts val="600"/>
              </a:spcBef>
              <a:buFont typeface="Arial" panose="020B0604020202020204" pitchFamily="34" charset="0"/>
              <a:buChar char="•"/>
            </a:pPr>
            <a:r>
              <a:rPr lang="en-US" b="0"/>
              <a:t>Invalidating student test results</a:t>
            </a:r>
          </a:p>
          <a:p>
            <a:pPr marL="342900" indent="-342900">
              <a:lnSpc>
                <a:spcPct val="100000"/>
              </a:lnSpc>
              <a:spcBef>
                <a:spcPts val="600"/>
              </a:spcBef>
              <a:buFont typeface="Arial" panose="020B0604020202020204" pitchFamily="34" charset="0"/>
              <a:buChar char="•"/>
            </a:pPr>
            <a:r>
              <a:rPr lang="en-US" b="0"/>
              <a:t>Referring to SBEC for potential sanctions</a:t>
            </a:r>
          </a:p>
          <a:p>
            <a:pPr marL="1028700" lvl="1" indent="-342900">
              <a:lnSpc>
                <a:spcPct val="100000"/>
              </a:lnSpc>
              <a:spcBef>
                <a:spcPts val="600"/>
              </a:spcBef>
              <a:buFont typeface="Arial" panose="020B0604020202020204" pitchFamily="34" charset="0"/>
              <a:buChar char="•"/>
            </a:pPr>
            <a:r>
              <a:rPr lang="en-US"/>
              <a:t>Restriction</a:t>
            </a:r>
          </a:p>
          <a:p>
            <a:pPr marL="1028700" lvl="1" indent="-342900">
              <a:lnSpc>
                <a:spcPct val="100000"/>
              </a:lnSpc>
              <a:spcBef>
                <a:spcPts val="600"/>
              </a:spcBef>
              <a:buFont typeface="Arial" panose="020B0604020202020204" pitchFamily="34" charset="0"/>
              <a:buChar char="•"/>
            </a:pPr>
            <a:r>
              <a:rPr lang="en-US"/>
              <a:t>Reprimand</a:t>
            </a:r>
          </a:p>
          <a:p>
            <a:pPr marL="1028700" lvl="1" indent="-342900">
              <a:lnSpc>
                <a:spcPct val="100000"/>
              </a:lnSpc>
              <a:spcBef>
                <a:spcPts val="600"/>
              </a:spcBef>
              <a:buFont typeface="Arial" panose="020B0604020202020204" pitchFamily="34" charset="0"/>
              <a:buChar char="•"/>
            </a:pPr>
            <a:r>
              <a:rPr lang="en-US"/>
              <a:t>Suspension</a:t>
            </a:r>
          </a:p>
          <a:p>
            <a:pPr marL="1028700" lvl="1" indent="-342900">
              <a:lnSpc>
                <a:spcPct val="100000"/>
              </a:lnSpc>
              <a:spcBef>
                <a:spcPts val="600"/>
              </a:spcBef>
              <a:buFont typeface="Arial" panose="020B0604020202020204" pitchFamily="34" charset="0"/>
              <a:buChar char="•"/>
            </a:pPr>
            <a:r>
              <a:rPr lang="en-US"/>
              <a:t>Revocation</a:t>
            </a:r>
          </a:p>
          <a:p>
            <a:pPr marL="342900" indent="-342900">
              <a:lnSpc>
                <a:spcPct val="100000"/>
              </a:lnSpc>
              <a:spcBef>
                <a:spcPts val="600"/>
              </a:spcBef>
              <a:buFont typeface="Arial" panose="020B0604020202020204" pitchFamily="34" charset="0"/>
              <a:buChar char="•"/>
            </a:pPr>
            <a:r>
              <a:rPr lang="en-US" b="0"/>
              <a:t>Class C misdemeanor</a:t>
            </a:r>
          </a:p>
          <a:p>
            <a:pPr marL="342900" indent="-342900">
              <a:lnSpc>
                <a:spcPct val="100000"/>
              </a:lnSpc>
              <a:spcBef>
                <a:spcPts val="600"/>
              </a:spcBef>
              <a:buFont typeface="Arial" panose="020B0604020202020204" pitchFamily="34" charset="0"/>
              <a:buChar char="•"/>
            </a:pPr>
            <a:r>
              <a:rPr lang="en-US" b="0"/>
              <a:t>Lowering accreditation status or accountability rating</a:t>
            </a:r>
          </a:p>
          <a:p>
            <a:pPr marL="342900" indent="-342900">
              <a:lnSpc>
                <a:spcPct val="100000"/>
              </a:lnSpc>
              <a:spcBef>
                <a:spcPts val="600"/>
              </a:spcBef>
              <a:buFont typeface="Arial" panose="020B0604020202020204" pitchFamily="34" charset="0"/>
              <a:buChar char="•"/>
            </a:pPr>
            <a:r>
              <a:rPr lang="en-US" b="0"/>
              <a:t>Charter sanction or revocation</a:t>
            </a:r>
          </a:p>
          <a:p>
            <a:pPr marL="342900" indent="-342900">
              <a:lnSpc>
                <a:spcPct val="100000"/>
              </a:lnSpc>
              <a:spcBef>
                <a:spcPts val="600"/>
              </a:spcBef>
              <a:buFont typeface="Arial" panose="020B0604020202020204" pitchFamily="34" charset="0"/>
              <a:buChar char="•"/>
            </a:pPr>
            <a:endParaRPr lang="en-US" sz="900" b="0"/>
          </a:p>
          <a:p>
            <a:pPr lvl="1" indent="0">
              <a:lnSpc>
                <a:spcPct val="100000"/>
              </a:lnSpc>
              <a:spcBef>
                <a:spcPts val="600"/>
              </a:spcBef>
              <a:buNone/>
            </a:pPr>
            <a:endParaRPr lang="en-US" sz="2000" b="0"/>
          </a:p>
        </p:txBody>
      </p:sp>
      <p:pic>
        <p:nvPicPr>
          <p:cNvPr id="7" name="Picture 6" descr="A close up of a logo&#10;&#10;Description automatically generated">
            <a:extLst>
              <a:ext uri="{FF2B5EF4-FFF2-40B4-BE49-F238E27FC236}">
                <a16:creationId xmlns:a16="http://schemas.microsoft.com/office/drawing/2014/main" id="{7D5F03C9-D012-4BCA-87ED-2F934F6CE900}"/>
              </a:ext>
            </a:extLst>
          </p:cNvPr>
          <p:cNvPicPr>
            <a:picLocks noChangeAspect="1"/>
          </p:cNvPicPr>
          <p:nvPr/>
        </p:nvPicPr>
        <p:blipFill>
          <a:blip r:embed="rId2"/>
          <a:stretch>
            <a:fillRect/>
          </a:stretch>
        </p:blipFill>
        <p:spPr>
          <a:xfrm>
            <a:off x="7657130" y="1777230"/>
            <a:ext cx="3232212" cy="3081487"/>
          </a:xfrm>
          <a:prstGeom prst="rect">
            <a:avLst/>
          </a:prstGeom>
        </p:spPr>
      </p:pic>
      <p:sp>
        <p:nvSpPr>
          <p:cNvPr id="8" name="Footer Placeholder 7">
            <a:extLst>
              <a:ext uri="{FF2B5EF4-FFF2-40B4-BE49-F238E27FC236}">
                <a16:creationId xmlns:a16="http://schemas.microsoft.com/office/drawing/2014/main" id="{18A5DE51-491A-B14A-ADD8-6EBB26E4CDAD}"/>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A96261AE-CF4A-9D49-A86C-513098BCAA70}"/>
              </a:ext>
            </a:extLst>
          </p:cNvPr>
          <p:cNvSpPr>
            <a:spLocks noGrp="1"/>
          </p:cNvSpPr>
          <p:nvPr>
            <p:ph type="sldNum" sz="quarter" idx="12"/>
          </p:nvPr>
        </p:nvSpPr>
        <p:spPr/>
        <p:txBody>
          <a:bodyPr/>
          <a:lstStyle/>
          <a:p>
            <a:fld id="{0088AB57-2DBE-44A3-AE96-942C49E954BF}" type="slidenum">
              <a:rPr lang="en-US" smtClean="0"/>
              <a:t>20</a:t>
            </a:fld>
            <a:endParaRPr lang="en-US"/>
          </a:p>
        </p:txBody>
      </p:sp>
    </p:spTree>
    <p:extLst>
      <p:ext uri="{BB962C8B-B14F-4D97-AF65-F5344CB8AC3E}">
        <p14:creationId xmlns:p14="http://schemas.microsoft.com/office/powerpoint/2010/main" val="241866305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15606" y="1471805"/>
            <a:ext cx="10170698" cy="44655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Correct Packing of Scorable and Nonscorable Documents</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endParaRPr>
          </a:p>
          <a:p>
            <a:pPr marL="1371600" marR="0" lvl="3"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9926047"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 Returns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
        <p:nvSpPr>
          <p:cNvPr id="10" name="TextBox 9"/>
          <p:cNvSpPr txBox="1"/>
          <p:nvPr/>
        </p:nvSpPr>
        <p:spPr>
          <a:xfrm>
            <a:off x="7180820" y="1904689"/>
            <a:ext cx="22610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UPS Labels </a:t>
            </a:r>
          </a:p>
        </p:txBody>
      </p:sp>
      <p:pic>
        <p:nvPicPr>
          <p:cNvPr id="11" name="Picture 10"/>
          <p:cNvPicPr>
            <a:picLocks noChangeAspect="1"/>
          </p:cNvPicPr>
          <p:nvPr/>
        </p:nvPicPr>
        <p:blipFill>
          <a:blip r:embed="rId3"/>
          <a:stretch>
            <a:fillRect/>
          </a:stretch>
        </p:blipFill>
        <p:spPr>
          <a:xfrm>
            <a:off x="5861577" y="2260938"/>
            <a:ext cx="4090715" cy="4210028"/>
          </a:xfrm>
          <a:prstGeom prst="rect">
            <a:avLst/>
          </a:prstGeom>
        </p:spPr>
      </p:pic>
      <p:pic>
        <p:nvPicPr>
          <p:cNvPr id="17" name="Picture 16"/>
          <p:cNvPicPr>
            <a:picLocks noChangeAspect="1"/>
          </p:cNvPicPr>
          <p:nvPr/>
        </p:nvPicPr>
        <p:blipFill>
          <a:blip r:embed="rId4"/>
          <a:stretch>
            <a:fillRect/>
          </a:stretch>
        </p:blipFill>
        <p:spPr>
          <a:xfrm>
            <a:off x="4176468" y="3620181"/>
            <a:ext cx="1607920" cy="926027"/>
          </a:xfrm>
          <a:prstGeom prst="rect">
            <a:avLst/>
          </a:prstGeom>
        </p:spPr>
      </p:pic>
      <p:pic>
        <p:nvPicPr>
          <p:cNvPr id="19" name="Picture 18"/>
          <p:cNvPicPr>
            <a:picLocks noChangeAspect="1"/>
          </p:cNvPicPr>
          <p:nvPr/>
        </p:nvPicPr>
        <p:blipFill>
          <a:blip r:embed="rId4"/>
          <a:stretch>
            <a:fillRect/>
          </a:stretch>
        </p:blipFill>
        <p:spPr>
          <a:xfrm>
            <a:off x="158815" y="2927370"/>
            <a:ext cx="1819755" cy="1048026"/>
          </a:xfrm>
          <a:prstGeom prst="rect">
            <a:avLst/>
          </a:prstGeom>
        </p:spPr>
      </p:pic>
      <p:pic>
        <p:nvPicPr>
          <p:cNvPr id="22" name="Picture 21"/>
          <p:cNvPicPr>
            <a:picLocks noChangeAspect="1"/>
          </p:cNvPicPr>
          <p:nvPr/>
        </p:nvPicPr>
        <p:blipFill>
          <a:blip r:embed="rId5"/>
          <a:stretch>
            <a:fillRect/>
          </a:stretch>
        </p:blipFill>
        <p:spPr>
          <a:xfrm>
            <a:off x="28455" y="5002131"/>
            <a:ext cx="1970071" cy="857660"/>
          </a:xfrm>
          <a:prstGeom prst="rect">
            <a:avLst/>
          </a:prstGeom>
        </p:spPr>
      </p:pic>
      <p:pic>
        <p:nvPicPr>
          <p:cNvPr id="12" name="Picture 11"/>
          <p:cNvPicPr>
            <a:picLocks noChangeAspect="1"/>
          </p:cNvPicPr>
          <p:nvPr/>
        </p:nvPicPr>
        <p:blipFill>
          <a:blip r:embed="rId6"/>
          <a:stretch>
            <a:fillRect/>
          </a:stretch>
        </p:blipFill>
        <p:spPr>
          <a:xfrm>
            <a:off x="1943504" y="2381877"/>
            <a:ext cx="2145563" cy="4090762"/>
          </a:xfrm>
          <a:prstGeom prst="rect">
            <a:avLst/>
          </a:prstGeom>
        </p:spPr>
      </p:pic>
      <p:sp>
        <p:nvSpPr>
          <p:cNvPr id="26" name="TextBox 25"/>
          <p:cNvSpPr txBox="1"/>
          <p:nvPr/>
        </p:nvSpPr>
        <p:spPr>
          <a:xfrm>
            <a:off x="1998526" y="2025628"/>
            <a:ext cx="22610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Freight Labels </a:t>
            </a:r>
          </a:p>
        </p:txBody>
      </p:sp>
      <p:pic>
        <p:nvPicPr>
          <p:cNvPr id="27" name="Picture 26"/>
          <p:cNvPicPr>
            <a:picLocks noChangeAspect="1"/>
          </p:cNvPicPr>
          <p:nvPr/>
        </p:nvPicPr>
        <p:blipFill>
          <a:blip r:embed="rId7"/>
          <a:stretch>
            <a:fillRect/>
          </a:stretch>
        </p:blipFill>
        <p:spPr>
          <a:xfrm>
            <a:off x="9993950" y="3562954"/>
            <a:ext cx="1959009" cy="801053"/>
          </a:xfrm>
          <a:prstGeom prst="rect">
            <a:avLst/>
          </a:prstGeom>
        </p:spPr>
      </p:pic>
      <p:sp>
        <p:nvSpPr>
          <p:cNvPr id="28" name="TextBox 27"/>
          <p:cNvSpPr txBox="1"/>
          <p:nvPr/>
        </p:nvSpPr>
        <p:spPr>
          <a:xfrm>
            <a:off x="4089067" y="4538734"/>
            <a:ext cx="176229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Scorable labels are always green!</a:t>
            </a:r>
          </a:p>
        </p:txBody>
      </p:sp>
      <p:sp>
        <p:nvSpPr>
          <p:cNvPr id="30" name="TextBox 29"/>
          <p:cNvSpPr txBox="1"/>
          <p:nvPr/>
        </p:nvSpPr>
        <p:spPr>
          <a:xfrm>
            <a:off x="10243022" y="4554148"/>
            <a:ext cx="200807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Nonscorable labels are color coded by administration!</a:t>
            </a:r>
          </a:p>
        </p:txBody>
      </p:sp>
      <p:pic>
        <p:nvPicPr>
          <p:cNvPr id="18" name="Picture 10">
            <a:extLst>
              <a:ext uri="{FF2B5EF4-FFF2-40B4-BE49-F238E27FC236}">
                <a16:creationId xmlns:a16="http://schemas.microsoft.com/office/drawing/2014/main" id="{63D99351-4D59-4DAC-ADF8-8D95B4769940}"/>
              </a:ext>
            </a:extLst>
          </p:cNvPr>
          <p:cNvPicPr>
            <a:picLocks noChangeAspect="1"/>
          </p:cNvPicPr>
          <p:nvPr/>
        </p:nvPicPr>
        <p:blipFill>
          <a:blip r:embed="rId8"/>
          <a:stretch>
            <a:fillRect/>
          </a:stretch>
        </p:blipFill>
        <p:spPr>
          <a:xfrm>
            <a:off x="5421311" y="4577423"/>
            <a:ext cx="409879" cy="611870"/>
          </a:xfrm>
          <a:prstGeom prst="rect">
            <a:avLst/>
          </a:prstGeom>
          <a:noFill/>
        </p:spPr>
      </p:pic>
      <p:pic>
        <p:nvPicPr>
          <p:cNvPr id="20" name="Picture 10">
            <a:extLst>
              <a:ext uri="{FF2B5EF4-FFF2-40B4-BE49-F238E27FC236}">
                <a16:creationId xmlns:a16="http://schemas.microsoft.com/office/drawing/2014/main" id="{63D99351-4D59-4DAC-ADF8-8D95B4769940}"/>
              </a:ext>
            </a:extLst>
          </p:cNvPr>
          <p:cNvPicPr>
            <a:picLocks noChangeAspect="1"/>
          </p:cNvPicPr>
          <p:nvPr/>
        </p:nvPicPr>
        <p:blipFill>
          <a:blip r:embed="rId8"/>
          <a:stretch>
            <a:fillRect/>
          </a:stretch>
        </p:blipFill>
        <p:spPr>
          <a:xfrm>
            <a:off x="9911942" y="4444201"/>
            <a:ext cx="409879" cy="611870"/>
          </a:xfrm>
          <a:prstGeom prst="rect">
            <a:avLst/>
          </a:prstGeom>
          <a:noFill/>
        </p:spPr>
      </p:pic>
    </p:spTree>
    <p:extLst>
      <p:ext uri="{BB962C8B-B14F-4D97-AF65-F5344CB8AC3E}">
        <p14:creationId xmlns:p14="http://schemas.microsoft.com/office/powerpoint/2010/main" val="228412569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03C69AA-307B-4AD9-B8E2-C6ED146DA59E}"/>
              </a:ext>
            </a:extLst>
          </p:cNvPr>
          <p:cNvPicPr>
            <a:picLocks noChangeAspect="1"/>
          </p:cNvPicPr>
          <p:nvPr/>
        </p:nvPicPr>
        <p:blipFill>
          <a:blip r:embed="rId2"/>
          <a:stretch>
            <a:fillRect/>
          </a:stretch>
        </p:blipFill>
        <p:spPr>
          <a:xfrm>
            <a:off x="10057116" y="1533525"/>
            <a:ext cx="1943100" cy="1895475"/>
          </a:xfrm>
          <a:prstGeom prst="rect">
            <a:avLst/>
          </a:prstGeom>
        </p:spPr>
      </p:pic>
      <p:sp>
        <p:nvSpPr>
          <p:cNvPr id="3" name="Content Placeholder 2"/>
          <p:cNvSpPr txBox="1">
            <a:spLocks/>
          </p:cNvSpPr>
          <p:nvPr/>
        </p:nvSpPr>
        <p:spPr>
          <a:xfrm>
            <a:off x="154593" y="1743233"/>
            <a:ext cx="10269567" cy="46340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Packing Scorable Returns – Out of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a:t>
            </a:r>
            <a:r>
              <a:rPr kumimoji="0" lang="en-US" sz="24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incorrectly</a:t>
            </a: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puts 400 answer documents to be scanned and scored into a brown, nonscorable box with a nonscorable return label.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The coordinator does not realize the mistake until after results are posted to the Assessment Management System.</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Tip:</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Always check Answer Document Packing List (ADPL) scan counts (</a:t>
            </a:r>
            <a:r>
              <a:rPr kumimoji="0" lang="en-US" sz="2200" b="0" i="1"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Orders &gt; ADPL Scans</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p>
          <a:p>
            <a:pPr marL="1276350" marR="0" lvl="3"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9926047"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 Returns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9" name="Picture 10">
            <a:extLst>
              <a:ext uri="{FF2B5EF4-FFF2-40B4-BE49-F238E27FC236}">
                <a16:creationId xmlns:a16="http://schemas.microsoft.com/office/drawing/2014/main" id="{63D99351-4D59-4DAC-ADF8-8D95B4769940}"/>
              </a:ext>
            </a:extLst>
          </p:cNvPr>
          <p:cNvPicPr>
            <a:picLocks noChangeAspect="1"/>
          </p:cNvPicPr>
          <p:nvPr/>
        </p:nvPicPr>
        <p:blipFill>
          <a:blip r:embed="rId4"/>
          <a:stretch>
            <a:fillRect/>
          </a:stretch>
        </p:blipFill>
        <p:spPr>
          <a:xfrm>
            <a:off x="191784" y="3065141"/>
            <a:ext cx="811545" cy="1211480"/>
          </a:xfrm>
          <a:prstGeom prst="rect">
            <a:avLst/>
          </a:prstGeom>
          <a:noFill/>
        </p:spPr>
      </p:pic>
      <p:grpSp>
        <p:nvGrpSpPr>
          <p:cNvPr id="15" name="Group 14"/>
          <p:cNvGrpSpPr/>
          <p:nvPr/>
        </p:nvGrpSpPr>
        <p:grpSpPr>
          <a:xfrm>
            <a:off x="298206" y="4010942"/>
            <a:ext cx="11549727" cy="2395333"/>
            <a:chOff x="154593" y="3972126"/>
            <a:chExt cx="11549727" cy="2395333"/>
          </a:xfrm>
        </p:grpSpPr>
        <p:pic>
          <p:nvPicPr>
            <p:cNvPr id="2" name="Picture 1"/>
            <p:cNvPicPr>
              <a:picLocks noChangeAspect="1"/>
            </p:cNvPicPr>
            <p:nvPr/>
          </p:nvPicPr>
          <p:blipFill>
            <a:blip r:embed="rId5"/>
            <a:stretch>
              <a:fillRect/>
            </a:stretch>
          </p:blipFill>
          <p:spPr>
            <a:xfrm>
              <a:off x="7036701" y="3972126"/>
              <a:ext cx="4667619" cy="2395333"/>
            </a:xfrm>
            <a:prstGeom prst="rect">
              <a:avLst/>
            </a:prstGeom>
            <a:ln w="28575">
              <a:solidFill>
                <a:schemeClr val="accent1"/>
              </a:solidFill>
            </a:ln>
          </p:spPr>
        </p:pic>
        <p:pic>
          <p:nvPicPr>
            <p:cNvPr id="10" name="Picture 9"/>
            <p:cNvPicPr>
              <a:picLocks noChangeAspect="1"/>
            </p:cNvPicPr>
            <p:nvPr/>
          </p:nvPicPr>
          <p:blipFill>
            <a:blip r:embed="rId6"/>
            <a:stretch>
              <a:fillRect/>
            </a:stretch>
          </p:blipFill>
          <p:spPr>
            <a:xfrm>
              <a:off x="154593" y="4646401"/>
              <a:ext cx="6352085" cy="1211480"/>
            </a:xfrm>
            <a:prstGeom prst="rect">
              <a:avLst/>
            </a:prstGeom>
            <a:ln w="28575">
              <a:solidFill>
                <a:schemeClr val="accent1"/>
              </a:solidFill>
            </a:ln>
          </p:spPr>
        </p:pic>
        <p:sp>
          <p:nvSpPr>
            <p:cNvPr id="11" name="Rounded Rectangle 10"/>
            <p:cNvSpPr/>
            <p:nvPr/>
          </p:nvSpPr>
          <p:spPr>
            <a:xfrm>
              <a:off x="856648" y="4754880"/>
              <a:ext cx="1424539" cy="20213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ounded Rectangle 12"/>
            <p:cNvSpPr/>
            <p:nvPr/>
          </p:nvSpPr>
          <p:spPr>
            <a:xfrm>
              <a:off x="9440411" y="4004111"/>
              <a:ext cx="1799054" cy="51013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ounded Rectangle 13"/>
            <p:cNvSpPr/>
            <p:nvPr/>
          </p:nvSpPr>
          <p:spPr>
            <a:xfrm>
              <a:off x="9344158" y="5399773"/>
              <a:ext cx="1663933" cy="32565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1812781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4E567-DA7D-45F0-B9F0-9928B8087176}"/>
              </a:ext>
            </a:extLst>
          </p:cNvPr>
          <p:cNvPicPr>
            <a:picLocks noChangeAspect="1"/>
          </p:cNvPicPr>
          <p:nvPr/>
        </p:nvPicPr>
        <p:blipFill>
          <a:blip r:embed="rId2"/>
          <a:stretch>
            <a:fillRect/>
          </a:stretch>
        </p:blipFill>
        <p:spPr>
          <a:xfrm>
            <a:off x="5710739" y="1261184"/>
            <a:ext cx="1452061" cy="1416471"/>
          </a:xfrm>
          <a:prstGeom prst="rect">
            <a:avLst/>
          </a:prstGeom>
        </p:spPr>
      </p:pic>
      <p:sp>
        <p:nvSpPr>
          <p:cNvPr id="3" name="Content Placeholder 2"/>
          <p:cNvSpPr txBox="1">
            <a:spLocks/>
          </p:cNvSpPr>
          <p:nvPr/>
        </p:nvSpPr>
        <p:spPr>
          <a:xfrm>
            <a:off x="191784" y="1868649"/>
            <a:ext cx="11248376" cy="46340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Packing Scorable Returns – Out of Process</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ETS prioritizes and processes scorable returns first, and those answer documents were not processed in time for scoring.</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Students’ scores are not reported when results are posted to the Assessment Management System.</a:t>
            </a:r>
          </a:p>
          <a:p>
            <a:pPr marL="2005013" marR="0" lvl="4" indent="-176213" algn="l" defTabSz="914400" rtl="0" eaLnBrk="1" fontAlgn="auto" latinLnBrk="0" hangingPunct="1">
              <a:lnSpc>
                <a:spcPct val="90000"/>
              </a:lnSpc>
              <a:spcBef>
                <a:spcPts val="500"/>
              </a:spcBef>
              <a:spcAft>
                <a:spcPts val="0"/>
              </a:spcAft>
              <a:buClr>
                <a:srgbClr val="FF8134"/>
              </a:buClr>
              <a:buSzTx/>
              <a:buFont typeface="Arial" charset="0"/>
              <a:buChar char="•"/>
              <a:tabLst/>
              <a:defRPr/>
            </a:pPr>
            <a:r>
              <a:rPr kumimoji="0" lang="en-US" sz="18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The district will not have those results included in their STAAR Report Cards, Confidential Student Labels, Summary Reports, Rosters, or Data File. </a:t>
            </a:r>
          </a:p>
          <a:p>
            <a:pPr marL="2005013" marR="0" lvl="4" indent="-176213" algn="l" defTabSz="914400" rtl="0" eaLnBrk="1" fontAlgn="auto" latinLnBrk="0" hangingPunct="1">
              <a:lnSpc>
                <a:spcPct val="90000"/>
              </a:lnSpc>
              <a:spcBef>
                <a:spcPts val="500"/>
              </a:spcBef>
              <a:spcAft>
                <a:spcPts val="0"/>
              </a:spcAft>
              <a:buClr>
                <a:srgbClr val="FF8134"/>
              </a:buClr>
              <a:buSzTx/>
              <a:buFont typeface="Arial" charset="0"/>
              <a:buChar char="•"/>
              <a:tabLst/>
              <a:defRPr/>
            </a:pPr>
            <a:r>
              <a:rPr kumimoji="0" lang="en-US" sz="18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will have to contact ETS regarding the missing scores as they may not know they were placed in the wrong box.</a:t>
            </a:r>
          </a:p>
        </p:txBody>
      </p:sp>
      <p:sp>
        <p:nvSpPr>
          <p:cNvPr id="4" name="Title 10"/>
          <p:cNvSpPr txBox="1">
            <a:spLocks/>
          </p:cNvSpPr>
          <p:nvPr/>
        </p:nvSpPr>
        <p:spPr>
          <a:xfrm>
            <a:off x="1978570" y="248815"/>
            <a:ext cx="9926047"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 Returns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59516674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7187" y="1539584"/>
            <a:ext cx="9800733" cy="46340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Packing Scorable Returns – Following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a:t>
            </a:r>
            <a:r>
              <a:rPr kumimoji="0" lang="en-US" sz="24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correctly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puts 400 answer documents to be scanned and scored into a white, scorable box with a scorable return label.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viewed their ADPL scans (</a:t>
            </a:r>
            <a:r>
              <a:rPr kumimoji="0" lang="en-US" sz="2200" b="0" i="1"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Orders &gt; ADPL Scans</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to confirm that the count of answer documents scanned.</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ETS prioritizes and processes scorable returns first, and those answer documents </a:t>
            </a:r>
            <a:r>
              <a:rPr kumimoji="0" lang="en-US" sz="2000" b="0"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were</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processed in time for scoring.</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Students’ scores </a:t>
            </a:r>
            <a:r>
              <a:rPr kumimoji="0" lang="en-US" sz="20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are</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reported when results are posted to the Assessment Management System.</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No additional action is needed by the DTC.</a:t>
            </a: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9926047"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 Returns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9" name="Picture 8">
            <a:extLst>
              <a:ext uri="{FF2B5EF4-FFF2-40B4-BE49-F238E27FC236}">
                <a16:creationId xmlns:a16="http://schemas.microsoft.com/office/drawing/2014/main" id="{F0BD4DA8-541A-43BD-B1FE-B2133B8EB479}"/>
              </a:ext>
            </a:extLst>
          </p:cNvPr>
          <p:cNvPicPr>
            <a:picLocks noChangeAspect="1"/>
          </p:cNvPicPr>
          <p:nvPr/>
        </p:nvPicPr>
        <p:blipFill>
          <a:blip r:embed="rId3"/>
          <a:stretch>
            <a:fillRect/>
          </a:stretch>
        </p:blipFill>
        <p:spPr>
          <a:xfrm>
            <a:off x="9673576" y="1420676"/>
            <a:ext cx="2326640" cy="2148911"/>
          </a:xfrm>
          <a:prstGeom prst="rect">
            <a:avLst/>
          </a:prstGeom>
        </p:spPr>
      </p:pic>
    </p:spTree>
    <p:extLst>
      <p:ext uri="{BB962C8B-B14F-4D97-AF65-F5344CB8AC3E}">
        <p14:creationId xmlns:p14="http://schemas.microsoft.com/office/powerpoint/2010/main" val="124798965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44087" y="2052782"/>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7"/>
            <a:ext cx="10213430" cy="7404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 Returns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descr="A close up of a sign&#10;&#10;Description automatically generated">
            <a:extLst>
              <a:ext uri="{FF2B5EF4-FFF2-40B4-BE49-F238E27FC236}">
                <a16:creationId xmlns:a16="http://schemas.microsoft.com/office/drawing/2014/main" id="{19453AF3-EFC9-4D95-B8D8-6CA47BBF182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66065" y="1876926"/>
            <a:ext cx="5101054" cy="4028729"/>
          </a:xfrm>
          <a:prstGeom prst="rect">
            <a:avLst/>
          </a:prstGeom>
        </p:spPr>
      </p:pic>
    </p:spTree>
    <p:extLst>
      <p:ext uri="{BB962C8B-B14F-4D97-AF65-F5344CB8AC3E}">
        <p14:creationId xmlns:p14="http://schemas.microsoft.com/office/powerpoint/2010/main" val="306206790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185791" y="1648908"/>
            <a:ext cx="10170698" cy="44655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Ensuring Results are Attributed to the Correct Campus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Best Practice: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DTCs should ensure that staff check the Campus and Group Identification Sheet to confirm that the correct CDC code is gridded and written.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Scanner only reads what is gridded as the CDC code; however, the written code can be used as a double check by ETS if there are questions.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An incomplete or missing campus code will require correction in order to ensure results are reported correctly.</a:t>
            </a: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371600" marR="0" lvl="3"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9926047"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 Returns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a:extLst>
              <a:ext uri="{FF2B5EF4-FFF2-40B4-BE49-F238E27FC236}">
                <a16:creationId xmlns:a16="http://schemas.microsoft.com/office/drawing/2014/main" id="{5002773D-9DDD-4A46-934F-BF0ECC858E79}"/>
              </a:ext>
            </a:extLst>
          </p:cNvPr>
          <p:cNvPicPr>
            <a:picLocks noChangeAspect="1"/>
          </p:cNvPicPr>
          <p:nvPr/>
        </p:nvPicPr>
        <p:blipFill>
          <a:blip r:embed="rId3"/>
          <a:stretch>
            <a:fillRect/>
          </a:stretch>
        </p:blipFill>
        <p:spPr>
          <a:xfrm>
            <a:off x="365835" y="2028376"/>
            <a:ext cx="1639911" cy="2801248"/>
          </a:xfrm>
          <a:prstGeom prst="rect">
            <a:avLst/>
          </a:prstGeom>
        </p:spPr>
      </p:pic>
    </p:spTree>
    <p:extLst>
      <p:ext uri="{BB962C8B-B14F-4D97-AF65-F5344CB8AC3E}">
        <p14:creationId xmlns:p14="http://schemas.microsoft.com/office/powerpoint/2010/main" val="349121096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63548" y="1608107"/>
            <a:ext cx="9317332" cy="46340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Ensuring Results are Attributed to the Correct Campus – Out of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writes code 101999001 (District A – Campus One) but </a:t>
            </a:r>
            <a:r>
              <a:rPr kumimoji="0" lang="en-US" sz="24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incorrectly</a:t>
            </a: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grids 201999001 (District B – Campus One).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Scanner is going to read the 201999001 and results will be attributed to District B.</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does not realize the mistake until after results are posted to the Assessment Management System. </a:t>
            </a:r>
            <a:endParaRPr kumimoji="0" lang="en-US" sz="18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276350" marR="0" lvl="3"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9926047"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 Returns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9" name="Picture 8">
            <a:extLst>
              <a:ext uri="{FF2B5EF4-FFF2-40B4-BE49-F238E27FC236}">
                <a16:creationId xmlns:a16="http://schemas.microsoft.com/office/drawing/2014/main" id="{D9594B79-13BD-438B-8938-3E16D3825860}"/>
              </a:ext>
            </a:extLst>
          </p:cNvPr>
          <p:cNvPicPr>
            <a:picLocks noChangeAspect="1"/>
          </p:cNvPicPr>
          <p:nvPr/>
        </p:nvPicPr>
        <p:blipFill>
          <a:blip r:embed="rId3"/>
          <a:stretch>
            <a:fillRect/>
          </a:stretch>
        </p:blipFill>
        <p:spPr>
          <a:xfrm>
            <a:off x="9317539" y="1347565"/>
            <a:ext cx="1943100" cy="1895475"/>
          </a:xfrm>
          <a:prstGeom prst="rect">
            <a:avLst/>
          </a:prstGeom>
        </p:spPr>
      </p:pic>
    </p:spTree>
    <p:extLst>
      <p:ext uri="{BB962C8B-B14F-4D97-AF65-F5344CB8AC3E}">
        <p14:creationId xmlns:p14="http://schemas.microsoft.com/office/powerpoint/2010/main" val="105681178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63548" y="1608107"/>
            <a:ext cx="10221572" cy="46340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Ensuring Results are Attributed to the Correct Campus – Out of Process</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Tip:  </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Always check your ADPL scan counts (Orders &gt; ADPL Scans)!</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 will not have those results included in their STAAR Report Cards, Confidential Student Labels, Summary Reports, Rosters, or Data File.</a:t>
            </a:r>
          </a:p>
          <a:p>
            <a:pPr marL="1090613" marR="0" lvl="2" indent="-176213" algn="l" defTabSz="914400" rtl="0" eaLnBrk="1" fontAlgn="auto" latinLnBrk="0" hangingPunct="1">
              <a:lnSpc>
                <a:spcPct val="100000"/>
              </a:lnSpc>
              <a:spcBef>
                <a:spcPts val="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will need to submit a request to change the CDC. </a:t>
            </a:r>
          </a:p>
          <a:p>
            <a:pPr marL="914400" marR="0" lvl="2" indent="0" algn="l" defTabSz="914400" rtl="0" eaLnBrk="1" fontAlgn="auto" latinLnBrk="0" hangingPunct="1">
              <a:lnSpc>
                <a:spcPct val="100000"/>
              </a:lnSpc>
              <a:spcBef>
                <a:spcPts val="0"/>
              </a:spcBef>
              <a:spcAft>
                <a:spcPts val="0"/>
              </a:spcAft>
              <a:buClr>
                <a:srgbClr val="1682C5"/>
              </a:buClr>
              <a:buSzPct val="95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276350" marR="0" lvl="3"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9926047"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 Returns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9" name="Picture 10">
            <a:extLst>
              <a:ext uri="{FF2B5EF4-FFF2-40B4-BE49-F238E27FC236}">
                <a16:creationId xmlns:a16="http://schemas.microsoft.com/office/drawing/2014/main" id="{63D99351-4D59-4DAC-ADF8-8D95B4769940}"/>
              </a:ext>
            </a:extLst>
          </p:cNvPr>
          <p:cNvPicPr>
            <a:picLocks noChangeAspect="1"/>
          </p:cNvPicPr>
          <p:nvPr/>
        </p:nvPicPr>
        <p:blipFill>
          <a:blip r:embed="rId3"/>
          <a:stretch>
            <a:fillRect/>
          </a:stretch>
        </p:blipFill>
        <p:spPr>
          <a:xfrm>
            <a:off x="582930" y="1969121"/>
            <a:ext cx="798211" cy="1191575"/>
          </a:xfrm>
          <a:prstGeom prst="rect">
            <a:avLst/>
          </a:prstGeom>
          <a:noFill/>
        </p:spPr>
      </p:pic>
      <p:pic>
        <p:nvPicPr>
          <p:cNvPr id="10" name="Picture 9">
            <a:extLst>
              <a:ext uri="{FF2B5EF4-FFF2-40B4-BE49-F238E27FC236}">
                <a16:creationId xmlns:a16="http://schemas.microsoft.com/office/drawing/2014/main" id="{4937601D-22B8-4F3A-9A4F-0D58243ABD24}"/>
              </a:ext>
            </a:extLst>
          </p:cNvPr>
          <p:cNvPicPr>
            <a:picLocks noChangeAspect="1"/>
          </p:cNvPicPr>
          <p:nvPr/>
        </p:nvPicPr>
        <p:blipFill>
          <a:blip r:embed="rId4"/>
          <a:stretch>
            <a:fillRect/>
          </a:stretch>
        </p:blipFill>
        <p:spPr>
          <a:xfrm>
            <a:off x="9513570" y="1265221"/>
            <a:ext cx="1943100" cy="1895475"/>
          </a:xfrm>
          <a:prstGeom prst="rect">
            <a:avLst/>
          </a:prstGeom>
        </p:spPr>
      </p:pic>
    </p:spTree>
    <p:extLst>
      <p:ext uri="{BB962C8B-B14F-4D97-AF65-F5344CB8AC3E}">
        <p14:creationId xmlns:p14="http://schemas.microsoft.com/office/powerpoint/2010/main" val="313726373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1CFA3C-1F80-4FF2-B2A2-9203B4E1B331}"/>
              </a:ext>
            </a:extLst>
          </p:cNvPr>
          <p:cNvPicPr>
            <a:picLocks noChangeAspect="1"/>
          </p:cNvPicPr>
          <p:nvPr/>
        </p:nvPicPr>
        <p:blipFill>
          <a:blip r:embed="rId2"/>
          <a:stretch>
            <a:fillRect/>
          </a:stretch>
        </p:blipFill>
        <p:spPr>
          <a:xfrm>
            <a:off x="9519920" y="1410516"/>
            <a:ext cx="2326640" cy="2148911"/>
          </a:xfrm>
          <a:prstGeom prst="rect">
            <a:avLst/>
          </a:prstGeom>
        </p:spPr>
      </p:pic>
      <p:sp>
        <p:nvSpPr>
          <p:cNvPr id="3" name="Content Placeholder 2"/>
          <p:cNvSpPr txBox="1">
            <a:spLocks/>
          </p:cNvSpPr>
          <p:nvPr/>
        </p:nvSpPr>
        <p:spPr>
          <a:xfrm>
            <a:off x="263548" y="1608107"/>
            <a:ext cx="10008212" cy="46340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Ensuring Results are Attributed to the Correct Campus – Following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writes code 101999001 (District A – Campus One) and </a:t>
            </a:r>
            <a:r>
              <a:rPr kumimoji="0" lang="en-US" sz="24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correctly</a:t>
            </a: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grids 101999001 (District A – Campus One).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Scanner is going to read the 101999001 and results will be attributed to District A – Campus One.</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Results will post to the Assessment Management System. </a:t>
            </a: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100000"/>
              </a:lnSpc>
              <a:spcBef>
                <a:spcPts val="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No additional action is needed by the DTC. </a:t>
            </a: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276350" marR="0" lvl="3"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9926047"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 Returns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165335829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36451" y="2080491"/>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7"/>
            <a:ext cx="10213430" cy="7306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 Returns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descr="A close up of a sign&#10;&#10;Description automatically generated">
            <a:extLst>
              <a:ext uri="{FF2B5EF4-FFF2-40B4-BE49-F238E27FC236}">
                <a16:creationId xmlns:a16="http://schemas.microsoft.com/office/drawing/2014/main" id="{23765FE2-832A-420A-8965-DD9BCDCB071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66065" y="1876926"/>
            <a:ext cx="5101054" cy="4028729"/>
          </a:xfrm>
          <a:prstGeom prst="rect">
            <a:avLst/>
          </a:prstGeom>
        </p:spPr>
      </p:pic>
    </p:spTree>
    <p:extLst>
      <p:ext uri="{BB962C8B-B14F-4D97-AF65-F5344CB8AC3E}">
        <p14:creationId xmlns:p14="http://schemas.microsoft.com/office/powerpoint/2010/main" val="1507853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a:t>Online Incident Report Form</a:t>
            </a:r>
          </a:p>
        </p:txBody>
      </p:sp>
      <p:sp>
        <p:nvSpPr>
          <p:cNvPr id="6" name="Content Placeholder 4">
            <a:extLst>
              <a:ext uri="{FF2B5EF4-FFF2-40B4-BE49-F238E27FC236}">
                <a16:creationId xmlns:a16="http://schemas.microsoft.com/office/drawing/2014/main" id="{B431D6B0-08FD-4069-907F-3064187BC832}"/>
              </a:ext>
            </a:extLst>
          </p:cNvPr>
          <p:cNvSpPr>
            <a:spLocks noGrp="1"/>
          </p:cNvSpPr>
          <p:nvPr>
            <p:ph sz="half" idx="2"/>
          </p:nvPr>
        </p:nvSpPr>
        <p:spPr>
          <a:xfrm>
            <a:off x="750276" y="1260052"/>
            <a:ext cx="10603523" cy="5198806"/>
          </a:xfrm>
        </p:spPr>
        <p:txBody>
          <a:bodyPr vert="horz" lIns="91440" tIns="45720" rIns="91440" bIns="45720" rtlCol="0" anchor="t">
            <a:noAutofit/>
          </a:bodyPr>
          <a:lstStyle/>
          <a:p>
            <a:pPr marL="342900" indent="-342900">
              <a:lnSpc>
                <a:spcPct val="100000"/>
              </a:lnSpc>
              <a:spcBef>
                <a:spcPts val="600"/>
              </a:spcBef>
              <a:buFont typeface="Arial" panose="020B0604020202020204" pitchFamily="34" charset="0"/>
              <a:buChar char="•"/>
            </a:pPr>
            <a:r>
              <a:rPr lang="en-US">
                <a:latin typeface="+mn-lt"/>
                <a:cs typeface="Calibri"/>
              </a:rPr>
              <a:t>The form is being updated to reflect the updates in the DCCR.</a:t>
            </a:r>
          </a:p>
          <a:p>
            <a:pPr marL="342900" indent="-342900">
              <a:lnSpc>
                <a:spcPct val="100000"/>
              </a:lnSpc>
              <a:spcBef>
                <a:spcPts val="600"/>
              </a:spcBef>
              <a:buFont typeface="Arial" panose="020B0604020202020204" pitchFamily="34" charset="0"/>
              <a:buChar char="•"/>
            </a:pPr>
            <a:endParaRPr lang="en-US" sz="900">
              <a:latin typeface="+mn-lt"/>
            </a:endParaRPr>
          </a:p>
          <a:p>
            <a:pPr marL="342900" indent="-342900">
              <a:lnSpc>
                <a:spcPct val="100000"/>
              </a:lnSpc>
              <a:spcBef>
                <a:spcPts val="600"/>
              </a:spcBef>
              <a:buFont typeface="Arial" panose="020B0604020202020204" pitchFamily="34" charset="0"/>
              <a:buChar char="•"/>
            </a:pPr>
            <a:r>
              <a:rPr lang="en-US">
                <a:latin typeface="+mn-lt"/>
                <a:cs typeface="Calibri"/>
              </a:rPr>
              <a:t>The form will ask if the irregularity is procedural or serious.</a:t>
            </a:r>
          </a:p>
          <a:p>
            <a:pPr marL="1028700" lvl="1" indent="-342900">
              <a:lnSpc>
                <a:spcPct val="100000"/>
              </a:lnSpc>
              <a:spcBef>
                <a:spcPts val="600"/>
              </a:spcBef>
              <a:buFont typeface="Arial" panose="020B0604020202020204" pitchFamily="34" charset="0"/>
              <a:buChar char="•"/>
            </a:pPr>
            <a:r>
              <a:rPr lang="en-US">
                <a:latin typeface="+mn-lt"/>
              </a:rPr>
              <a:t>If procedural, you will need to select one of the five procedural categories.  </a:t>
            </a:r>
          </a:p>
          <a:p>
            <a:pPr marL="1028700" lvl="1" indent="-342900">
              <a:lnSpc>
                <a:spcPct val="100000"/>
              </a:lnSpc>
              <a:spcBef>
                <a:spcPts val="600"/>
              </a:spcBef>
              <a:buFont typeface="Arial" panose="020B0604020202020204" pitchFamily="34" charset="0"/>
              <a:buChar char="•"/>
            </a:pPr>
            <a:r>
              <a:rPr lang="en-US">
                <a:latin typeface="+mn-lt"/>
              </a:rPr>
              <a:t>If serious, you will need to select tampering, assistance, or other.</a:t>
            </a:r>
          </a:p>
          <a:p>
            <a:pPr marL="342900" indent="-342900">
              <a:lnSpc>
                <a:spcPct val="100000"/>
              </a:lnSpc>
              <a:spcBef>
                <a:spcPts val="600"/>
              </a:spcBef>
              <a:buFont typeface="Arial" panose="020B0604020202020204" pitchFamily="34" charset="0"/>
              <a:buChar char="•"/>
            </a:pPr>
            <a:endParaRPr lang="en-US" sz="900">
              <a:latin typeface="+mn-lt"/>
            </a:endParaRPr>
          </a:p>
          <a:p>
            <a:pPr marL="342900" indent="-342900">
              <a:lnSpc>
                <a:spcPct val="100000"/>
              </a:lnSpc>
              <a:spcBef>
                <a:spcPts val="600"/>
              </a:spcBef>
              <a:buFont typeface="Arial" panose="020B0604020202020204" pitchFamily="34" charset="0"/>
              <a:buChar char="•"/>
            </a:pPr>
            <a:r>
              <a:rPr lang="en-US">
                <a:latin typeface="+mn-lt"/>
                <a:cs typeface="Calibri"/>
              </a:rPr>
              <a:t>For all incidents, you need to submit an online incident report form and include an investigative summary and plan of action.</a:t>
            </a:r>
          </a:p>
          <a:p>
            <a:pPr marL="342900" indent="-342900">
              <a:lnSpc>
                <a:spcPct val="100000"/>
              </a:lnSpc>
              <a:spcBef>
                <a:spcPts val="600"/>
              </a:spcBef>
              <a:buFont typeface="Arial" panose="020B0604020202020204" pitchFamily="34" charset="0"/>
              <a:buChar char="•"/>
            </a:pPr>
            <a:endParaRPr lang="en-US" sz="900">
              <a:latin typeface="+mn-lt"/>
            </a:endParaRPr>
          </a:p>
          <a:p>
            <a:pPr marL="342900" indent="-342900">
              <a:lnSpc>
                <a:spcPct val="100000"/>
              </a:lnSpc>
              <a:spcBef>
                <a:spcPts val="600"/>
              </a:spcBef>
              <a:buFont typeface="Arial" panose="020B0604020202020204" pitchFamily="34" charset="0"/>
              <a:buChar char="•"/>
            </a:pPr>
            <a:r>
              <a:rPr lang="en-US">
                <a:latin typeface="+mn-lt"/>
                <a:cs typeface="Calibri"/>
              </a:rPr>
              <a:t>For serious violations, you also need to submit witness statements.</a:t>
            </a:r>
          </a:p>
          <a:p>
            <a:pPr marL="342900" indent="-342900">
              <a:lnSpc>
                <a:spcPct val="100000"/>
              </a:lnSpc>
              <a:spcBef>
                <a:spcPts val="600"/>
              </a:spcBef>
              <a:buFont typeface="Arial" panose="020B0604020202020204" pitchFamily="34" charset="0"/>
              <a:buChar char="•"/>
            </a:pPr>
            <a:endParaRPr lang="en-US" sz="900">
              <a:latin typeface="+mn-lt"/>
            </a:endParaRPr>
          </a:p>
          <a:p>
            <a:pPr marL="342900" indent="-342900">
              <a:lnSpc>
                <a:spcPct val="100000"/>
              </a:lnSpc>
              <a:spcBef>
                <a:spcPts val="600"/>
              </a:spcBef>
              <a:buFont typeface="Arial" panose="020B0604020202020204" pitchFamily="34" charset="0"/>
              <a:buChar char="•"/>
            </a:pPr>
            <a:r>
              <a:rPr lang="en-US">
                <a:latin typeface="+mn-lt"/>
                <a:cs typeface="Calibri"/>
              </a:rPr>
              <a:t>You may also need to submit other requested documentation (e.g., seating charts, oaths, etc.).</a:t>
            </a:r>
            <a:endParaRPr lang="en-US">
              <a:latin typeface="+mn-lt"/>
            </a:endParaRPr>
          </a:p>
        </p:txBody>
      </p:sp>
      <p:sp>
        <p:nvSpPr>
          <p:cNvPr id="7" name="Footer Placeholder 6">
            <a:extLst>
              <a:ext uri="{FF2B5EF4-FFF2-40B4-BE49-F238E27FC236}">
                <a16:creationId xmlns:a16="http://schemas.microsoft.com/office/drawing/2014/main" id="{E06059D7-F702-C04F-81D4-16D5D8361750}"/>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A91A0F53-2B08-AB4E-B0AD-A58885DBEAFA}"/>
              </a:ext>
            </a:extLst>
          </p:cNvPr>
          <p:cNvSpPr>
            <a:spLocks noGrp="1"/>
          </p:cNvSpPr>
          <p:nvPr>
            <p:ph type="sldNum" sz="quarter" idx="12"/>
          </p:nvPr>
        </p:nvSpPr>
        <p:spPr/>
        <p:txBody>
          <a:bodyPr/>
          <a:lstStyle/>
          <a:p>
            <a:fld id="{0088AB57-2DBE-44A3-AE96-942C49E954BF}" type="slidenum">
              <a:rPr lang="en-US" smtClean="0"/>
              <a:t>21</a:t>
            </a:fld>
            <a:endParaRPr lang="en-US"/>
          </a:p>
        </p:txBody>
      </p:sp>
    </p:spTree>
    <p:extLst>
      <p:ext uri="{BB962C8B-B14F-4D97-AF65-F5344CB8AC3E}">
        <p14:creationId xmlns:p14="http://schemas.microsoft.com/office/powerpoint/2010/main" val="31461690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79363" y="1373734"/>
            <a:ext cx="10170698" cy="44655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Account for Scorable Answer Documents Returned</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Best Practice: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Complete the online Answer Document Packing List (ADPL) for each administration prior to packing materials.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Do not</a:t>
            </a:r>
            <a:r>
              <a:rPr kumimoji="0" lang="en-US" sz="22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include online test taker counts or voided answer document counts in the ADPL.</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ADPL must be completed by 11:59 p.m. (CT) on the “Districts ship scorable materials and verify ADPL” on the COE.</a:t>
            </a: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altLang="en-US" sz="2200" b="0" i="0" u="none" strike="noStrike" kern="1200" cap="none" spc="0" normalizeH="0" baseline="0" noProof="0">
              <a:ln>
                <a:noFill/>
              </a:ln>
              <a:solidFill>
                <a:srgbClr val="000000"/>
              </a:solidFill>
              <a:effectLst/>
              <a:uLnTx/>
              <a:uFillTx/>
              <a:latin typeface="Calibri" panose="020F0502020204030204"/>
              <a:ea typeface="+mn-ea"/>
              <a:cs typeface="+mn-cs"/>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371600" marR="0" lvl="3"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516558" y="248815"/>
            <a:ext cx="9926047"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 Returns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grpSp>
        <p:nvGrpSpPr>
          <p:cNvPr id="12" name="Group 11"/>
          <p:cNvGrpSpPr/>
          <p:nvPr/>
        </p:nvGrpSpPr>
        <p:grpSpPr>
          <a:xfrm>
            <a:off x="261598" y="4541783"/>
            <a:ext cx="11671982" cy="1297464"/>
            <a:chOff x="328234" y="4628647"/>
            <a:chExt cx="11671982" cy="1297464"/>
          </a:xfrm>
        </p:grpSpPr>
        <p:pic>
          <p:nvPicPr>
            <p:cNvPr id="2" name="Picture 1"/>
            <p:cNvPicPr>
              <a:picLocks noChangeAspect="1"/>
            </p:cNvPicPr>
            <p:nvPr/>
          </p:nvPicPr>
          <p:blipFill>
            <a:blip r:embed="rId3"/>
            <a:stretch>
              <a:fillRect/>
            </a:stretch>
          </p:blipFill>
          <p:spPr>
            <a:xfrm>
              <a:off x="4039835" y="4628647"/>
              <a:ext cx="7960381" cy="1297464"/>
            </a:xfrm>
            <a:prstGeom prst="rect">
              <a:avLst/>
            </a:prstGeom>
            <a:ln w="28575">
              <a:solidFill>
                <a:schemeClr val="accent1"/>
              </a:solidFill>
            </a:ln>
          </p:spPr>
        </p:pic>
        <p:pic>
          <p:nvPicPr>
            <p:cNvPr id="10" name="Picture 9"/>
            <p:cNvPicPr>
              <a:picLocks noChangeAspect="1"/>
            </p:cNvPicPr>
            <p:nvPr/>
          </p:nvPicPr>
          <p:blipFill>
            <a:blip r:embed="rId4"/>
            <a:stretch>
              <a:fillRect/>
            </a:stretch>
          </p:blipFill>
          <p:spPr>
            <a:xfrm>
              <a:off x="328234" y="5011354"/>
              <a:ext cx="3201339" cy="740752"/>
            </a:xfrm>
            <a:prstGeom prst="rect">
              <a:avLst/>
            </a:prstGeom>
            <a:ln w="28575">
              <a:solidFill>
                <a:schemeClr val="accent1"/>
              </a:solidFill>
            </a:ln>
          </p:spPr>
        </p:pic>
        <p:sp>
          <p:nvSpPr>
            <p:cNvPr id="11" name="Rounded Rectangle 10"/>
            <p:cNvSpPr/>
            <p:nvPr/>
          </p:nvSpPr>
          <p:spPr>
            <a:xfrm>
              <a:off x="827774" y="5030604"/>
              <a:ext cx="1876926" cy="20553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3" name="Picture 12">
            <a:extLst>
              <a:ext uri="{FF2B5EF4-FFF2-40B4-BE49-F238E27FC236}">
                <a16:creationId xmlns:a16="http://schemas.microsoft.com/office/drawing/2014/main" id="{C2731A31-19C8-4FBD-B1BA-7615D7749D1C}"/>
              </a:ext>
            </a:extLst>
          </p:cNvPr>
          <p:cNvPicPr>
            <a:picLocks noChangeAspect="1"/>
          </p:cNvPicPr>
          <p:nvPr/>
        </p:nvPicPr>
        <p:blipFill>
          <a:blip r:embed="rId5"/>
          <a:stretch>
            <a:fillRect/>
          </a:stretch>
        </p:blipFill>
        <p:spPr>
          <a:xfrm>
            <a:off x="259407" y="1791532"/>
            <a:ext cx="1639911" cy="2801248"/>
          </a:xfrm>
          <a:prstGeom prst="rect">
            <a:avLst/>
          </a:prstGeom>
        </p:spPr>
      </p:pic>
    </p:spTree>
    <p:extLst>
      <p:ext uri="{BB962C8B-B14F-4D97-AF65-F5344CB8AC3E}">
        <p14:creationId xmlns:p14="http://schemas.microsoft.com/office/powerpoint/2010/main" val="410282217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4B8874-400F-4470-8E0B-F883E663823C}"/>
              </a:ext>
            </a:extLst>
          </p:cNvPr>
          <p:cNvPicPr>
            <a:picLocks noChangeAspect="1"/>
          </p:cNvPicPr>
          <p:nvPr/>
        </p:nvPicPr>
        <p:blipFill>
          <a:blip r:embed="rId2"/>
          <a:stretch>
            <a:fillRect/>
          </a:stretch>
        </p:blipFill>
        <p:spPr>
          <a:xfrm>
            <a:off x="9205779" y="1374844"/>
            <a:ext cx="1943100" cy="1895475"/>
          </a:xfrm>
          <a:prstGeom prst="rect">
            <a:avLst/>
          </a:prstGeom>
        </p:spPr>
      </p:pic>
      <p:sp>
        <p:nvSpPr>
          <p:cNvPr id="3" name="Content Placeholder 2"/>
          <p:cNvSpPr txBox="1">
            <a:spLocks/>
          </p:cNvSpPr>
          <p:nvPr/>
        </p:nvSpPr>
        <p:spPr>
          <a:xfrm>
            <a:off x="263548" y="1482691"/>
            <a:ext cx="9205572" cy="46340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Account for Scorable Answer Documents Returned – Out of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a:t>
            </a:r>
            <a:r>
              <a:rPr kumimoji="0" lang="en-US" sz="24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does not</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complete their ADPL and forgot to return 100 answer documents to be scanned and scored. </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a:t>
            </a:r>
            <a:r>
              <a:rPr kumimoji="0" lang="en-US" sz="24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does not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check the ADPL scans.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a:t>
            </a:r>
            <a:r>
              <a:rPr kumimoji="0" lang="en-US" sz="24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does not</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realize the mistake until after results are posted.</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ETS</a:t>
            </a:r>
            <a:r>
              <a:rPr kumimoji="0" lang="en-US" sz="20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r>
              <a:rPr kumimoji="0" lang="en-US" sz="20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will not</a:t>
            </a:r>
            <a:r>
              <a:rPr kumimoji="0" lang="en-US" sz="20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conduct an ADPL outreach because there is no discrepancy.</a:t>
            </a:r>
            <a:endParaRPr kumimoji="0" lang="en-US" sz="20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Tip:  </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Always submit your ADPL and check your ADPL scan counts (Orders &gt; ADPL Scans)!</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 </a:t>
            </a:r>
            <a:r>
              <a:rPr kumimoji="0" lang="en-US" sz="20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will not</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have those results included in their STAAR Report Cards, Confidential Student Labels, Summary Reports, Rosters, or Data File.</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 will need to reach out to ETS to open an investigation for missing scores.</a:t>
            </a:r>
          </a:p>
          <a:p>
            <a:pPr marL="914400" marR="0" lvl="2" indent="0" algn="l" defTabSz="914400" rtl="0" eaLnBrk="1" fontAlgn="auto" latinLnBrk="0" hangingPunct="1">
              <a:lnSpc>
                <a:spcPct val="100000"/>
              </a:lnSpc>
              <a:spcBef>
                <a:spcPts val="0"/>
              </a:spcBef>
              <a:spcAft>
                <a:spcPts val="0"/>
              </a:spcAft>
              <a:buClr>
                <a:srgbClr val="1682C5"/>
              </a:buClr>
              <a:buSzPct val="95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100000"/>
              </a:lnSpc>
              <a:spcBef>
                <a:spcPts val="0"/>
              </a:spcBef>
              <a:spcAft>
                <a:spcPts val="0"/>
              </a:spcAft>
              <a:buClr>
                <a:srgbClr val="1682C5"/>
              </a:buClr>
              <a:buSzPct val="95000"/>
              <a:buFont typeface="Arial" charset="0"/>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276350" marR="0" lvl="3"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9926047"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 Returns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9" name="Picture 10">
            <a:extLst>
              <a:ext uri="{FF2B5EF4-FFF2-40B4-BE49-F238E27FC236}">
                <a16:creationId xmlns:a16="http://schemas.microsoft.com/office/drawing/2014/main" id="{63D99351-4D59-4DAC-ADF8-8D95B4769940}"/>
              </a:ext>
            </a:extLst>
          </p:cNvPr>
          <p:cNvPicPr>
            <a:picLocks noChangeAspect="1"/>
          </p:cNvPicPr>
          <p:nvPr/>
        </p:nvPicPr>
        <p:blipFill>
          <a:blip r:embed="rId4"/>
          <a:stretch>
            <a:fillRect/>
          </a:stretch>
        </p:blipFill>
        <p:spPr>
          <a:xfrm>
            <a:off x="707571" y="3994923"/>
            <a:ext cx="858627" cy="1281764"/>
          </a:xfrm>
          <a:prstGeom prst="rect">
            <a:avLst/>
          </a:prstGeom>
          <a:noFill/>
        </p:spPr>
      </p:pic>
    </p:spTree>
    <p:extLst>
      <p:ext uri="{BB962C8B-B14F-4D97-AF65-F5344CB8AC3E}">
        <p14:creationId xmlns:p14="http://schemas.microsoft.com/office/powerpoint/2010/main" val="70801242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8086B8-38E7-4EAD-B95C-14D2F30C4559}"/>
              </a:ext>
            </a:extLst>
          </p:cNvPr>
          <p:cNvPicPr>
            <a:picLocks noChangeAspect="1"/>
          </p:cNvPicPr>
          <p:nvPr/>
        </p:nvPicPr>
        <p:blipFill>
          <a:blip r:embed="rId2"/>
          <a:stretch>
            <a:fillRect/>
          </a:stretch>
        </p:blipFill>
        <p:spPr>
          <a:xfrm>
            <a:off x="9577977" y="1482691"/>
            <a:ext cx="2326640" cy="2148911"/>
          </a:xfrm>
          <a:prstGeom prst="rect">
            <a:avLst/>
          </a:prstGeom>
        </p:spPr>
      </p:pic>
      <p:sp>
        <p:nvSpPr>
          <p:cNvPr id="3" name="Content Placeholder 2"/>
          <p:cNvSpPr txBox="1">
            <a:spLocks/>
          </p:cNvSpPr>
          <p:nvPr/>
        </p:nvSpPr>
        <p:spPr>
          <a:xfrm>
            <a:off x="263548" y="1608107"/>
            <a:ext cx="9926047" cy="46340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Account for Scorable Answer Documents Returned – Following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Example: DTC </a:t>
            </a:r>
            <a:r>
              <a:rPr kumimoji="0" lang="en-US" sz="24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does</a:t>
            </a: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complete their ADPL and accounts for all answer documents to be scanned and scored.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 </a:t>
            </a:r>
            <a:r>
              <a:rPr kumimoji="0" lang="en-US" sz="20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will</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have those results included in their STAAR Report Cards, Confidential Student Labels, Summary Reports, Rosters, or Data File.</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No additional action is needed by the DTC.</a:t>
            </a:r>
          </a:p>
          <a:p>
            <a:pPr marL="914400" marR="0" lvl="2" indent="0" algn="l" defTabSz="914400" rtl="0" eaLnBrk="1" fontAlgn="auto" latinLnBrk="0" hangingPunct="1">
              <a:lnSpc>
                <a:spcPct val="100000"/>
              </a:lnSpc>
              <a:spcBef>
                <a:spcPts val="0"/>
              </a:spcBef>
              <a:spcAft>
                <a:spcPts val="0"/>
              </a:spcAft>
              <a:buClr>
                <a:srgbClr val="1682C5"/>
              </a:buClr>
              <a:buSzPct val="95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100000"/>
              </a:lnSpc>
              <a:spcBef>
                <a:spcPts val="0"/>
              </a:spcBef>
              <a:spcAft>
                <a:spcPts val="0"/>
              </a:spcAft>
              <a:buClr>
                <a:srgbClr val="1682C5"/>
              </a:buClr>
              <a:buSzPct val="95000"/>
              <a:buFont typeface="Arial" charset="0"/>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276350" marR="0" lvl="3"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9926047"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 Returns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190911063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16379" y="2015837"/>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7"/>
            <a:ext cx="10213430" cy="7404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 Returns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descr="A close up of a sign&#10;&#10;Description automatically generated">
            <a:extLst>
              <a:ext uri="{FF2B5EF4-FFF2-40B4-BE49-F238E27FC236}">
                <a16:creationId xmlns:a16="http://schemas.microsoft.com/office/drawing/2014/main" id="{EE7171FF-1C30-4E31-AFE0-198CDB16DFE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66065" y="1876926"/>
            <a:ext cx="5101054" cy="4028729"/>
          </a:xfrm>
          <a:prstGeom prst="rect">
            <a:avLst/>
          </a:prstGeom>
        </p:spPr>
      </p:pic>
    </p:spTree>
    <p:extLst>
      <p:ext uri="{BB962C8B-B14F-4D97-AF65-F5344CB8AC3E}">
        <p14:creationId xmlns:p14="http://schemas.microsoft.com/office/powerpoint/2010/main" val="195813273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68930"/>
            <a:ext cx="12192000" cy="5608320"/>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1159267" y="3007213"/>
            <a:ext cx="10058400" cy="1329591"/>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Calibri" charset="0"/>
                <a:ea typeface="Calibri" charset="0"/>
                <a:cs typeface="Calibri" charset="0"/>
              </a:rPr>
              <a:t>Pearson Call Drivers and Best Practices – Materials</a:t>
            </a:r>
          </a:p>
        </p:txBody>
      </p:sp>
      <p:sp>
        <p:nvSpPr>
          <p:cNvPr id="3" name="Footer Placeholder 2">
            <a:extLst>
              <a:ext uri="{FF2B5EF4-FFF2-40B4-BE49-F238E27FC236}">
                <a16:creationId xmlns:a16="http://schemas.microsoft.com/office/drawing/2014/main" id="{CFD053DE-AA30-4148-AF19-F31F5F9DD457}"/>
              </a:ext>
            </a:extLst>
          </p:cNvPr>
          <p:cNvSpPr>
            <a:spLocks noGrp="1"/>
          </p:cNvSpPr>
          <p:nvPr>
            <p:ph type="ftr" sz="quarter" idx="3"/>
          </p:nvPr>
        </p:nvSpPr>
        <p:spPr/>
        <p:txBody>
          <a:bodyPr/>
          <a:lstStyle/>
          <a:p>
            <a:r>
              <a:rPr lang="en-US">
                <a:solidFill>
                  <a:srgbClr val="4472C4">
                    <a:lumMod val="60000"/>
                    <a:lumOff val="40000"/>
                  </a:srgbClr>
                </a:solidFill>
              </a:rPr>
              <a:t>TEA - Student Assessment Division</a:t>
            </a:r>
          </a:p>
        </p:txBody>
      </p:sp>
    </p:spTree>
    <p:extLst>
      <p:ext uri="{BB962C8B-B14F-4D97-AF65-F5344CB8AC3E}">
        <p14:creationId xmlns:p14="http://schemas.microsoft.com/office/powerpoint/2010/main" val="3236718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493411" y="1302147"/>
            <a:ext cx="9205177" cy="37655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How will districts receive TELPAS and TELPAS Alternate Test Administrator Manuals?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Best Practice:</a:t>
            </a: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  Districts must submit counts for TELPAS and TELPAS Alternate Test Administrator Manuals</a:t>
            </a: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panose="020B0604020202020204" pitchFamily="34"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TELPAS Rater Manuals will only be posted online.</a:t>
            </a:r>
          </a:p>
        </p:txBody>
      </p:sp>
      <p:sp>
        <p:nvSpPr>
          <p:cNvPr id="4" name="Title 10"/>
          <p:cNvSpPr txBox="1">
            <a:spLocks/>
          </p:cNvSpPr>
          <p:nvPr/>
        </p:nvSpPr>
        <p:spPr>
          <a:xfrm>
            <a:off x="1978570" y="248815"/>
            <a:ext cx="10021646"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10" name="Picture 9">
            <a:extLst>
              <a:ext uri="{FF2B5EF4-FFF2-40B4-BE49-F238E27FC236}">
                <a16:creationId xmlns:a16="http://schemas.microsoft.com/office/drawing/2014/main" id="{4A9FFC00-A846-4072-90DB-A5B35DA7F2EE}"/>
              </a:ext>
            </a:extLst>
          </p:cNvPr>
          <p:cNvPicPr>
            <a:picLocks noChangeAspect="1"/>
          </p:cNvPicPr>
          <p:nvPr/>
        </p:nvPicPr>
        <p:blipFill>
          <a:blip r:embed="rId4"/>
          <a:stretch>
            <a:fillRect/>
          </a:stretch>
        </p:blipFill>
        <p:spPr>
          <a:xfrm>
            <a:off x="7026981" y="3323478"/>
            <a:ext cx="2352326" cy="3053773"/>
          </a:xfrm>
          <a:prstGeom prst="rect">
            <a:avLst/>
          </a:prstGeom>
          <a:ln w="28575">
            <a:solidFill>
              <a:srgbClr val="136EA7"/>
            </a:solidFill>
          </a:ln>
        </p:spPr>
      </p:pic>
      <p:pic>
        <p:nvPicPr>
          <p:cNvPr id="11" name="Picture 10">
            <a:extLst>
              <a:ext uri="{FF2B5EF4-FFF2-40B4-BE49-F238E27FC236}">
                <a16:creationId xmlns:a16="http://schemas.microsoft.com/office/drawing/2014/main" id="{35952CFF-076D-4443-9576-C9C9AB6A2A9E}"/>
              </a:ext>
            </a:extLst>
          </p:cNvPr>
          <p:cNvPicPr>
            <a:picLocks noChangeAspect="1"/>
          </p:cNvPicPr>
          <p:nvPr/>
        </p:nvPicPr>
        <p:blipFill>
          <a:blip r:embed="rId5"/>
          <a:stretch>
            <a:fillRect/>
          </a:stretch>
        </p:blipFill>
        <p:spPr>
          <a:xfrm>
            <a:off x="9631742" y="3323477"/>
            <a:ext cx="2357435" cy="3053773"/>
          </a:xfrm>
          <a:prstGeom prst="rect">
            <a:avLst/>
          </a:prstGeom>
          <a:ln w="28575">
            <a:solidFill>
              <a:srgbClr val="136EA7"/>
            </a:solidFill>
          </a:ln>
        </p:spPr>
      </p:pic>
      <p:pic>
        <p:nvPicPr>
          <p:cNvPr id="12" name="Picture 11">
            <a:extLst>
              <a:ext uri="{FF2B5EF4-FFF2-40B4-BE49-F238E27FC236}">
                <a16:creationId xmlns:a16="http://schemas.microsoft.com/office/drawing/2014/main" id="{EA77B77C-0D9F-47BF-86B1-C108CF5B3F64}"/>
              </a:ext>
            </a:extLst>
          </p:cNvPr>
          <p:cNvPicPr>
            <a:picLocks noChangeAspect="1"/>
          </p:cNvPicPr>
          <p:nvPr/>
        </p:nvPicPr>
        <p:blipFill>
          <a:blip r:embed="rId6"/>
          <a:stretch>
            <a:fillRect/>
          </a:stretch>
        </p:blipFill>
        <p:spPr>
          <a:xfrm>
            <a:off x="600086" y="2049115"/>
            <a:ext cx="1639911" cy="2801248"/>
          </a:xfrm>
          <a:prstGeom prst="rect">
            <a:avLst/>
          </a:prstGeom>
        </p:spPr>
      </p:pic>
    </p:spTree>
    <p:extLst>
      <p:ext uri="{BB962C8B-B14F-4D97-AF65-F5344CB8AC3E}">
        <p14:creationId xmlns:p14="http://schemas.microsoft.com/office/powerpoint/2010/main" val="367490236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4479365-12E2-4448-92A0-5D7953AFBD83}"/>
              </a:ext>
            </a:extLst>
          </p:cNvPr>
          <p:cNvPicPr>
            <a:picLocks noChangeAspect="1"/>
          </p:cNvPicPr>
          <p:nvPr/>
        </p:nvPicPr>
        <p:blipFill>
          <a:blip r:embed="rId3"/>
          <a:stretch>
            <a:fillRect/>
          </a:stretch>
        </p:blipFill>
        <p:spPr>
          <a:xfrm>
            <a:off x="710702" y="3310740"/>
            <a:ext cx="3973627" cy="1589451"/>
          </a:xfrm>
          <a:prstGeom prst="rect">
            <a:avLst/>
          </a:prstGeom>
          <a:ln w="28575">
            <a:solidFill>
              <a:srgbClr val="136EA7"/>
            </a:solidFill>
          </a:ln>
        </p:spPr>
      </p:pic>
      <p:sp>
        <p:nvSpPr>
          <p:cNvPr id="4" name="Title 10"/>
          <p:cNvSpPr txBox="1">
            <a:spLocks/>
          </p:cNvSpPr>
          <p:nvPr/>
        </p:nvSpPr>
        <p:spPr>
          <a:xfrm>
            <a:off x="1978570" y="248815"/>
            <a:ext cx="10021646" cy="67722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Enter Counts for Manuals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
        <p:nvSpPr>
          <p:cNvPr id="12" name="Content Placeholder 2">
            <a:extLst>
              <a:ext uri="{FF2B5EF4-FFF2-40B4-BE49-F238E27FC236}">
                <a16:creationId xmlns:a16="http://schemas.microsoft.com/office/drawing/2014/main" id="{A7114EEF-16FA-48EF-AD6A-91A58193EC2C}"/>
              </a:ext>
            </a:extLst>
          </p:cNvPr>
          <p:cNvSpPr txBox="1">
            <a:spLocks/>
          </p:cNvSpPr>
          <p:nvPr/>
        </p:nvSpPr>
        <p:spPr>
          <a:xfrm>
            <a:off x="243903" y="1616330"/>
            <a:ext cx="11656359" cy="18970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From Setup &gt; Organizations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Search for and select organization(s). From the task dropdown, select </a:t>
            </a:r>
            <a:r>
              <a:rPr kumimoji="0" lang="en-US" sz="2400" b="1" i="1"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Edit Enrollment Counts</a:t>
            </a: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 and </a:t>
            </a:r>
            <a:r>
              <a:rPr kumimoji="0" lang="en-US" sz="2400" b="1" i="1"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Start</a:t>
            </a: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a:t>
            </a:r>
          </a:p>
        </p:txBody>
      </p:sp>
      <p:sp>
        <p:nvSpPr>
          <p:cNvPr id="13" name="Rectangle 12">
            <a:extLst>
              <a:ext uri="{FF2B5EF4-FFF2-40B4-BE49-F238E27FC236}">
                <a16:creationId xmlns:a16="http://schemas.microsoft.com/office/drawing/2014/main" id="{346A1403-EB5A-465E-ACF7-6547A68BC446}"/>
              </a:ext>
            </a:extLst>
          </p:cNvPr>
          <p:cNvSpPr/>
          <p:nvPr/>
        </p:nvSpPr>
        <p:spPr>
          <a:xfrm>
            <a:off x="773170" y="4558747"/>
            <a:ext cx="1545960" cy="159027"/>
          </a:xfrm>
          <a:prstGeom prst="rect">
            <a:avLst/>
          </a:prstGeom>
          <a:noFill/>
          <a:ln w="28575">
            <a:solidFill>
              <a:srgbClr val="EB7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143CED-18C7-4710-B7AB-6C2177B12AC1}"/>
              </a:ext>
            </a:extLst>
          </p:cNvPr>
          <p:cNvSpPr/>
          <p:nvPr/>
        </p:nvSpPr>
        <p:spPr>
          <a:xfrm>
            <a:off x="4005387" y="3834897"/>
            <a:ext cx="593117" cy="273278"/>
          </a:xfrm>
          <a:prstGeom prst="rect">
            <a:avLst/>
          </a:prstGeom>
          <a:noFill/>
          <a:ln w="28575">
            <a:solidFill>
              <a:srgbClr val="EB7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6C41B63A-5ADA-4739-AECC-E41F1D6A109A}"/>
              </a:ext>
            </a:extLst>
          </p:cNvPr>
          <p:cNvPicPr/>
          <p:nvPr/>
        </p:nvPicPr>
        <p:blipFill rotWithShape="1">
          <a:blip r:embed="rId5"/>
          <a:srcRect b="50049"/>
          <a:stretch/>
        </p:blipFill>
        <p:spPr bwMode="auto">
          <a:xfrm>
            <a:off x="5320495" y="3104767"/>
            <a:ext cx="6376700" cy="1795424"/>
          </a:xfrm>
          <a:prstGeom prst="rect">
            <a:avLst/>
          </a:prstGeom>
          <a:ln w="28575" cap="flat" cmpd="sng" algn="ctr">
            <a:solidFill>
              <a:srgbClr val="136EA7"/>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385835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E57839-5F77-4D89-9241-23A134C6716D}"/>
              </a:ext>
            </a:extLst>
          </p:cNvPr>
          <p:cNvPicPr>
            <a:picLocks noChangeAspect="1"/>
          </p:cNvPicPr>
          <p:nvPr/>
        </p:nvPicPr>
        <p:blipFill>
          <a:blip r:embed="rId3"/>
          <a:stretch>
            <a:fillRect/>
          </a:stretch>
        </p:blipFill>
        <p:spPr>
          <a:xfrm>
            <a:off x="10203402" y="1336979"/>
            <a:ext cx="1702895" cy="1661157"/>
          </a:xfrm>
          <a:prstGeom prst="rect">
            <a:avLst/>
          </a:prstGeom>
        </p:spPr>
      </p:pic>
      <p:sp>
        <p:nvSpPr>
          <p:cNvPr id="9" name="Title 10">
            <a:extLst>
              <a:ext uri="{FF2B5EF4-FFF2-40B4-BE49-F238E27FC236}">
                <a16:creationId xmlns:a16="http://schemas.microsoft.com/office/drawing/2014/main" id="{22F4F838-324F-4155-8502-67DA0B1214D4}"/>
              </a:ext>
            </a:extLst>
          </p:cNvPr>
          <p:cNvSpPr txBox="1">
            <a:spLocks/>
          </p:cNvSpPr>
          <p:nvPr/>
        </p:nvSpPr>
        <p:spPr>
          <a:xfrm>
            <a:off x="1978570" y="248815"/>
            <a:ext cx="10021646" cy="67722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Enter Counts for Manuals</a:t>
            </a:r>
          </a:p>
        </p:txBody>
      </p:sp>
      <p:sp>
        <p:nvSpPr>
          <p:cNvPr id="3" name="Content Placeholder 2"/>
          <p:cNvSpPr txBox="1">
            <a:spLocks/>
          </p:cNvSpPr>
          <p:nvPr/>
        </p:nvSpPr>
        <p:spPr>
          <a:xfrm>
            <a:off x="421418" y="1614795"/>
            <a:ext cx="10021647" cy="38302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Entering counts for TELPAS and TELPAS Alternate Test Administrator Manuals – Out of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Example: </a:t>
            </a: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The window for entering counts for TELPAS and TELPAS Alternate Test Administrator Manuals opens. </a:t>
            </a: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panose="020B0604020202020204" pitchFamily="34"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District </a:t>
            </a:r>
            <a:r>
              <a:rPr kumimoji="0" lang="en-US" sz="2200" b="1" i="0" u="sng"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does not</a:t>
            </a: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 enter counts during the window.</a:t>
            </a: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panose="020B0604020202020204" pitchFamily="34"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Results:</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Districts will receive the same amount of TELPAS and TELPAS Alternate Test Administrator Manuals as the previous year.</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Previous year counts may not be enough for the current year.</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168632895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C9B2B61-AA08-4DE2-BB1C-B7D045F50E7F}"/>
              </a:ext>
            </a:extLst>
          </p:cNvPr>
          <p:cNvPicPr>
            <a:picLocks noChangeAspect="1"/>
          </p:cNvPicPr>
          <p:nvPr/>
        </p:nvPicPr>
        <p:blipFill>
          <a:blip r:embed="rId3"/>
          <a:stretch>
            <a:fillRect/>
          </a:stretch>
        </p:blipFill>
        <p:spPr>
          <a:xfrm>
            <a:off x="9704056" y="1380997"/>
            <a:ext cx="2326640" cy="2148911"/>
          </a:xfrm>
          <a:prstGeom prst="rect">
            <a:avLst/>
          </a:prstGeom>
        </p:spPr>
      </p:pic>
      <p:sp>
        <p:nvSpPr>
          <p:cNvPr id="8" name="Title 10">
            <a:extLst>
              <a:ext uri="{FF2B5EF4-FFF2-40B4-BE49-F238E27FC236}">
                <a16:creationId xmlns:a16="http://schemas.microsoft.com/office/drawing/2014/main" id="{854FF333-59C3-4663-A60B-ED5E6F5866E3}"/>
              </a:ext>
            </a:extLst>
          </p:cNvPr>
          <p:cNvSpPr txBox="1">
            <a:spLocks/>
          </p:cNvSpPr>
          <p:nvPr/>
        </p:nvSpPr>
        <p:spPr>
          <a:xfrm>
            <a:off x="1978570" y="248815"/>
            <a:ext cx="10021646" cy="67722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Enter Counts for Manuals</a:t>
            </a:r>
          </a:p>
        </p:txBody>
      </p:sp>
      <p:sp>
        <p:nvSpPr>
          <p:cNvPr id="3" name="Content Placeholder 2"/>
          <p:cNvSpPr txBox="1">
            <a:spLocks/>
          </p:cNvSpPr>
          <p:nvPr/>
        </p:nvSpPr>
        <p:spPr>
          <a:xfrm>
            <a:off x="487680" y="1614794"/>
            <a:ext cx="9763760" cy="38302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Entering counts for TELPAS and TELPAS Alternate Test Administrator Manuals – Following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Example: </a:t>
            </a: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The window for entering counts for TELPAS and TELPAS Alternate Test Administrator Manuals opens. </a:t>
            </a: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panose="020B0604020202020204" pitchFamily="34"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District enters counts for TELPAS and TELPAS Alternate Test Administrator Manuals.</a:t>
            </a: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panose="020B0604020202020204" pitchFamily="34"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Results:</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Districts receive the number of manuals requested, plus overage.</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312760998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81033" y="2219036"/>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7"/>
            <a:ext cx="10213430" cy="7404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descr="A close up of a sign&#10;&#10;Description automatically generated">
            <a:extLst>
              <a:ext uri="{FF2B5EF4-FFF2-40B4-BE49-F238E27FC236}">
                <a16:creationId xmlns:a16="http://schemas.microsoft.com/office/drawing/2014/main" id="{035E8517-C20F-4BFC-A5C6-53A98DA1FF4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66065" y="1876926"/>
            <a:ext cx="5101054" cy="4028729"/>
          </a:xfrm>
          <a:prstGeom prst="rect">
            <a:avLst/>
          </a:prstGeom>
        </p:spPr>
      </p:pic>
    </p:spTree>
    <p:extLst>
      <p:ext uri="{BB962C8B-B14F-4D97-AF65-F5344CB8AC3E}">
        <p14:creationId xmlns:p14="http://schemas.microsoft.com/office/powerpoint/2010/main" val="1522485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F5B-BCB7-40AA-BC47-51228F74B28E}"/>
              </a:ext>
            </a:extLst>
          </p:cNvPr>
          <p:cNvSpPr>
            <a:spLocks noGrp="1"/>
          </p:cNvSpPr>
          <p:nvPr>
            <p:ph type="title"/>
          </p:nvPr>
        </p:nvSpPr>
        <p:spPr/>
        <p:txBody>
          <a:bodyPr>
            <a:normAutofit/>
          </a:bodyPr>
          <a:lstStyle/>
          <a:p>
            <a:pPr algn="ctr"/>
            <a:r>
              <a:rPr lang="en-US"/>
              <a:t>Revised Security Oaths</a:t>
            </a:r>
          </a:p>
        </p:txBody>
      </p:sp>
      <p:sp>
        <p:nvSpPr>
          <p:cNvPr id="4" name="Content Placeholder 3">
            <a:extLst>
              <a:ext uri="{FF2B5EF4-FFF2-40B4-BE49-F238E27FC236}">
                <a16:creationId xmlns:a16="http://schemas.microsoft.com/office/drawing/2014/main" id="{359659A4-F5B5-4BAD-BD4C-9BFA7482E180}"/>
              </a:ext>
            </a:extLst>
          </p:cNvPr>
          <p:cNvSpPr>
            <a:spLocks noGrp="1"/>
          </p:cNvSpPr>
          <p:nvPr>
            <p:ph idx="13"/>
          </p:nvPr>
        </p:nvSpPr>
        <p:spPr>
          <a:xfrm>
            <a:off x="726831" y="1277770"/>
            <a:ext cx="10621107" cy="5336279"/>
          </a:xfrm>
        </p:spPr>
        <p:txBody>
          <a:bodyPr>
            <a:noAutofit/>
          </a:bodyPr>
          <a:lstStyle/>
          <a:p>
            <a:pPr marL="342900" indent="-342900">
              <a:lnSpc>
                <a:spcPct val="100000"/>
              </a:lnSpc>
              <a:spcBef>
                <a:spcPts val="600"/>
              </a:spcBef>
              <a:buFont typeface="Arial" panose="020B0604020202020204" pitchFamily="34" charset="0"/>
              <a:buChar char="•"/>
            </a:pPr>
            <a:r>
              <a:rPr lang="en-US" b="0"/>
              <a:t>Based on feedback from the field, TEA has revised the security oaths.</a:t>
            </a:r>
          </a:p>
          <a:p>
            <a:pPr marL="342900" indent="-342900">
              <a:lnSpc>
                <a:spcPct val="100000"/>
              </a:lnSpc>
              <a:spcBef>
                <a:spcPts val="600"/>
              </a:spcBef>
              <a:buFont typeface="Arial" panose="020B0604020202020204" pitchFamily="34" charset="0"/>
              <a:buChar char="•"/>
            </a:pPr>
            <a:endParaRPr lang="en-US" sz="800" b="0"/>
          </a:p>
          <a:p>
            <a:pPr marL="342900" indent="-342900">
              <a:lnSpc>
                <a:spcPct val="100000"/>
              </a:lnSpc>
              <a:spcBef>
                <a:spcPts val="600"/>
              </a:spcBef>
              <a:buFont typeface="Arial" panose="020B0604020202020204" pitchFamily="34" charset="0"/>
              <a:buChar char="•"/>
            </a:pPr>
            <a:r>
              <a:rPr lang="en-US" b="0"/>
              <a:t>There are now three separate oaths with links to each on the security forms page.</a:t>
            </a:r>
          </a:p>
          <a:p>
            <a:pPr marL="1028700" lvl="1" indent="-342900">
              <a:lnSpc>
                <a:spcPct val="100000"/>
              </a:lnSpc>
              <a:spcBef>
                <a:spcPts val="600"/>
              </a:spcBef>
              <a:buFont typeface="Arial" panose="020B0604020202020204" pitchFamily="34" charset="0"/>
              <a:buChar char="•"/>
            </a:pPr>
            <a:r>
              <a:rPr lang="en-US"/>
              <a:t>Superintendent and Chief Administrative Officer</a:t>
            </a:r>
          </a:p>
          <a:p>
            <a:pPr marL="1028700" lvl="1" indent="-342900">
              <a:lnSpc>
                <a:spcPct val="100000"/>
              </a:lnSpc>
              <a:spcBef>
                <a:spcPts val="600"/>
              </a:spcBef>
              <a:buFont typeface="Arial" panose="020B0604020202020204" pitchFamily="34" charset="0"/>
              <a:buChar char="•"/>
            </a:pPr>
            <a:r>
              <a:rPr lang="en-US"/>
              <a:t>District Testing Coordinator</a:t>
            </a:r>
          </a:p>
          <a:p>
            <a:pPr marL="1028700" lvl="1" indent="-342900">
              <a:lnSpc>
                <a:spcPct val="100000"/>
              </a:lnSpc>
              <a:spcBef>
                <a:spcPts val="600"/>
              </a:spcBef>
              <a:buFont typeface="Arial" panose="020B0604020202020204" pitchFamily="34" charset="0"/>
              <a:buChar char="•"/>
            </a:pPr>
            <a:r>
              <a:rPr lang="en-US"/>
              <a:t>General (for CTC, TA, technology staff, proctors, raters, etc.)</a:t>
            </a:r>
          </a:p>
          <a:p>
            <a:pPr marL="342900" indent="-342900">
              <a:lnSpc>
                <a:spcPct val="100000"/>
              </a:lnSpc>
              <a:spcBef>
                <a:spcPts val="600"/>
              </a:spcBef>
              <a:buFont typeface="Arial" panose="020B0604020202020204" pitchFamily="34" charset="0"/>
              <a:buChar char="•"/>
            </a:pPr>
            <a:endParaRPr lang="en-US" sz="800" b="0"/>
          </a:p>
          <a:p>
            <a:pPr marL="342900" indent="-342900">
              <a:lnSpc>
                <a:spcPct val="100000"/>
              </a:lnSpc>
              <a:spcBef>
                <a:spcPts val="600"/>
              </a:spcBef>
              <a:buFont typeface="Arial" panose="020B0604020202020204" pitchFamily="34" charset="0"/>
              <a:buChar char="•"/>
            </a:pPr>
            <a:r>
              <a:rPr lang="en-US" b="0"/>
              <a:t>The Superintendent and DTC oaths are online forms with checkboxes. They can be printed and submitted online.</a:t>
            </a:r>
          </a:p>
          <a:p>
            <a:pPr marL="342900" indent="-342900">
              <a:lnSpc>
                <a:spcPct val="100000"/>
              </a:lnSpc>
              <a:spcBef>
                <a:spcPts val="600"/>
              </a:spcBef>
              <a:buFont typeface="Arial" panose="020B0604020202020204" pitchFamily="34" charset="0"/>
              <a:buChar char="•"/>
            </a:pPr>
            <a:endParaRPr lang="en-US" sz="800" b="0"/>
          </a:p>
          <a:p>
            <a:pPr marL="342900" indent="-342900">
              <a:lnSpc>
                <a:spcPct val="100000"/>
              </a:lnSpc>
              <a:spcBef>
                <a:spcPts val="600"/>
              </a:spcBef>
              <a:buFont typeface="Arial" panose="020B0604020202020204" pitchFamily="34" charset="0"/>
              <a:buChar char="•"/>
            </a:pPr>
            <a:r>
              <a:rPr lang="en-US" b="0"/>
              <a:t>The General oath is a fillable PDF that can be printed and saved electronically.</a:t>
            </a:r>
          </a:p>
        </p:txBody>
      </p:sp>
      <p:sp>
        <p:nvSpPr>
          <p:cNvPr id="7" name="Footer Placeholder 6">
            <a:extLst>
              <a:ext uri="{FF2B5EF4-FFF2-40B4-BE49-F238E27FC236}">
                <a16:creationId xmlns:a16="http://schemas.microsoft.com/office/drawing/2014/main" id="{B2FBFA89-D832-5847-9589-14DE315700C5}"/>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7056F1ED-98CC-EE44-BAC9-CB79AA095159}"/>
              </a:ext>
            </a:extLst>
          </p:cNvPr>
          <p:cNvSpPr>
            <a:spLocks noGrp="1"/>
          </p:cNvSpPr>
          <p:nvPr>
            <p:ph type="sldNum" sz="quarter" idx="12"/>
          </p:nvPr>
        </p:nvSpPr>
        <p:spPr/>
        <p:txBody>
          <a:bodyPr/>
          <a:lstStyle/>
          <a:p>
            <a:fld id="{0088AB57-2DBE-44A3-AE96-942C49E954BF}" type="slidenum">
              <a:rPr lang="en-US" smtClean="0"/>
              <a:t>22</a:t>
            </a:fld>
            <a:endParaRPr lang="en-US"/>
          </a:p>
        </p:txBody>
      </p:sp>
    </p:spTree>
    <p:extLst>
      <p:ext uri="{BB962C8B-B14F-4D97-AF65-F5344CB8AC3E}">
        <p14:creationId xmlns:p14="http://schemas.microsoft.com/office/powerpoint/2010/main" val="97278222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9680"/>
            <a:ext cx="12192000" cy="5608320"/>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1159267" y="3007213"/>
            <a:ext cx="10058400" cy="1329591"/>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Calibri" charset="0"/>
                <a:ea typeface="Calibri" charset="0"/>
                <a:cs typeface="Calibri" charset="0"/>
              </a:rPr>
              <a:t>ETS Call Drivers and Best Practices – Resolutions</a:t>
            </a:r>
          </a:p>
        </p:txBody>
      </p:sp>
      <p:sp>
        <p:nvSpPr>
          <p:cNvPr id="3" name="Footer Placeholder 2">
            <a:extLst>
              <a:ext uri="{FF2B5EF4-FFF2-40B4-BE49-F238E27FC236}">
                <a16:creationId xmlns:a16="http://schemas.microsoft.com/office/drawing/2014/main" id="{46386420-BCE2-DD42-A150-6B3F8007A8C7}"/>
              </a:ext>
            </a:extLst>
          </p:cNvPr>
          <p:cNvSpPr>
            <a:spLocks noGrp="1"/>
          </p:cNvSpPr>
          <p:nvPr>
            <p:ph type="ftr" sz="quarter" idx="3"/>
          </p:nvPr>
        </p:nvSpPr>
        <p:spPr/>
        <p:txBody>
          <a:bodyPr/>
          <a:lstStyle/>
          <a:p>
            <a:r>
              <a:rPr lang="en-US">
                <a:solidFill>
                  <a:srgbClr val="4472C4">
                    <a:lumMod val="60000"/>
                    <a:lumOff val="40000"/>
                  </a:srgbClr>
                </a:solidFill>
              </a:rPr>
              <a:t>TEA - Student Assessment Division</a:t>
            </a:r>
          </a:p>
        </p:txBody>
      </p:sp>
    </p:spTree>
    <p:extLst>
      <p:ext uri="{BB962C8B-B14F-4D97-AF65-F5344CB8AC3E}">
        <p14:creationId xmlns:p14="http://schemas.microsoft.com/office/powerpoint/2010/main" val="186254292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328602" y="1471805"/>
            <a:ext cx="10053844" cy="44655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Check Student Resolutions in the Assessment Management System</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Best Practice: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DTCs </a:t>
            </a:r>
            <a:r>
              <a:rPr kumimoji="0" lang="en-US" sz="24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should</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view and correct student resolutions (</a:t>
            </a:r>
            <a:r>
              <a:rPr kumimoji="0" lang="en-US" sz="2400" b="0" i="1"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Students &gt; Resolutions</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during the “Districts resolve student information and test warnings (Resolutions)” window on the COE.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Changes during this window will be reported with final region reports.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Changes after this window will be reported in scheduled report updates.</a:t>
            </a: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altLang="en-US" sz="2200" b="0" i="0" u="none" strike="noStrike" kern="1200" cap="none" spc="0" normalizeH="0" baseline="0" noProof="0">
              <a:ln>
                <a:noFill/>
              </a:ln>
              <a:solidFill>
                <a:srgbClr val="000000"/>
              </a:solidFill>
              <a:effectLst/>
              <a:uLnTx/>
              <a:uFillTx/>
              <a:latin typeface="Calibri" panose="020F0502020204030204"/>
              <a:ea typeface="+mn-ea"/>
              <a:cs typeface="+mn-cs"/>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371600" marR="0" lvl="3"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516558" y="248815"/>
            <a:ext cx="9926047"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Resolutions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2" name="Picture 1"/>
          <p:cNvPicPr>
            <a:picLocks noChangeAspect="1"/>
          </p:cNvPicPr>
          <p:nvPr/>
        </p:nvPicPr>
        <p:blipFill>
          <a:blip r:embed="rId4"/>
          <a:stretch>
            <a:fillRect/>
          </a:stretch>
        </p:blipFill>
        <p:spPr>
          <a:xfrm>
            <a:off x="962603" y="5560331"/>
            <a:ext cx="7920714" cy="714651"/>
          </a:xfrm>
          <a:prstGeom prst="rect">
            <a:avLst/>
          </a:prstGeom>
          <a:ln w="28575">
            <a:solidFill>
              <a:schemeClr val="accent1"/>
            </a:solidFill>
          </a:ln>
        </p:spPr>
      </p:pic>
      <p:pic>
        <p:nvPicPr>
          <p:cNvPr id="11" name="Picture 10"/>
          <p:cNvPicPr>
            <a:picLocks noChangeAspect="1"/>
          </p:cNvPicPr>
          <p:nvPr/>
        </p:nvPicPr>
        <p:blipFill>
          <a:blip r:embed="rId5"/>
          <a:stretch>
            <a:fillRect/>
          </a:stretch>
        </p:blipFill>
        <p:spPr>
          <a:xfrm>
            <a:off x="10540465" y="4138876"/>
            <a:ext cx="1371600" cy="2238375"/>
          </a:xfrm>
          <a:prstGeom prst="rect">
            <a:avLst/>
          </a:prstGeom>
          <a:ln w="28575">
            <a:solidFill>
              <a:schemeClr val="accent1"/>
            </a:solidFill>
          </a:ln>
        </p:spPr>
      </p:pic>
      <p:grpSp>
        <p:nvGrpSpPr>
          <p:cNvPr id="15" name="Group 14"/>
          <p:cNvGrpSpPr/>
          <p:nvPr/>
        </p:nvGrpSpPr>
        <p:grpSpPr>
          <a:xfrm>
            <a:off x="3115443" y="4286099"/>
            <a:ext cx="7253243" cy="1884834"/>
            <a:chOff x="3115443" y="4286099"/>
            <a:chExt cx="7253243" cy="1884834"/>
          </a:xfrm>
        </p:grpSpPr>
        <p:sp>
          <p:nvSpPr>
            <p:cNvPr id="12" name="Right Arrow 11"/>
            <p:cNvSpPr/>
            <p:nvPr/>
          </p:nvSpPr>
          <p:spPr>
            <a:xfrm rot="10800000">
              <a:off x="9271406" y="5854235"/>
              <a:ext cx="1097280" cy="31669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p:cNvPicPr>
              <a:picLocks noChangeAspect="1"/>
            </p:cNvPicPr>
            <p:nvPr/>
          </p:nvPicPr>
          <p:blipFill>
            <a:blip r:embed="rId6"/>
            <a:stretch>
              <a:fillRect/>
            </a:stretch>
          </p:blipFill>
          <p:spPr>
            <a:xfrm>
              <a:off x="3115443" y="4286099"/>
              <a:ext cx="2657475" cy="1009650"/>
            </a:xfrm>
            <a:prstGeom prst="rect">
              <a:avLst/>
            </a:prstGeom>
            <a:ln w="28575">
              <a:solidFill>
                <a:srgbClr val="0070C0"/>
              </a:solidFill>
            </a:ln>
          </p:spPr>
        </p:pic>
        <p:sp>
          <p:nvSpPr>
            <p:cNvPr id="14" name="Rounded Rectangle 13"/>
            <p:cNvSpPr/>
            <p:nvPr/>
          </p:nvSpPr>
          <p:spPr>
            <a:xfrm>
              <a:off x="4025053" y="4414684"/>
              <a:ext cx="1687489" cy="19664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6" name="Picture 15">
            <a:extLst>
              <a:ext uri="{FF2B5EF4-FFF2-40B4-BE49-F238E27FC236}">
                <a16:creationId xmlns:a16="http://schemas.microsoft.com/office/drawing/2014/main" id="{2C52DE6B-183C-416C-AEF1-82C9693284D9}"/>
              </a:ext>
            </a:extLst>
          </p:cNvPr>
          <p:cNvPicPr>
            <a:picLocks noChangeAspect="1"/>
          </p:cNvPicPr>
          <p:nvPr/>
        </p:nvPicPr>
        <p:blipFill>
          <a:blip r:embed="rId7"/>
          <a:stretch>
            <a:fillRect/>
          </a:stretch>
        </p:blipFill>
        <p:spPr>
          <a:xfrm>
            <a:off x="472577" y="1939950"/>
            <a:ext cx="1639911" cy="2801248"/>
          </a:xfrm>
          <a:prstGeom prst="rect">
            <a:avLst/>
          </a:prstGeom>
        </p:spPr>
      </p:pic>
    </p:spTree>
    <p:extLst>
      <p:ext uri="{BB962C8B-B14F-4D97-AF65-F5344CB8AC3E}">
        <p14:creationId xmlns:p14="http://schemas.microsoft.com/office/powerpoint/2010/main" val="351143595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67116" y="1601370"/>
            <a:ext cx="12024883" cy="44655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Check Student Resolutions in the Assessment Management System</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Resolutions </a:t>
            </a:r>
            <a:r>
              <a:rPr lang="en-US" sz="2200">
                <a:solidFill>
                  <a:srgbClr val="000000">
                    <a:lumMod val="75000"/>
                    <a:lumOff val="25000"/>
                  </a:srgbClr>
                </a:solidFill>
                <a:latin typeface="Calibri" charset="0"/>
                <a:ea typeface="Calibri" charset="0"/>
                <a:cs typeface="Calibri" charset="0"/>
              </a:rPr>
              <a:t>are</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used to identify non-</a:t>
            </a:r>
            <a:r>
              <a:rPr kumimoji="0" lang="en-US" sz="2200" b="0" i="0" u="none" strike="noStrike" kern="1200" cap="none" spc="0" normalizeH="0" baseline="0" noProof="0" err="1">
                <a:ln>
                  <a:noFill/>
                </a:ln>
                <a:solidFill>
                  <a:srgbClr val="000000">
                    <a:lumMod val="75000"/>
                    <a:lumOff val="25000"/>
                  </a:srgbClr>
                </a:solidFill>
                <a:effectLst/>
                <a:uLnTx/>
                <a:uFillTx/>
                <a:latin typeface="Calibri" charset="0"/>
                <a:ea typeface="Calibri" charset="0"/>
                <a:cs typeface="Calibri" charset="0"/>
              </a:rPr>
              <a:t>precoded</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answer documents with conflicts or missing data.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Resolving these issues ensures that the answer document is matched to the correct student and that the system has the best available, most current, complete, and accurate data.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Tip: </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System allows for downloading a report showing a list of all records that require resolution and the specific fields with missing or conflicting data.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This is especially useful in large districts with a large number of records that need resolution.  </a:t>
            </a: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altLang="en-US" sz="2200" b="0" i="0" u="none" strike="noStrike" kern="1200" cap="none" spc="0" normalizeH="0" baseline="0" noProof="0">
              <a:ln>
                <a:noFill/>
              </a:ln>
              <a:solidFill>
                <a:srgbClr val="000000"/>
              </a:solidFill>
              <a:effectLst/>
              <a:uLnTx/>
              <a:uFillTx/>
              <a:latin typeface="Calibri" panose="020F0502020204030204"/>
              <a:ea typeface="+mn-ea"/>
              <a:cs typeface="+mn-cs"/>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371600" marR="0" lvl="3"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516558" y="248815"/>
            <a:ext cx="9926047"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Resolutions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9" name="Picture 10">
            <a:extLst>
              <a:ext uri="{FF2B5EF4-FFF2-40B4-BE49-F238E27FC236}">
                <a16:creationId xmlns:a16="http://schemas.microsoft.com/office/drawing/2014/main" id="{63D99351-4D59-4DAC-ADF8-8D95B4769940}"/>
              </a:ext>
            </a:extLst>
          </p:cNvPr>
          <p:cNvPicPr>
            <a:picLocks noChangeAspect="1"/>
          </p:cNvPicPr>
          <p:nvPr/>
        </p:nvPicPr>
        <p:blipFill>
          <a:blip r:embed="rId3"/>
          <a:stretch>
            <a:fillRect/>
          </a:stretch>
        </p:blipFill>
        <p:spPr>
          <a:xfrm>
            <a:off x="294866" y="2848539"/>
            <a:ext cx="743761" cy="1110291"/>
          </a:xfrm>
          <a:prstGeom prst="rect">
            <a:avLst/>
          </a:prstGeom>
          <a:noFill/>
        </p:spPr>
      </p:pic>
      <p:grpSp>
        <p:nvGrpSpPr>
          <p:cNvPr id="16" name="Group 15"/>
          <p:cNvGrpSpPr/>
          <p:nvPr/>
        </p:nvGrpSpPr>
        <p:grpSpPr>
          <a:xfrm>
            <a:off x="1038627" y="4412924"/>
            <a:ext cx="10783238" cy="1026975"/>
            <a:chOff x="833687" y="4229655"/>
            <a:chExt cx="10783238" cy="1026975"/>
          </a:xfrm>
        </p:grpSpPr>
        <p:pic>
          <p:nvPicPr>
            <p:cNvPr id="14" name="Picture 13"/>
            <p:cNvPicPr>
              <a:picLocks noChangeAspect="1"/>
            </p:cNvPicPr>
            <p:nvPr/>
          </p:nvPicPr>
          <p:blipFill>
            <a:blip r:embed="rId4"/>
            <a:stretch>
              <a:fillRect/>
            </a:stretch>
          </p:blipFill>
          <p:spPr>
            <a:xfrm>
              <a:off x="833687" y="4229655"/>
              <a:ext cx="10783238" cy="1026975"/>
            </a:xfrm>
            <a:prstGeom prst="rect">
              <a:avLst/>
            </a:prstGeom>
            <a:ln w="28575">
              <a:solidFill>
                <a:schemeClr val="accent1"/>
              </a:solidFill>
            </a:ln>
          </p:spPr>
        </p:pic>
        <p:sp>
          <p:nvSpPr>
            <p:cNvPr id="11" name="Right Arrow 10"/>
            <p:cNvSpPr/>
            <p:nvPr/>
          </p:nvSpPr>
          <p:spPr>
            <a:xfrm>
              <a:off x="7922582" y="4285719"/>
              <a:ext cx="586409" cy="21866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5" name="Picture 14"/>
          <p:cNvPicPr>
            <a:picLocks noChangeAspect="1"/>
          </p:cNvPicPr>
          <p:nvPr/>
        </p:nvPicPr>
        <p:blipFill>
          <a:blip r:embed="rId5"/>
          <a:stretch>
            <a:fillRect/>
          </a:stretch>
        </p:blipFill>
        <p:spPr>
          <a:xfrm>
            <a:off x="1319212" y="5580275"/>
            <a:ext cx="9553575" cy="800100"/>
          </a:xfrm>
          <a:prstGeom prst="rect">
            <a:avLst/>
          </a:prstGeom>
          <a:ln w="28575">
            <a:solidFill>
              <a:schemeClr val="accent1"/>
            </a:solidFill>
          </a:ln>
        </p:spPr>
      </p:pic>
    </p:spTree>
    <p:extLst>
      <p:ext uri="{BB962C8B-B14F-4D97-AF65-F5344CB8AC3E}">
        <p14:creationId xmlns:p14="http://schemas.microsoft.com/office/powerpoint/2010/main" val="241168783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DCAA4A-694C-42BF-A619-CFDB2FE99A19}"/>
              </a:ext>
            </a:extLst>
          </p:cNvPr>
          <p:cNvPicPr>
            <a:picLocks noChangeAspect="1"/>
          </p:cNvPicPr>
          <p:nvPr/>
        </p:nvPicPr>
        <p:blipFill>
          <a:blip r:embed="rId2"/>
          <a:stretch>
            <a:fillRect/>
          </a:stretch>
        </p:blipFill>
        <p:spPr>
          <a:xfrm>
            <a:off x="9985351" y="1347565"/>
            <a:ext cx="1943100" cy="1895475"/>
          </a:xfrm>
          <a:prstGeom prst="rect">
            <a:avLst/>
          </a:prstGeom>
        </p:spPr>
      </p:pic>
      <p:sp>
        <p:nvSpPr>
          <p:cNvPr id="3" name="Content Placeholder 2"/>
          <p:cNvSpPr txBox="1">
            <a:spLocks/>
          </p:cNvSpPr>
          <p:nvPr/>
        </p:nvSpPr>
        <p:spPr>
          <a:xfrm>
            <a:off x="263549" y="1608107"/>
            <a:ext cx="10231732" cy="46340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Check Student Resolutions in the Assessment Management System – Out of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DTC</a:t>
            </a: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r>
              <a:rPr kumimoji="0" lang="en-US" sz="24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does not</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check and complete their resolutions.</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The pdf of the STAAR Report Card is available in </a:t>
            </a:r>
            <a:r>
              <a:rPr kumimoji="0" lang="en-US" sz="2000" b="0" i="1" u="none" strike="noStrike" kern="1200" cap="none" spc="0" normalizeH="0" baseline="0" noProof="0">
                <a:ln>
                  <a:noFill/>
                </a:ln>
                <a:solidFill>
                  <a:srgbClr val="000000"/>
                </a:solidFill>
                <a:effectLst/>
                <a:uLnTx/>
                <a:uFillTx/>
                <a:latin typeface="Calibri" charset="0"/>
                <a:ea typeface="Calibri" charset="0"/>
                <a:cs typeface="Calibri" charset="0"/>
              </a:rPr>
              <a:t>Students &gt; Resolutions</a:t>
            </a: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 however, the results </a:t>
            </a:r>
            <a:r>
              <a:rPr kumimoji="0" lang="en-US" sz="2000" b="1" i="0" u="sng" strike="noStrike" kern="1200" cap="none" spc="0" normalizeH="0" baseline="0" noProof="0">
                <a:ln>
                  <a:noFill/>
                </a:ln>
                <a:solidFill>
                  <a:srgbClr val="000000"/>
                </a:solidFill>
                <a:effectLst/>
                <a:uLnTx/>
                <a:uFillTx/>
                <a:latin typeface="Calibri" charset="0"/>
                <a:ea typeface="Calibri" charset="0"/>
                <a:cs typeface="Calibri" charset="0"/>
              </a:rPr>
              <a:t>are not</a:t>
            </a: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 accurately reporting to the correct student.</a:t>
            </a:r>
            <a:endParaRPr kumimoji="0" lang="en-US" sz="2000" b="1" i="0" u="none" strike="noStrike" kern="1200" cap="none" spc="0" normalizeH="0" baseline="0" noProof="0">
              <a:ln>
                <a:noFill/>
              </a:ln>
              <a:solidFill>
                <a:srgbClr val="000000"/>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Students and parents </a:t>
            </a:r>
            <a:r>
              <a:rPr kumimoji="0" lang="en-US" sz="2000" b="1" i="0" u="sng" strike="noStrike" kern="1200" cap="none" spc="0" normalizeH="0" baseline="0" noProof="0">
                <a:ln>
                  <a:noFill/>
                </a:ln>
                <a:solidFill>
                  <a:srgbClr val="000000"/>
                </a:solidFill>
                <a:effectLst/>
                <a:uLnTx/>
                <a:uFillTx/>
                <a:latin typeface="Calibri" charset="0"/>
                <a:ea typeface="Calibri" charset="0"/>
                <a:cs typeface="Calibri" charset="0"/>
              </a:rPr>
              <a:t>will not</a:t>
            </a: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 receive scores.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The score information </a:t>
            </a:r>
            <a:r>
              <a:rPr kumimoji="0" lang="en-US" sz="2000" b="1" i="0" u="sng" strike="noStrike" kern="1200" cap="none" spc="0" normalizeH="0" baseline="0" noProof="0">
                <a:ln>
                  <a:noFill/>
                </a:ln>
                <a:solidFill>
                  <a:srgbClr val="000000"/>
                </a:solidFill>
                <a:effectLst/>
                <a:uLnTx/>
                <a:uFillTx/>
                <a:latin typeface="Calibri" charset="0"/>
                <a:ea typeface="Calibri" charset="0"/>
                <a:cs typeface="Calibri" charset="0"/>
              </a:rPr>
              <a:t>will not</a:t>
            </a:r>
            <a:r>
              <a:rPr kumimoji="0" lang="en-US" sz="2000" b="0" i="0" u="sng" strike="noStrike" kern="1200" cap="none" spc="0" normalizeH="0" baseline="0" noProof="0">
                <a:ln>
                  <a:noFill/>
                </a:ln>
                <a:solidFill>
                  <a:srgbClr val="000000"/>
                </a:solidFill>
                <a:effectLst/>
                <a:uLnTx/>
                <a:uFillTx/>
                <a:latin typeface="Calibri" charset="0"/>
                <a:ea typeface="Calibri" charset="0"/>
                <a:cs typeface="Calibri" charset="0"/>
              </a:rPr>
              <a:t> </a:t>
            </a: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be available in the Student Portal.</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District will have </a:t>
            </a:r>
            <a:r>
              <a:rPr kumimoji="0" lang="en-US" sz="2000" b="1" i="0" u="sng" strike="noStrike" kern="1200" cap="none" spc="0" normalizeH="0" baseline="0" noProof="0">
                <a:ln>
                  <a:noFill/>
                </a:ln>
                <a:solidFill>
                  <a:srgbClr val="000000"/>
                </a:solidFill>
                <a:effectLst/>
                <a:uLnTx/>
                <a:uFillTx/>
                <a:latin typeface="Calibri" charset="0"/>
                <a:ea typeface="Calibri" charset="0"/>
                <a:cs typeface="Calibri" charset="0"/>
              </a:rPr>
              <a:t>incorrect or missing data</a:t>
            </a: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 in their student results.</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DTC will need to resolve the student resolution.</a:t>
            </a:r>
          </a:p>
          <a:p>
            <a:pPr marL="914400" marR="0" lvl="2" indent="0" algn="l" defTabSz="914400" rtl="0" eaLnBrk="1" fontAlgn="auto" latinLnBrk="0" hangingPunct="1">
              <a:lnSpc>
                <a:spcPct val="100000"/>
              </a:lnSpc>
              <a:spcBef>
                <a:spcPts val="0"/>
              </a:spcBef>
              <a:spcAft>
                <a:spcPts val="0"/>
              </a:spcAft>
              <a:buClr>
                <a:srgbClr val="1682C5"/>
              </a:buClr>
              <a:buSzPct val="95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100000"/>
              </a:lnSpc>
              <a:spcBef>
                <a:spcPts val="0"/>
              </a:spcBef>
              <a:spcAft>
                <a:spcPts val="0"/>
              </a:spcAft>
              <a:buClr>
                <a:srgbClr val="1682C5"/>
              </a:buClr>
              <a:buSzPct val="95000"/>
              <a:buFont typeface="Arial" charset="0"/>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276350" marR="0" lvl="3"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9926047"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 Returns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374079243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A5654D-6E41-4053-B104-E934FD4A00DD}"/>
              </a:ext>
            </a:extLst>
          </p:cNvPr>
          <p:cNvPicPr>
            <a:picLocks noChangeAspect="1"/>
          </p:cNvPicPr>
          <p:nvPr/>
        </p:nvPicPr>
        <p:blipFill>
          <a:blip r:embed="rId2"/>
          <a:stretch>
            <a:fillRect/>
          </a:stretch>
        </p:blipFill>
        <p:spPr>
          <a:xfrm>
            <a:off x="9519920" y="1410516"/>
            <a:ext cx="2326640" cy="2148911"/>
          </a:xfrm>
          <a:prstGeom prst="rect">
            <a:avLst/>
          </a:prstGeom>
        </p:spPr>
      </p:pic>
      <p:sp>
        <p:nvSpPr>
          <p:cNvPr id="3" name="Content Placeholder 2"/>
          <p:cNvSpPr txBox="1">
            <a:spLocks/>
          </p:cNvSpPr>
          <p:nvPr/>
        </p:nvSpPr>
        <p:spPr>
          <a:xfrm>
            <a:off x="263549" y="1608107"/>
            <a:ext cx="9926048" cy="46340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Check Resolutions in the Assessment Management System – Following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rPr>
              <a:t>DTC checks and completes their student resolutions by the date noted on the COE.</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Results </a:t>
            </a:r>
            <a:r>
              <a:rPr kumimoji="0" lang="en-US" sz="2000" b="1" i="0" u="sng" strike="noStrike" kern="1200" cap="none" spc="0" normalizeH="0" baseline="0" noProof="0">
                <a:ln>
                  <a:noFill/>
                </a:ln>
                <a:solidFill>
                  <a:srgbClr val="000000"/>
                </a:solidFill>
                <a:effectLst/>
                <a:uLnTx/>
                <a:uFillTx/>
                <a:latin typeface="Calibri" charset="0"/>
                <a:ea typeface="Calibri" charset="0"/>
                <a:cs typeface="Calibri" charset="0"/>
              </a:rPr>
              <a:t>are</a:t>
            </a: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 accurately reported to the correct student when final region reports post.</a:t>
            </a:r>
            <a:endParaRPr kumimoji="0" lang="en-US" sz="2000" b="1" i="0" u="none" strike="noStrike" kern="1200" cap="none" spc="0" normalizeH="0" baseline="0" noProof="0">
              <a:ln>
                <a:noFill/>
              </a:ln>
              <a:solidFill>
                <a:srgbClr val="000000"/>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Students and parents </a:t>
            </a:r>
            <a:r>
              <a:rPr kumimoji="0" lang="en-US" sz="2000" b="1" i="0" u="sng" strike="noStrike" kern="1200" cap="none" spc="0" normalizeH="0" baseline="0" noProof="0">
                <a:ln>
                  <a:noFill/>
                </a:ln>
                <a:solidFill>
                  <a:srgbClr val="000000"/>
                </a:solidFill>
                <a:effectLst/>
                <a:uLnTx/>
                <a:uFillTx/>
                <a:latin typeface="Calibri" charset="0"/>
                <a:ea typeface="Calibri" charset="0"/>
                <a:cs typeface="Calibri" charset="0"/>
              </a:rPr>
              <a:t>will</a:t>
            </a: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 receive scores when final region reports post.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The score information </a:t>
            </a:r>
            <a:r>
              <a:rPr kumimoji="0" lang="en-US" sz="2000" b="1" i="0" u="sng" strike="noStrike" kern="1200" cap="none" spc="0" normalizeH="0" baseline="0" noProof="0">
                <a:ln>
                  <a:noFill/>
                </a:ln>
                <a:solidFill>
                  <a:srgbClr val="000000"/>
                </a:solidFill>
                <a:effectLst/>
                <a:uLnTx/>
                <a:uFillTx/>
                <a:latin typeface="Calibri" charset="0"/>
                <a:ea typeface="Calibri" charset="0"/>
                <a:cs typeface="Calibri" charset="0"/>
              </a:rPr>
              <a:t>will</a:t>
            </a: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 be available in the Student Portal.</a:t>
            </a:r>
          </a:p>
          <a:p>
            <a:pPr marL="914400" marR="0" lvl="2" indent="0" algn="l" defTabSz="914400" rtl="0" eaLnBrk="1" fontAlgn="auto" latinLnBrk="0" hangingPunct="1">
              <a:lnSpc>
                <a:spcPct val="100000"/>
              </a:lnSpc>
              <a:spcBef>
                <a:spcPts val="0"/>
              </a:spcBef>
              <a:spcAft>
                <a:spcPts val="0"/>
              </a:spcAft>
              <a:buClr>
                <a:srgbClr val="1682C5"/>
              </a:buClr>
              <a:buSzPct val="95000"/>
              <a:buFont typeface="Arial"/>
              <a:buNone/>
              <a:tabLst/>
              <a:defRPr/>
            </a:pPr>
            <a:endPar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1800" b="0" i="0" u="none" strike="noStrike" kern="1200" cap="none" spc="0" normalizeH="0" baseline="0" noProof="0">
              <a:ln>
                <a:noFill/>
              </a:ln>
              <a:solidFill>
                <a:srgbClr val="000000"/>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100000"/>
              </a:lnSpc>
              <a:spcBef>
                <a:spcPts val="0"/>
              </a:spcBef>
              <a:spcAft>
                <a:spcPts val="0"/>
              </a:spcAft>
              <a:buClr>
                <a:srgbClr val="1682C5"/>
              </a:buClr>
              <a:buSzPct val="95000"/>
              <a:buFont typeface="Arial" charset="0"/>
              <a:buChar char="•"/>
              <a:tabLst/>
              <a:defRPr/>
            </a:pPr>
            <a:endPar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276350" marR="0" lvl="3"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9926047"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Material Returns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21360582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91869" y="1941946"/>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7"/>
            <a:ext cx="10213430" cy="7404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Resolutions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descr="A close up of a sign&#10;&#10;Description automatically generated">
            <a:extLst>
              <a:ext uri="{FF2B5EF4-FFF2-40B4-BE49-F238E27FC236}">
                <a16:creationId xmlns:a16="http://schemas.microsoft.com/office/drawing/2014/main" id="{66DC35C0-7126-49A8-9E27-2714C6ADB0D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66065" y="1876926"/>
            <a:ext cx="5101054" cy="4028729"/>
          </a:xfrm>
          <a:prstGeom prst="rect">
            <a:avLst/>
          </a:prstGeom>
        </p:spPr>
      </p:pic>
    </p:spTree>
    <p:extLst>
      <p:ext uri="{BB962C8B-B14F-4D97-AF65-F5344CB8AC3E}">
        <p14:creationId xmlns:p14="http://schemas.microsoft.com/office/powerpoint/2010/main" val="356042941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9680"/>
            <a:ext cx="12192000" cy="5608320"/>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1159267" y="3007213"/>
            <a:ext cx="10058400" cy="1329591"/>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Calibri" charset="0"/>
                <a:ea typeface="Calibri" charset="0"/>
                <a:cs typeface="Calibri" charset="0"/>
              </a:rPr>
              <a:t>ETS Call Drivers and Best Practices – Retester Verification Roster</a:t>
            </a:r>
          </a:p>
        </p:txBody>
      </p:sp>
      <p:sp>
        <p:nvSpPr>
          <p:cNvPr id="3" name="Footer Placeholder 2">
            <a:extLst>
              <a:ext uri="{FF2B5EF4-FFF2-40B4-BE49-F238E27FC236}">
                <a16:creationId xmlns:a16="http://schemas.microsoft.com/office/drawing/2014/main" id="{BF579773-E187-1C4E-958F-426B6F9CFDAD}"/>
              </a:ext>
            </a:extLst>
          </p:cNvPr>
          <p:cNvSpPr>
            <a:spLocks noGrp="1"/>
          </p:cNvSpPr>
          <p:nvPr>
            <p:ph type="ftr" sz="quarter" idx="3"/>
          </p:nvPr>
        </p:nvSpPr>
        <p:spPr/>
        <p:txBody>
          <a:bodyPr/>
          <a:lstStyle/>
          <a:p>
            <a:r>
              <a:rPr lang="en-US">
                <a:solidFill>
                  <a:srgbClr val="4472C4">
                    <a:lumMod val="60000"/>
                    <a:lumOff val="40000"/>
                  </a:srgbClr>
                </a:solidFill>
              </a:rPr>
              <a:t>TEA - Student Assessment Division</a:t>
            </a:r>
          </a:p>
        </p:txBody>
      </p:sp>
    </p:spTree>
    <p:extLst>
      <p:ext uri="{BB962C8B-B14F-4D97-AF65-F5344CB8AC3E}">
        <p14:creationId xmlns:p14="http://schemas.microsoft.com/office/powerpoint/2010/main" val="380292475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16296" y="1281638"/>
            <a:ext cx="11575704" cy="44655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Check for the Posted Retester Verification Roster</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solidFill>
                <a:effectLst/>
                <a:uLnTx/>
                <a:uFillTx/>
                <a:latin typeface="Calibri" charset="0"/>
                <a:ea typeface="Calibri" charset="0"/>
                <a:cs typeface="Calibri" charset="0"/>
              </a:rPr>
              <a:t>Best Practice:  </a:t>
            </a:r>
            <a:r>
              <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rPr>
              <a:t>District testing coordinators </a:t>
            </a:r>
            <a:r>
              <a:rPr kumimoji="0" lang="en-US" sz="2400" b="1" i="0" u="sng" strike="noStrike" kern="1200" cap="none" spc="0" normalizeH="0" baseline="0" noProof="0">
                <a:ln>
                  <a:noFill/>
                </a:ln>
                <a:solidFill>
                  <a:srgbClr val="000000"/>
                </a:solidFill>
                <a:effectLst/>
                <a:uLnTx/>
                <a:uFillTx/>
                <a:latin typeface="Calibri" charset="0"/>
                <a:ea typeface="Calibri" charset="0"/>
                <a:cs typeface="Calibri" charset="0"/>
              </a:rPr>
              <a:t>should</a:t>
            </a:r>
            <a:r>
              <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rPr>
              <a:t> download a copy of their Retester Verification Roster (</a:t>
            </a:r>
            <a:r>
              <a:rPr kumimoji="0" lang="en-US" sz="2400" b="0" i="1" u="none" strike="noStrike" kern="1200" cap="none" spc="0" normalizeH="0" baseline="0" noProof="0">
                <a:ln>
                  <a:noFill/>
                </a:ln>
                <a:solidFill>
                  <a:srgbClr val="000000"/>
                </a:solidFill>
                <a:effectLst/>
                <a:uLnTx/>
                <a:uFillTx/>
                <a:latin typeface="Calibri" charset="0"/>
                <a:ea typeface="Calibri" charset="0"/>
                <a:cs typeface="Calibri" charset="0"/>
              </a:rPr>
              <a:t>Reports &gt; Students &gt; Student District Home Campus Report</a:t>
            </a:r>
            <a:r>
              <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rPr>
              <a:t>) on the date listed on the Calendar of Events prior to making any updates to student registrations.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solidFill>
                <a:effectLst/>
                <a:uLnTx/>
                <a:uFillTx/>
                <a:latin typeface="Calibri" charset="0"/>
                <a:ea typeface="Calibri" charset="0"/>
                <a:cs typeface="Calibri" charset="0"/>
              </a:rPr>
              <a:t>The Retester Verification Roster is </a:t>
            </a:r>
            <a:r>
              <a:rPr kumimoji="0" lang="en-US" sz="2200" b="1" i="0" u="sng" strike="noStrike" kern="1200" cap="none" spc="0" normalizeH="0" baseline="0" noProof="0">
                <a:ln>
                  <a:noFill/>
                </a:ln>
                <a:solidFill>
                  <a:srgbClr val="000000"/>
                </a:solidFill>
                <a:effectLst/>
                <a:uLnTx/>
                <a:uFillTx/>
                <a:latin typeface="Calibri" charset="0"/>
                <a:ea typeface="Calibri" charset="0"/>
                <a:cs typeface="Calibri" charset="0"/>
              </a:rPr>
              <a:t>not</a:t>
            </a:r>
            <a:r>
              <a:rPr kumimoji="0" lang="en-US" sz="2200" b="0" i="0" u="none" strike="noStrike" kern="1200" cap="none" spc="0" normalizeH="0" baseline="0" noProof="0">
                <a:ln>
                  <a:noFill/>
                </a:ln>
                <a:solidFill>
                  <a:srgbClr val="000000"/>
                </a:solidFill>
                <a:effectLst/>
                <a:uLnTx/>
                <a:uFillTx/>
                <a:latin typeface="Calibri" charset="0"/>
                <a:ea typeface="Calibri" charset="0"/>
                <a:cs typeface="Calibri" charset="0"/>
              </a:rPr>
              <a:t> a results file and should be used to edit retester registrations as needed.  For student results, look for the Reports Posted to the Assessment Management System listed on the Calendar of Events.</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1" i="0" u="none" strike="noStrike" kern="1200" cap="none" spc="0" normalizeH="0" baseline="0" noProof="0">
                <a:ln>
                  <a:noFill/>
                </a:ln>
                <a:solidFill>
                  <a:srgbClr val="000000"/>
                </a:solidFill>
                <a:effectLst/>
                <a:uLnTx/>
                <a:uFillTx/>
                <a:latin typeface="Calibri" charset="0"/>
                <a:ea typeface="Calibri" charset="0"/>
                <a:cs typeface="Calibri" charset="0"/>
              </a:rPr>
              <a:t>Tip: </a:t>
            </a:r>
            <a:r>
              <a:rPr kumimoji="0" lang="en-US" sz="2200" b="0" i="0" u="none" strike="noStrike" kern="1200" cap="none" spc="0" normalizeH="0" baseline="0" noProof="0">
                <a:ln>
                  <a:noFill/>
                </a:ln>
                <a:solidFill>
                  <a:srgbClr val="000000"/>
                </a:solidFill>
                <a:effectLst/>
                <a:uLnTx/>
                <a:uFillTx/>
                <a:latin typeface="Calibri" charset="0"/>
                <a:ea typeface="Calibri" charset="0"/>
                <a:cs typeface="Calibri" charset="0"/>
              </a:rPr>
              <a:t>Check retesters campus, demographics, and testing mode.  Students are registered at the same campus, with the same demographics, and the same testing mode as last tested.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1" i="0" u="none" strike="noStrike" kern="1200" cap="none" spc="0" normalizeH="0" baseline="0" noProof="0">
                <a:ln>
                  <a:noFill/>
                </a:ln>
                <a:solidFill>
                  <a:srgbClr val="000000"/>
                </a:solidFill>
                <a:effectLst/>
                <a:uLnTx/>
                <a:uFillTx/>
                <a:latin typeface="Calibri" charset="0"/>
                <a:ea typeface="Calibri" charset="0"/>
                <a:cs typeface="Calibri" charset="0"/>
              </a:rPr>
              <a:t>Tip: </a:t>
            </a:r>
            <a:r>
              <a:rPr kumimoji="0" lang="en-US" sz="2200" b="0" i="0" u="none" strike="noStrike" kern="1200" cap="none" spc="0" normalizeH="0" baseline="0" noProof="0">
                <a:ln>
                  <a:noFill/>
                </a:ln>
                <a:solidFill>
                  <a:srgbClr val="000000"/>
                </a:solidFill>
                <a:effectLst/>
                <a:uLnTx/>
                <a:uFillTx/>
                <a:latin typeface="Calibri" charset="0"/>
                <a:ea typeface="Calibri" charset="0"/>
                <a:cs typeface="Calibri" charset="0"/>
              </a:rPr>
              <a:t>Remember to update registrations for braille students.  Registrations for braille retesters are rolled over as paper; districts must indicate the needed braille version via </a:t>
            </a:r>
            <a:r>
              <a:rPr kumimoji="0" lang="en-US" sz="2200" b="0" i="1" u="none" strike="noStrike" kern="1200" cap="none" spc="0" normalizeH="0" baseline="0" noProof="0">
                <a:ln>
                  <a:noFill/>
                </a:ln>
                <a:solidFill>
                  <a:srgbClr val="000000"/>
                </a:solidFill>
                <a:effectLst/>
                <a:uLnTx/>
                <a:uFillTx/>
                <a:latin typeface="Calibri" charset="0"/>
                <a:ea typeface="Calibri" charset="0"/>
                <a:cs typeface="Calibri" charset="0"/>
              </a:rPr>
              <a:t>Students &gt; View &amp; Edit</a:t>
            </a:r>
            <a:r>
              <a:rPr kumimoji="0" lang="en-US" sz="2200" b="0" i="0" u="none" strike="noStrike" kern="1200" cap="none" spc="0" normalizeH="0" baseline="0" noProof="0">
                <a:ln>
                  <a:noFill/>
                </a:ln>
                <a:solidFill>
                  <a:srgbClr val="000000"/>
                </a:solidFill>
                <a:effectLst/>
                <a:uLnTx/>
                <a:uFillTx/>
                <a:latin typeface="Calibri" charset="0"/>
                <a:ea typeface="Calibri" charset="0"/>
                <a:cs typeface="Calibri" charset="0"/>
              </a:rPr>
              <a:t>. </a:t>
            </a: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altLang="en-US" sz="2200" b="0" i="0" u="none" strike="noStrike" kern="1200" cap="none" spc="0" normalizeH="0" baseline="0" noProof="0">
              <a:ln>
                <a:noFill/>
              </a:ln>
              <a:solidFill>
                <a:srgbClr val="FF0000"/>
              </a:solidFill>
              <a:effectLst/>
              <a:uLnTx/>
              <a:uFillTx/>
              <a:latin typeface="Calibri" panose="020F0502020204030204"/>
              <a:ea typeface="+mn-ea"/>
              <a:cs typeface="+mn-cs"/>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FF0000"/>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FF0000"/>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371600" marR="0" lvl="3"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666187" y="16625"/>
            <a:ext cx="10226263" cy="12552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Retester Verification Roster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9" name="Picture 10">
            <a:extLst>
              <a:ext uri="{FF2B5EF4-FFF2-40B4-BE49-F238E27FC236}">
                <a16:creationId xmlns:a16="http://schemas.microsoft.com/office/drawing/2014/main" id="{63D99351-4D59-4DAC-ADF8-8D95B4769940}"/>
              </a:ext>
            </a:extLst>
          </p:cNvPr>
          <p:cNvPicPr>
            <a:picLocks noChangeAspect="1"/>
          </p:cNvPicPr>
          <p:nvPr/>
        </p:nvPicPr>
        <p:blipFill>
          <a:blip r:embed="rId3"/>
          <a:stretch>
            <a:fillRect/>
          </a:stretch>
        </p:blipFill>
        <p:spPr>
          <a:xfrm>
            <a:off x="510833" y="3957496"/>
            <a:ext cx="817769" cy="1220771"/>
          </a:xfrm>
          <a:prstGeom prst="rect">
            <a:avLst/>
          </a:prstGeom>
          <a:noFill/>
        </p:spPr>
      </p:pic>
      <p:pic>
        <p:nvPicPr>
          <p:cNvPr id="12" name="Picture 11">
            <a:extLst>
              <a:ext uri="{FF2B5EF4-FFF2-40B4-BE49-F238E27FC236}">
                <a16:creationId xmlns:a16="http://schemas.microsoft.com/office/drawing/2014/main" id="{46572C9A-CD79-4F8E-A36B-0526B717FF63}"/>
              </a:ext>
            </a:extLst>
          </p:cNvPr>
          <p:cNvPicPr>
            <a:picLocks noChangeAspect="1"/>
          </p:cNvPicPr>
          <p:nvPr/>
        </p:nvPicPr>
        <p:blipFill>
          <a:blip r:embed="rId4"/>
          <a:stretch>
            <a:fillRect/>
          </a:stretch>
        </p:blipFill>
        <p:spPr>
          <a:xfrm>
            <a:off x="271609" y="1770027"/>
            <a:ext cx="1225658" cy="2093633"/>
          </a:xfrm>
          <a:prstGeom prst="rect">
            <a:avLst/>
          </a:prstGeom>
        </p:spPr>
      </p:pic>
    </p:spTree>
    <p:extLst>
      <p:ext uri="{BB962C8B-B14F-4D97-AF65-F5344CB8AC3E}">
        <p14:creationId xmlns:p14="http://schemas.microsoft.com/office/powerpoint/2010/main" val="313071533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68EA17-4F2F-4CF4-A4C7-BD81842B93BD}"/>
              </a:ext>
            </a:extLst>
          </p:cNvPr>
          <p:cNvPicPr>
            <a:picLocks noChangeAspect="1"/>
          </p:cNvPicPr>
          <p:nvPr/>
        </p:nvPicPr>
        <p:blipFill>
          <a:blip r:embed="rId2"/>
          <a:stretch>
            <a:fillRect/>
          </a:stretch>
        </p:blipFill>
        <p:spPr>
          <a:xfrm>
            <a:off x="9683299" y="1295701"/>
            <a:ext cx="1943100" cy="1895475"/>
          </a:xfrm>
          <a:prstGeom prst="rect">
            <a:avLst/>
          </a:prstGeom>
        </p:spPr>
      </p:pic>
      <p:sp>
        <p:nvSpPr>
          <p:cNvPr id="3" name="Content Placeholder 2"/>
          <p:cNvSpPr txBox="1">
            <a:spLocks/>
          </p:cNvSpPr>
          <p:nvPr/>
        </p:nvSpPr>
        <p:spPr>
          <a:xfrm>
            <a:off x="263548" y="1608106"/>
            <a:ext cx="9713572" cy="51244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Check for the Posted Retester Verification Roster – Out of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rPr>
              <a:t>A district testing coordinator </a:t>
            </a:r>
            <a:r>
              <a:rPr kumimoji="0" lang="en-US" sz="2400" b="1" i="0" u="sng" strike="noStrike" kern="1200" cap="none" spc="0" normalizeH="0" baseline="0" noProof="0">
                <a:ln>
                  <a:noFill/>
                </a:ln>
                <a:solidFill>
                  <a:srgbClr val="000000"/>
                </a:solidFill>
                <a:effectLst/>
                <a:uLnTx/>
                <a:uFillTx/>
                <a:latin typeface="Calibri" charset="0"/>
                <a:ea typeface="Calibri" charset="0"/>
                <a:cs typeface="Calibri" charset="0"/>
              </a:rPr>
              <a:t>does not</a:t>
            </a:r>
            <a:r>
              <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rPr>
              <a:t> review their retester registrations during the paper registration window.</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Student demographics, campus, and test mode may be incorrect and therefore may result in incorrect or missing precoded answer documents.</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The district may need to hand grid student information onto blank answer documents to make corrections to PEIMS, first name, last name, or date of birth.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The district may need to hand grid student answer documents if test takers were registered for online instead of paper.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276350" marR="0" lvl="3"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0"/>
            <a:ext cx="10110761" cy="11804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Retester Verification Roster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182378168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AB7BAF-A0A8-4C99-938F-128B4D0CB4A0}"/>
              </a:ext>
            </a:extLst>
          </p:cNvPr>
          <p:cNvPicPr>
            <a:picLocks noChangeAspect="1"/>
          </p:cNvPicPr>
          <p:nvPr/>
        </p:nvPicPr>
        <p:blipFill>
          <a:blip r:embed="rId2"/>
          <a:stretch>
            <a:fillRect/>
          </a:stretch>
        </p:blipFill>
        <p:spPr>
          <a:xfrm>
            <a:off x="9460051" y="1437107"/>
            <a:ext cx="2326640" cy="2148911"/>
          </a:xfrm>
          <a:prstGeom prst="rect">
            <a:avLst/>
          </a:prstGeom>
        </p:spPr>
      </p:pic>
      <p:sp>
        <p:nvSpPr>
          <p:cNvPr id="3" name="Content Placeholder 2"/>
          <p:cNvSpPr txBox="1">
            <a:spLocks/>
          </p:cNvSpPr>
          <p:nvPr/>
        </p:nvSpPr>
        <p:spPr>
          <a:xfrm>
            <a:off x="263549" y="1608106"/>
            <a:ext cx="9490051" cy="51244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Check for the Posted Retester Verification Roster – Following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rPr>
              <a:t>A district testing coordinator reviews their retester registrations during the paper registration window.</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Because the coordinator verified student demographics, campus, and test mode during the paper registration window, precoded answer documents will be printed with the current information supplied by the district.</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No additional action is needed by the district testing coordinator.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276350" marR="0" lvl="3"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0"/>
            <a:ext cx="10213430" cy="12641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Retester Verification Roster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3463867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71797" y="2098964"/>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6"/>
            <a:ext cx="10213430" cy="11006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descr="A close up of a sign&#10;&#10;Description automatically generated">
            <a:extLst>
              <a:ext uri="{FF2B5EF4-FFF2-40B4-BE49-F238E27FC236}">
                <a16:creationId xmlns:a16="http://schemas.microsoft.com/office/drawing/2014/main" id="{FD96442D-6549-4313-A2F0-BA5B46130AC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01773" y="1850997"/>
            <a:ext cx="5101054" cy="4028729"/>
          </a:xfrm>
          <a:prstGeom prst="rect">
            <a:avLst/>
          </a:prstGeom>
        </p:spPr>
      </p:pic>
      <p:sp>
        <p:nvSpPr>
          <p:cNvPr id="6" name="Footer Placeholder 5">
            <a:extLst>
              <a:ext uri="{FF2B5EF4-FFF2-40B4-BE49-F238E27FC236}">
                <a16:creationId xmlns:a16="http://schemas.microsoft.com/office/drawing/2014/main" id="{37A0408B-FDB9-CF49-AEB7-8CE92599C119}"/>
              </a:ext>
            </a:extLst>
          </p:cNvPr>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70133301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33251" y="1914236"/>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6"/>
            <a:ext cx="10213430" cy="10811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Retester Verification Roster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descr="A close up of a sign&#10;&#10;Description automatically generated">
            <a:extLst>
              <a:ext uri="{FF2B5EF4-FFF2-40B4-BE49-F238E27FC236}">
                <a16:creationId xmlns:a16="http://schemas.microsoft.com/office/drawing/2014/main" id="{87C1E01A-F35A-4BEE-838C-C1B921083F8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66065" y="1876926"/>
            <a:ext cx="5101054" cy="4028729"/>
          </a:xfrm>
          <a:prstGeom prst="rect">
            <a:avLst/>
          </a:prstGeom>
        </p:spPr>
      </p:pic>
    </p:spTree>
    <p:extLst>
      <p:ext uri="{BB962C8B-B14F-4D97-AF65-F5344CB8AC3E}">
        <p14:creationId xmlns:p14="http://schemas.microsoft.com/office/powerpoint/2010/main" val="7648770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9680"/>
            <a:ext cx="12192000" cy="5608320"/>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1159267" y="3007213"/>
            <a:ext cx="10058400" cy="1329591"/>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Calibri" charset="0"/>
                <a:ea typeface="Calibri" charset="0"/>
                <a:cs typeface="Calibri" charset="0"/>
              </a:rPr>
              <a:t>ETS Call Drivers and Best Practices – Post Administration</a:t>
            </a:r>
          </a:p>
        </p:txBody>
      </p:sp>
      <p:sp>
        <p:nvSpPr>
          <p:cNvPr id="3" name="Footer Placeholder 2">
            <a:extLst>
              <a:ext uri="{FF2B5EF4-FFF2-40B4-BE49-F238E27FC236}">
                <a16:creationId xmlns:a16="http://schemas.microsoft.com/office/drawing/2014/main" id="{677D0F0F-1D37-1246-964D-2CE7C752F3DF}"/>
              </a:ext>
            </a:extLst>
          </p:cNvPr>
          <p:cNvSpPr>
            <a:spLocks noGrp="1"/>
          </p:cNvSpPr>
          <p:nvPr>
            <p:ph type="ftr" sz="quarter" idx="3"/>
          </p:nvPr>
        </p:nvSpPr>
        <p:spPr/>
        <p:txBody>
          <a:bodyPr/>
          <a:lstStyle/>
          <a:p>
            <a:r>
              <a:rPr lang="en-US">
                <a:solidFill>
                  <a:srgbClr val="4472C4">
                    <a:lumMod val="60000"/>
                    <a:lumOff val="40000"/>
                  </a:srgbClr>
                </a:solidFill>
              </a:rPr>
              <a:t>TEA - Student Assessment Division</a:t>
            </a:r>
          </a:p>
        </p:txBody>
      </p:sp>
    </p:spTree>
    <p:extLst>
      <p:ext uri="{BB962C8B-B14F-4D97-AF65-F5344CB8AC3E}">
        <p14:creationId xmlns:p14="http://schemas.microsoft.com/office/powerpoint/2010/main" val="224193766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16296" y="1341252"/>
            <a:ext cx="11575704" cy="44655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Check the district data file  </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solidFill>
                <a:effectLst/>
                <a:uLnTx/>
                <a:uFillTx/>
                <a:latin typeface="Calibri" charset="0"/>
                <a:ea typeface="Calibri" charset="0"/>
                <a:cs typeface="Calibri" charset="0"/>
              </a:rPr>
              <a:t>Best Practice:  </a:t>
            </a:r>
            <a:r>
              <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rPr>
              <a:t>District testing coordinators </a:t>
            </a:r>
            <a:r>
              <a:rPr kumimoji="0" lang="en-US" sz="2400" b="1" i="0" u="sng" strike="noStrike" kern="1200" cap="none" spc="0" normalizeH="0" baseline="0" noProof="0">
                <a:ln>
                  <a:noFill/>
                </a:ln>
                <a:solidFill>
                  <a:srgbClr val="000000"/>
                </a:solidFill>
                <a:effectLst/>
                <a:uLnTx/>
                <a:uFillTx/>
                <a:latin typeface="Calibri" charset="0"/>
                <a:ea typeface="Calibri" charset="0"/>
                <a:cs typeface="Calibri" charset="0"/>
              </a:rPr>
              <a:t>should</a:t>
            </a:r>
            <a:r>
              <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rPr>
              <a:t> download a copy of their district data file (</a:t>
            </a:r>
            <a:r>
              <a:rPr kumimoji="0" lang="en-US" sz="2400" b="0" i="1" u="none" strike="noStrike" kern="1200" cap="none" spc="0" normalizeH="0" baseline="0" noProof="0">
                <a:ln>
                  <a:noFill/>
                </a:ln>
                <a:solidFill>
                  <a:srgbClr val="000000"/>
                </a:solidFill>
                <a:effectLst/>
                <a:uLnTx/>
                <a:uFillTx/>
                <a:latin typeface="Calibri" charset="0"/>
                <a:ea typeface="Calibri" charset="0"/>
                <a:cs typeface="Calibri" charset="0"/>
              </a:rPr>
              <a:t>Reports &gt; Results</a:t>
            </a:r>
            <a:r>
              <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rPr>
              <a:t>) to ensure results were received for all students as expected.</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1" i="0" u="none" strike="noStrike" kern="1200" cap="none" spc="0" normalizeH="0" baseline="0" noProof="0">
                <a:ln>
                  <a:noFill/>
                </a:ln>
                <a:solidFill>
                  <a:srgbClr val="000000"/>
                </a:solidFill>
                <a:effectLst/>
                <a:uLnTx/>
                <a:uFillTx/>
                <a:latin typeface="Calibri" charset="0"/>
                <a:ea typeface="Calibri" charset="0"/>
                <a:cs typeface="Calibri" charset="0"/>
              </a:rPr>
              <a:t>Tip:</a:t>
            </a:r>
            <a:r>
              <a:rPr kumimoji="0" lang="en-US" sz="2200" b="0" i="0" u="none" strike="noStrike" kern="1200" cap="none" spc="0" normalizeH="0" baseline="0" noProof="0">
                <a:ln>
                  <a:noFill/>
                </a:ln>
                <a:solidFill>
                  <a:srgbClr val="000000"/>
                </a:solidFill>
                <a:effectLst/>
                <a:uLnTx/>
                <a:uFillTx/>
                <a:latin typeface="Calibri" charset="0"/>
                <a:ea typeface="Calibri" charset="0"/>
                <a:cs typeface="Calibri" charset="0"/>
              </a:rPr>
              <a:t> Check the data file for the Record Update Indicator (RUI).  Values of 1, 2, or 3 should be reviewed as information is missing, inaccurate, or the student has duplicate scores.</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1" i="0" u="none" strike="noStrike" kern="1200" cap="none" spc="0" normalizeH="0" baseline="0" noProof="0">
                <a:ln>
                  <a:noFill/>
                </a:ln>
                <a:solidFill>
                  <a:srgbClr val="000000"/>
                </a:solidFill>
                <a:effectLst/>
                <a:uLnTx/>
                <a:uFillTx/>
                <a:latin typeface="Calibri" charset="0"/>
                <a:ea typeface="Calibri" charset="0"/>
                <a:cs typeface="Calibri" charset="0"/>
              </a:rPr>
              <a:t>Tip: </a:t>
            </a:r>
            <a:r>
              <a:rPr kumimoji="0" lang="en-US" sz="2200" b="0" i="0" u="none" strike="noStrike" kern="1200" cap="none" spc="0" normalizeH="0" baseline="0" noProof="0">
                <a:ln>
                  <a:noFill/>
                </a:ln>
                <a:solidFill>
                  <a:srgbClr val="000000"/>
                </a:solidFill>
                <a:effectLst/>
                <a:uLnTx/>
                <a:uFillTx/>
                <a:latin typeface="Calibri" charset="0"/>
                <a:ea typeface="Calibri" charset="0"/>
                <a:cs typeface="Calibri" charset="0"/>
              </a:rPr>
              <a:t>Check the data file for missing student portal unique access codes.  A missing access code should be reviewed as those results will not be available in the student portal. </a:t>
            </a: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altLang="en-US" sz="2200" b="0" i="0" u="none" strike="noStrike" kern="1200" cap="none" spc="0" normalizeH="0" baseline="0" noProof="0">
              <a:ln>
                <a:noFill/>
              </a:ln>
              <a:solidFill>
                <a:srgbClr val="FF0000"/>
              </a:solidFill>
              <a:effectLst/>
              <a:uLnTx/>
              <a:uFillTx/>
              <a:latin typeface="Calibri" panose="020F0502020204030204"/>
              <a:ea typeface="+mn-ea"/>
              <a:cs typeface="+mn-cs"/>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FF0000"/>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FF0000"/>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371600" marR="0" lvl="3"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516558" y="99753"/>
            <a:ext cx="10675442" cy="8262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Post Administration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2" name="Picture 1"/>
          <p:cNvPicPr>
            <a:picLocks noChangeAspect="1"/>
          </p:cNvPicPr>
          <p:nvPr/>
        </p:nvPicPr>
        <p:blipFill>
          <a:blip r:embed="rId3"/>
          <a:stretch>
            <a:fillRect/>
          </a:stretch>
        </p:blipFill>
        <p:spPr>
          <a:xfrm>
            <a:off x="7035855" y="4489378"/>
            <a:ext cx="4854530" cy="1887873"/>
          </a:xfrm>
          <a:prstGeom prst="rect">
            <a:avLst/>
          </a:prstGeom>
          <a:ln w="28575">
            <a:solidFill>
              <a:schemeClr val="accent1"/>
            </a:solidFill>
          </a:ln>
        </p:spPr>
      </p:pic>
      <p:pic>
        <p:nvPicPr>
          <p:cNvPr id="10" name="Picture 9"/>
          <p:cNvPicPr>
            <a:picLocks noChangeAspect="1"/>
          </p:cNvPicPr>
          <p:nvPr/>
        </p:nvPicPr>
        <p:blipFill>
          <a:blip r:embed="rId4"/>
          <a:stretch>
            <a:fillRect/>
          </a:stretch>
        </p:blipFill>
        <p:spPr>
          <a:xfrm>
            <a:off x="797396" y="4631039"/>
            <a:ext cx="5953125" cy="1676400"/>
          </a:xfrm>
          <a:prstGeom prst="rect">
            <a:avLst/>
          </a:prstGeom>
          <a:ln w="28575">
            <a:solidFill>
              <a:schemeClr val="accent1"/>
            </a:solidFill>
          </a:ln>
        </p:spPr>
      </p:pic>
      <p:pic>
        <p:nvPicPr>
          <p:cNvPr id="11" name="Picture 10">
            <a:extLst>
              <a:ext uri="{FF2B5EF4-FFF2-40B4-BE49-F238E27FC236}">
                <a16:creationId xmlns:a16="http://schemas.microsoft.com/office/drawing/2014/main" id="{63D99351-4D59-4DAC-ADF8-8D95B4769940}"/>
              </a:ext>
            </a:extLst>
          </p:cNvPr>
          <p:cNvPicPr>
            <a:picLocks noChangeAspect="1"/>
          </p:cNvPicPr>
          <p:nvPr/>
        </p:nvPicPr>
        <p:blipFill>
          <a:blip r:embed="rId5"/>
          <a:stretch>
            <a:fillRect/>
          </a:stretch>
        </p:blipFill>
        <p:spPr>
          <a:xfrm>
            <a:off x="580269" y="3205825"/>
            <a:ext cx="748333" cy="1117116"/>
          </a:xfrm>
          <a:prstGeom prst="rect">
            <a:avLst/>
          </a:prstGeom>
          <a:noFill/>
        </p:spPr>
      </p:pic>
      <p:pic>
        <p:nvPicPr>
          <p:cNvPr id="12" name="Picture 11"/>
          <p:cNvPicPr>
            <a:picLocks noChangeAspect="1"/>
          </p:cNvPicPr>
          <p:nvPr/>
        </p:nvPicPr>
        <p:blipFill>
          <a:blip r:embed="rId6"/>
          <a:stretch>
            <a:fillRect/>
          </a:stretch>
        </p:blipFill>
        <p:spPr>
          <a:xfrm>
            <a:off x="7276376" y="5133379"/>
            <a:ext cx="600075" cy="790575"/>
          </a:xfrm>
          <a:prstGeom prst="rect">
            <a:avLst/>
          </a:prstGeom>
          <a:ln w="28575">
            <a:solidFill>
              <a:schemeClr val="accent1"/>
            </a:solidFill>
          </a:ln>
        </p:spPr>
      </p:pic>
      <p:pic>
        <p:nvPicPr>
          <p:cNvPr id="14" name="Picture 13"/>
          <p:cNvPicPr>
            <a:picLocks noChangeAspect="1"/>
          </p:cNvPicPr>
          <p:nvPr/>
        </p:nvPicPr>
        <p:blipFill>
          <a:blip r:embed="rId7"/>
          <a:stretch>
            <a:fillRect/>
          </a:stretch>
        </p:blipFill>
        <p:spPr>
          <a:xfrm>
            <a:off x="1202233" y="5133379"/>
            <a:ext cx="628650" cy="809625"/>
          </a:xfrm>
          <a:prstGeom prst="rect">
            <a:avLst/>
          </a:prstGeom>
          <a:ln w="28575">
            <a:solidFill>
              <a:schemeClr val="accent1"/>
            </a:solidFill>
          </a:ln>
        </p:spPr>
      </p:pic>
      <p:pic>
        <p:nvPicPr>
          <p:cNvPr id="16" name="Picture 15">
            <a:extLst>
              <a:ext uri="{FF2B5EF4-FFF2-40B4-BE49-F238E27FC236}">
                <a16:creationId xmlns:a16="http://schemas.microsoft.com/office/drawing/2014/main" id="{FE8F7FB7-4C0D-475D-A43A-764562C8E560}"/>
              </a:ext>
            </a:extLst>
          </p:cNvPr>
          <p:cNvPicPr>
            <a:picLocks noChangeAspect="1"/>
          </p:cNvPicPr>
          <p:nvPr/>
        </p:nvPicPr>
        <p:blipFill>
          <a:blip r:embed="rId8"/>
          <a:stretch>
            <a:fillRect/>
          </a:stretch>
        </p:blipFill>
        <p:spPr>
          <a:xfrm>
            <a:off x="553071" y="1735290"/>
            <a:ext cx="898524" cy="1534833"/>
          </a:xfrm>
          <a:prstGeom prst="rect">
            <a:avLst/>
          </a:prstGeom>
        </p:spPr>
      </p:pic>
    </p:spTree>
    <p:extLst>
      <p:ext uri="{BB962C8B-B14F-4D97-AF65-F5344CB8AC3E}">
        <p14:creationId xmlns:p14="http://schemas.microsoft.com/office/powerpoint/2010/main" val="257953874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2467" y="1368398"/>
            <a:ext cx="9945613" cy="51244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Check the district data file – Out of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rPr>
              <a:t>A district testing coordinator </a:t>
            </a:r>
            <a:r>
              <a:rPr kumimoji="0" lang="en-US" sz="2400" b="1" i="0" u="sng" strike="noStrike" kern="1200" cap="none" spc="0" normalizeH="0" baseline="0" noProof="0">
                <a:ln>
                  <a:noFill/>
                </a:ln>
                <a:solidFill>
                  <a:srgbClr val="000000"/>
                </a:solidFill>
                <a:effectLst/>
                <a:uLnTx/>
                <a:uFillTx/>
                <a:latin typeface="Calibri" charset="0"/>
                <a:ea typeface="Calibri" charset="0"/>
                <a:cs typeface="Calibri" charset="0"/>
              </a:rPr>
              <a:t>does not</a:t>
            </a:r>
            <a:r>
              <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rPr>
              <a:t> review their district data file to ensure results were received for each student as expected.  A student is listed as an RUI 3 and does not have an access code.</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The student will have two pdfs of the STAAR Report Card with two different results in their profile in the Assessment Management System.</a:t>
            </a:r>
            <a:endParaRPr kumimoji="0" lang="en-US" sz="2000" b="1" i="0" u="none" strike="noStrike" kern="1200" cap="none" spc="0" normalizeH="0" baseline="0" noProof="0">
              <a:ln>
                <a:noFill/>
              </a:ln>
              <a:solidFill>
                <a:srgbClr val="000000"/>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Students and parents </a:t>
            </a:r>
            <a:r>
              <a:rPr kumimoji="0" lang="en-US" sz="2000" b="1" i="0" u="sng" strike="noStrike" kern="1200" cap="none" spc="0" normalizeH="0" baseline="0" noProof="0">
                <a:ln>
                  <a:noFill/>
                </a:ln>
                <a:solidFill>
                  <a:srgbClr val="000000"/>
                </a:solidFill>
                <a:effectLst/>
                <a:uLnTx/>
                <a:uFillTx/>
                <a:latin typeface="Calibri" charset="0"/>
                <a:ea typeface="Calibri" charset="0"/>
                <a:cs typeface="Calibri" charset="0"/>
              </a:rPr>
              <a:t>will not</a:t>
            </a: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  find score information in the Student Portal.</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The district will have </a:t>
            </a:r>
            <a:r>
              <a:rPr kumimoji="0" lang="en-US" sz="2000" b="1" i="0" u="sng" strike="noStrike" kern="1200" cap="none" spc="0" normalizeH="0" baseline="0" noProof="0">
                <a:ln>
                  <a:noFill/>
                </a:ln>
                <a:solidFill>
                  <a:srgbClr val="000000"/>
                </a:solidFill>
                <a:effectLst/>
                <a:uLnTx/>
                <a:uFillTx/>
                <a:latin typeface="Calibri" charset="0"/>
                <a:ea typeface="Calibri" charset="0"/>
                <a:cs typeface="Calibri" charset="0"/>
              </a:rPr>
              <a:t>duplicate results</a:t>
            </a: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 in their student data file.</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The coordinator will need to contact the Texas Assessment Support Center to have the duplicate scores resolved.</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FF0000"/>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276350" marR="0" lvl="3"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07819"/>
            <a:ext cx="10213430" cy="7182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Post Administration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p:cNvPicPr>
            <a:picLocks noChangeAspect="1"/>
          </p:cNvPicPr>
          <p:nvPr/>
        </p:nvPicPr>
        <p:blipFill>
          <a:blip r:embed="rId3"/>
          <a:stretch>
            <a:fillRect/>
          </a:stretch>
        </p:blipFill>
        <p:spPr>
          <a:xfrm>
            <a:off x="103460" y="5083272"/>
            <a:ext cx="9763125" cy="952500"/>
          </a:xfrm>
          <a:prstGeom prst="rect">
            <a:avLst/>
          </a:prstGeom>
          <a:ln w="28575">
            <a:solidFill>
              <a:schemeClr val="accent1"/>
            </a:solidFill>
          </a:ln>
        </p:spPr>
      </p:pic>
      <p:pic>
        <p:nvPicPr>
          <p:cNvPr id="2" name="Picture 1"/>
          <p:cNvPicPr>
            <a:picLocks noChangeAspect="1"/>
          </p:cNvPicPr>
          <p:nvPr/>
        </p:nvPicPr>
        <p:blipFill>
          <a:blip r:embed="rId4"/>
          <a:stretch>
            <a:fillRect/>
          </a:stretch>
        </p:blipFill>
        <p:spPr>
          <a:xfrm>
            <a:off x="5018391" y="5702664"/>
            <a:ext cx="6981825" cy="685800"/>
          </a:xfrm>
          <a:prstGeom prst="rect">
            <a:avLst/>
          </a:prstGeom>
        </p:spPr>
      </p:pic>
      <p:pic>
        <p:nvPicPr>
          <p:cNvPr id="10" name="Picture 9">
            <a:extLst>
              <a:ext uri="{FF2B5EF4-FFF2-40B4-BE49-F238E27FC236}">
                <a16:creationId xmlns:a16="http://schemas.microsoft.com/office/drawing/2014/main" id="{AE9051A3-344E-492C-BD26-BD05C8195BE3}"/>
              </a:ext>
            </a:extLst>
          </p:cNvPr>
          <p:cNvPicPr>
            <a:picLocks noChangeAspect="1"/>
          </p:cNvPicPr>
          <p:nvPr/>
        </p:nvPicPr>
        <p:blipFill>
          <a:blip r:embed="rId5"/>
          <a:stretch>
            <a:fillRect/>
          </a:stretch>
        </p:blipFill>
        <p:spPr>
          <a:xfrm>
            <a:off x="9866585" y="1330360"/>
            <a:ext cx="1943100" cy="1895475"/>
          </a:xfrm>
          <a:prstGeom prst="rect">
            <a:avLst/>
          </a:prstGeom>
        </p:spPr>
      </p:pic>
    </p:spTree>
    <p:extLst>
      <p:ext uri="{BB962C8B-B14F-4D97-AF65-F5344CB8AC3E}">
        <p14:creationId xmlns:p14="http://schemas.microsoft.com/office/powerpoint/2010/main" val="164799530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1733523"/>
            <a:ext cx="9341266" cy="51244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Check the district data file – Following Process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solidFill>
                <a:effectLst/>
                <a:uLnTx/>
                <a:uFillTx/>
                <a:latin typeface="Calibri" charset="0"/>
                <a:ea typeface="Calibri" charset="0"/>
                <a:cs typeface="Calibri" charset="0"/>
              </a:rPr>
              <a:t>Example:  </a:t>
            </a:r>
            <a:r>
              <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rPr>
              <a:t>A district testing coordinator </a:t>
            </a:r>
            <a:r>
              <a:rPr kumimoji="0" lang="en-US" sz="2400" b="1" i="0" u="sng" strike="noStrike" kern="1200" cap="none" spc="0" normalizeH="0" baseline="0" noProof="0">
                <a:ln>
                  <a:noFill/>
                </a:ln>
                <a:solidFill>
                  <a:srgbClr val="000000"/>
                </a:solidFill>
                <a:effectLst/>
                <a:uLnTx/>
                <a:uFillTx/>
                <a:latin typeface="Calibri" charset="0"/>
                <a:ea typeface="Calibri" charset="0"/>
                <a:cs typeface="Calibri" charset="0"/>
              </a:rPr>
              <a:t>does</a:t>
            </a:r>
            <a:r>
              <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rPr>
              <a:t> review their district data file to ensure results were received for each student as expected.  A student is listed as an RUI 3 and does not have an access code.</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FF0000"/>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276350" marR="0" lvl="3"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07819"/>
            <a:ext cx="10213430" cy="7182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Post Administration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p:cNvPicPr>
            <a:picLocks noChangeAspect="1"/>
          </p:cNvPicPr>
          <p:nvPr/>
        </p:nvPicPr>
        <p:blipFill>
          <a:blip r:embed="rId3"/>
          <a:stretch>
            <a:fillRect/>
          </a:stretch>
        </p:blipFill>
        <p:spPr>
          <a:xfrm>
            <a:off x="1118544" y="4875021"/>
            <a:ext cx="9763125" cy="952500"/>
          </a:xfrm>
          <a:prstGeom prst="rect">
            <a:avLst/>
          </a:prstGeom>
          <a:ln w="28575">
            <a:solidFill>
              <a:schemeClr val="accent1"/>
            </a:solidFill>
          </a:ln>
        </p:spPr>
      </p:pic>
      <p:pic>
        <p:nvPicPr>
          <p:cNvPr id="2" name="Picture 1"/>
          <p:cNvPicPr>
            <a:picLocks noChangeAspect="1"/>
          </p:cNvPicPr>
          <p:nvPr/>
        </p:nvPicPr>
        <p:blipFill>
          <a:blip r:embed="rId4"/>
          <a:stretch>
            <a:fillRect/>
          </a:stretch>
        </p:blipFill>
        <p:spPr>
          <a:xfrm>
            <a:off x="2069002" y="3855099"/>
            <a:ext cx="6981825" cy="685800"/>
          </a:xfrm>
          <a:prstGeom prst="rect">
            <a:avLst/>
          </a:prstGeom>
        </p:spPr>
      </p:pic>
      <p:pic>
        <p:nvPicPr>
          <p:cNvPr id="11" name="Picture 10">
            <a:extLst>
              <a:ext uri="{FF2B5EF4-FFF2-40B4-BE49-F238E27FC236}">
                <a16:creationId xmlns:a16="http://schemas.microsoft.com/office/drawing/2014/main" id="{7E75D4AB-B185-47BD-96AA-8C82420BE02A}"/>
              </a:ext>
            </a:extLst>
          </p:cNvPr>
          <p:cNvPicPr>
            <a:picLocks noChangeAspect="1"/>
          </p:cNvPicPr>
          <p:nvPr/>
        </p:nvPicPr>
        <p:blipFill>
          <a:blip r:embed="rId5"/>
          <a:stretch>
            <a:fillRect/>
          </a:stretch>
        </p:blipFill>
        <p:spPr>
          <a:xfrm>
            <a:off x="8948148" y="1400344"/>
            <a:ext cx="2326640" cy="2148911"/>
          </a:xfrm>
          <a:prstGeom prst="rect">
            <a:avLst/>
          </a:prstGeom>
        </p:spPr>
      </p:pic>
    </p:spTree>
    <p:extLst>
      <p:ext uri="{BB962C8B-B14F-4D97-AF65-F5344CB8AC3E}">
        <p14:creationId xmlns:p14="http://schemas.microsoft.com/office/powerpoint/2010/main" val="240844849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9C97A7-3C95-4C52-B8AA-F6BED25491B3}"/>
              </a:ext>
            </a:extLst>
          </p:cNvPr>
          <p:cNvPicPr>
            <a:picLocks noChangeAspect="1"/>
          </p:cNvPicPr>
          <p:nvPr/>
        </p:nvPicPr>
        <p:blipFill>
          <a:blip r:embed="rId2"/>
          <a:stretch>
            <a:fillRect/>
          </a:stretch>
        </p:blipFill>
        <p:spPr>
          <a:xfrm>
            <a:off x="9324068" y="1368398"/>
            <a:ext cx="2326640" cy="2148911"/>
          </a:xfrm>
          <a:prstGeom prst="rect">
            <a:avLst/>
          </a:prstGeom>
        </p:spPr>
      </p:pic>
      <p:sp>
        <p:nvSpPr>
          <p:cNvPr id="3" name="Content Placeholder 2"/>
          <p:cNvSpPr txBox="1">
            <a:spLocks/>
          </p:cNvSpPr>
          <p:nvPr/>
        </p:nvSpPr>
        <p:spPr>
          <a:xfrm>
            <a:off x="92467" y="1368398"/>
            <a:ext cx="10006573" cy="51244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Check the district data file – Following Process</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The student will have two pdfs of the STAAR Report Card with two different results in their profile in the Assessment Management System.</a:t>
            </a:r>
            <a:endParaRPr kumimoji="0" lang="en-US" sz="2000" b="1" i="0" u="none" strike="noStrike" kern="1200" cap="none" spc="0" normalizeH="0" baseline="0" noProof="0">
              <a:ln>
                <a:noFill/>
              </a:ln>
              <a:solidFill>
                <a:srgbClr val="000000"/>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Students and parents </a:t>
            </a:r>
            <a:r>
              <a:rPr kumimoji="0" lang="en-US" sz="2000" b="1" i="0" u="sng" strike="noStrike" kern="1200" cap="none" spc="0" normalizeH="0" baseline="0" noProof="0">
                <a:ln>
                  <a:noFill/>
                </a:ln>
                <a:solidFill>
                  <a:srgbClr val="000000"/>
                </a:solidFill>
                <a:effectLst/>
                <a:uLnTx/>
                <a:uFillTx/>
                <a:latin typeface="Calibri" charset="0"/>
                <a:ea typeface="Calibri" charset="0"/>
                <a:cs typeface="Calibri" charset="0"/>
              </a:rPr>
              <a:t>will not</a:t>
            </a: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  find score information in the Student Portal.</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The district will have </a:t>
            </a:r>
            <a:r>
              <a:rPr kumimoji="0" lang="en-US" sz="2000" b="1" i="0" u="sng" strike="noStrike" kern="1200" cap="none" spc="0" normalizeH="0" baseline="0" noProof="0">
                <a:ln>
                  <a:noFill/>
                </a:ln>
                <a:solidFill>
                  <a:srgbClr val="000000"/>
                </a:solidFill>
                <a:effectLst/>
                <a:uLnTx/>
                <a:uFillTx/>
                <a:latin typeface="Calibri" charset="0"/>
                <a:ea typeface="Calibri" charset="0"/>
                <a:cs typeface="Calibri" charset="0"/>
              </a:rPr>
              <a:t>duplicate results</a:t>
            </a: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 in their student data file.</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The coordinator will need to contact the Texas Assessment Support Center to have the duplicate scores resolved.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If the file is checked as soon as initial results are posted, the error may be corrected in time for final region reports to be corrected.  Districts will want to resolve these issues before the Consolidated Accountability File (CAF) is generated.</a:t>
            </a:r>
          </a:p>
          <a:p>
            <a:pPr marL="1276350" marR="0" lvl="3"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FF0000"/>
              </a:solidFill>
              <a:effectLst/>
              <a:uLnTx/>
              <a:uFillTx/>
              <a:latin typeface="Calibri" charset="0"/>
              <a:ea typeface="Calibri" charset="0"/>
              <a:cs typeface="Calibri" charset="0"/>
            </a:endParaRPr>
          </a:p>
          <a:p>
            <a:pPr marL="1733550" marR="0" lvl="4"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FF0000"/>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276350" marR="0" lvl="3"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07819"/>
            <a:ext cx="10213430" cy="7182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Post Administration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112430192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C7F9ED-B90C-465F-AEB2-116076A22EA6}"/>
              </a:ext>
            </a:extLst>
          </p:cNvPr>
          <p:cNvPicPr>
            <a:picLocks noChangeAspect="1"/>
          </p:cNvPicPr>
          <p:nvPr/>
        </p:nvPicPr>
        <p:blipFill>
          <a:blip r:embed="rId2"/>
          <a:stretch>
            <a:fillRect/>
          </a:stretch>
        </p:blipFill>
        <p:spPr>
          <a:xfrm>
            <a:off x="9673576" y="1468287"/>
            <a:ext cx="2326640" cy="2148911"/>
          </a:xfrm>
          <a:prstGeom prst="rect">
            <a:avLst/>
          </a:prstGeom>
        </p:spPr>
      </p:pic>
      <p:sp>
        <p:nvSpPr>
          <p:cNvPr id="3" name="Content Placeholder 2"/>
          <p:cNvSpPr txBox="1">
            <a:spLocks/>
          </p:cNvSpPr>
          <p:nvPr/>
        </p:nvSpPr>
        <p:spPr>
          <a:xfrm>
            <a:off x="92467" y="1368398"/>
            <a:ext cx="10108173" cy="51244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Check the district data file – Following Process</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solidFill>
                <a:effectLst/>
                <a:uLnTx/>
                <a:uFillTx/>
                <a:latin typeface="Calibri" charset="0"/>
                <a:ea typeface="Calibri" charset="0"/>
                <a:cs typeface="Calibri" charset="0"/>
              </a:rPr>
              <a:t>Results: </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1" i="0" u="none" strike="noStrike" kern="1200" cap="none" spc="0" normalizeH="0" baseline="0" noProof="0">
                <a:ln>
                  <a:noFill/>
                </a:ln>
                <a:solidFill>
                  <a:srgbClr val="000000"/>
                </a:solidFill>
                <a:effectLst/>
                <a:uLnTx/>
                <a:uFillTx/>
                <a:latin typeface="Calibri" charset="0"/>
                <a:ea typeface="Calibri" charset="0"/>
                <a:cs typeface="Calibri" charset="0"/>
              </a:rPr>
              <a:t>Tip:</a:t>
            </a: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 If all processes were followed, there would be </a:t>
            </a:r>
            <a:r>
              <a:rPr kumimoji="0" lang="en-US" sz="2000" b="1" i="0" u="sng" strike="noStrike" kern="1200" cap="none" spc="0" normalizeH="0" baseline="0" noProof="0">
                <a:ln>
                  <a:noFill/>
                </a:ln>
                <a:solidFill>
                  <a:srgbClr val="000000"/>
                </a:solidFill>
                <a:effectLst/>
                <a:uLnTx/>
                <a:uFillTx/>
                <a:latin typeface="Calibri" charset="0"/>
                <a:ea typeface="Calibri" charset="0"/>
                <a:cs typeface="Calibri" charset="0"/>
              </a:rPr>
              <a:t>no</a:t>
            </a: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 Record Update Indicator.</a:t>
            </a:r>
          </a:p>
          <a:p>
            <a:pPr marL="2005013" marR="0" lvl="4" indent="-176213" algn="l" defTabSz="914400" rtl="0" eaLnBrk="1" fontAlgn="auto" latinLnBrk="0" hangingPunct="1">
              <a:lnSpc>
                <a:spcPct val="100000"/>
              </a:lnSpc>
              <a:spcBef>
                <a:spcPts val="0"/>
              </a:spcBef>
              <a:spcAft>
                <a:spcPts val="150"/>
              </a:spcAft>
              <a:buClr>
                <a:srgbClr val="FF8134"/>
              </a:buClr>
              <a:buSzTx/>
              <a:buFont typeface="Arial" charset="0"/>
              <a:buChar char="•"/>
              <a:tabLst/>
              <a:defRPr/>
            </a:pPr>
            <a:r>
              <a:rPr kumimoji="0" lang="en-US" sz="2000" b="1" i="0" u="sng" strike="noStrike" kern="1200" cap="none" spc="0" normalizeH="0" baseline="0" noProof="0">
                <a:ln>
                  <a:noFill/>
                </a:ln>
                <a:solidFill>
                  <a:srgbClr val="000000"/>
                </a:solidFill>
                <a:effectLst/>
                <a:uLnTx/>
                <a:uFillTx/>
                <a:latin typeface="Calibri" charset="0"/>
                <a:ea typeface="Calibri" charset="0"/>
                <a:cs typeface="Calibri" charset="0"/>
              </a:rPr>
              <a:t>Do not</a:t>
            </a: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 allow a student to test on another student’s </a:t>
            </a:r>
            <a:r>
              <a:rPr kumimoji="0" lang="en-US" sz="2000" b="0" i="0" u="none" strike="noStrike" kern="1200" cap="none" spc="0" normalizeH="0" baseline="0" noProof="0" err="1">
                <a:ln>
                  <a:noFill/>
                </a:ln>
                <a:solidFill>
                  <a:srgbClr val="000000"/>
                </a:solidFill>
                <a:effectLst/>
                <a:uLnTx/>
                <a:uFillTx/>
                <a:latin typeface="Calibri" charset="0"/>
                <a:ea typeface="Calibri" charset="0"/>
                <a:cs typeface="Calibri" charset="0"/>
              </a:rPr>
              <a:t>precoded</a:t>
            </a: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 answer document. </a:t>
            </a:r>
          </a:p>
          <a:p>
            <a:pPr marL="2005013" marR="0" lvl="4" indent="-176213" algn="l" defTabSz="914400" rtl="0" eaLnBrk="1" fontAlgn="auto" latinLnBrk="0" hangingPunct="1">
              <a:lnSpc>
                <a:spcPct val="100000"/>
              </a:lnSpc>
              <a:spcBef>
                <a:spcPts val="0"/>
              </a:spcBef>
              <a:spcAft>
                <a:spcPts val="200"/>
              </a:spcAft>
              <a:buClr>
                <a:srgbClr val="FF8134"/>
              </a:buClr>
              <a:buSzTx/>
              <a:buFont typeface="Arial" charset="0"/>
              <a:buChar char="•"/>
              <a:tabLst/>
              <a:defRPr/>
            </a:pPr>
            <a:r>
              <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rPr>
              <a:t>If a test taker logs in to start a test online </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and switches to the correct paper format, </a:t>
            </a:r>
            <a:r>
              <a:rPr kumimoji="0" lang="en-US" sz="20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void</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the test that was started online.</a:t>
            </a:r>
          </a:p>
          <a:p>
            <a:pPr marL="2005013" marR="0" lvl="4" indent="-176213" algn="l" defTabSz="914400" rtl="0" eaLnBrk="1" fontAlgn="auto" latinLnBrk="0" hangingPunct="1">
              <a:lnSpc>
                <a:spcPct val="100000"/>
              </a:lnSpc>
              <a:spcBef>
                <a:spcPts val="0"/>
              </a:spcBef>
              <a:spcAft>
                <a:spcPts val="200"/>
              </a:spcAft>
              <a:buClr>
                <a:srgbClr val="FF8134"/>
              </a:buClr>
              <a:buSzTx/>
              <a:buFont typeface="Arial" charset="0"/>
              <a:buChar char="•"/>
              <a:tabLst/>
              <a:defRPr/>
            </a:pPr>
            <a:r>
              <a:rPr kumimoji="0" lang="en-US" sz="2000" b="1" i="0" u="sng"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Do not</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have students take the same test twice.</a:t>
            </a:r>
          </a:p>
          <a:p>
            <a:pPr marL="2005013" marR="0" lvl="4" indent="-176213" algn="l" defTabSz="914400" rtl="0" eaLnBrk="1" fontAlgn="auto" latinLnBrk="0" hangingPunct="1">
              <a:lnSpc>
                <a:spcPct val="100000"/>
              </a:lnSpc>
              <a:spcBef>
                <a:spcPts val="0"/>
              </a:spcBef>
              <a:spcAft>
                <a:spcPts val="200"/>
              </a:spcAft>
              <a:buClr>
                <a:srgbClr val="FF8134"/>
              </a:buClr>
              <a:buSzTx/>
              <a:buFont typeface="Arial" charset="0"/>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FF0000"/>
              </a:solidFill>
              <a:effectLst/>
              <a:uLnTx/>
              <a:uFillTx/>
              <a:latin typeface="Calibri" charset="0"/>
              <a:ea typeface="Calibri" charset="0"/>
              <a:cs typeface="Calibri" charset="0"/>
            </a:endParaRPr>
          </a:p>
          <a:p>
            <a:pPr marL="1733550" marR="0" lvl="4"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FF0000"/>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276350" marR="0" lvl="3"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07819"/>
            <a:ext cx="10213430" cy="7182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Post Administration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11" name="Picture 10">
            <a:extLst>
              <a:ext uri="{FF2B5EF4-FFF2-40B4-BE49-F238E27FC236}">
                <a16:creationId xmlns:a16="http://schemas.microsoft.com/office/drawing/2014/main" id="{63D99351-4D59-4DAC-ADF8-8D95B4769940}"/>
              </a:ext>
            </a:extLst>
          </p:cNvPr>
          <p:cNvPicPr>
            <a:picLocks noChangeAspect="1"/>
          </p:cNvPicPr>
          <p:nvPr/>
        </p:nvPicPr>
        <p:blipFill>
          <a:blip r:embed="rId4"/>
          <a:stretch>
            <a:fillRect/>
          </a:stretch>
        </p:blipFill>
        <p:spPr>
          <a:xfrm>
            <a:off x="557556" y="2064088"/>
            <a:ext cx="771046" cy="1151022"/>
          </a:xfrm>
          <a:prstGeom prst="rect">
            <a:avLst/>
          </a:prstGeom>
          <a:noFill/>
        </p:spPr>
      </p:pic>
    </p:spTree>
    <p:extLst>
      <p:ext uri="{BB962C8B-B14F-4D97-AF65-F5344CB8AC3E}">
        <p14:creationId xmlns:p14="http://schemas.microsoft.com/office/powerpoint/2010/main" val="370265939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19578" y="1960419"/>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7"/>
            <a:ext cx="10213430" cy="7404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Post Administration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descr="A close up of a sign&#10;&#10;Description automatically generated">
            <a:extLst>
              <a:ext uri="{FF2B5EF4-FFF2-40B4-BE49-F238E27FC236}">
                <a16:creationId xmlns:a16="http://schemas.microsoft.com/office/drawing/2014/main" id="{EA8A0819-E935-4F16-9BC9-1F4844BD6A1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66065" y="1876926"/>
            <a:ext cx="5101054" cy="4028729"/>
          </a:xfrm>
          <a:prstGeom prst="rect">
            <a:avLst/>
          </a:prstGeom>
        </p:spPr>
      </p:pic>
    </p:spTree>
    <p:extLst>
      <p:ext uri="{BB962C8B-B14F-4D97-AF65-F5344CB8AC3E}">
        <p14:creationId xmlns:p14="http://schemas.microsoft.com/office/powerpoint/2010/main" val="301637038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9680"/>
            <a:ext cx="12192000" cy="5608320"/>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1159267" y="3007213"/>
            <a:ext cx="10058400" cy="1329591"/>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Calibri" charset="0"/>
                <a:ea typeface="Calibri" charset="0"/>
                <a:cs typeface="Calibri" charset="0"/>
              </a:rPr>
              <a:t>Pearson Call Drivers and Best Practices – Reporting</a:t>
            </a:r>
          </a:p>
        </p:txBody>
      </p:sp>
      <p:sp>
        <p:nvSpPr>
          <p:cNvPr id="3" name="Footer Placeholder 2">
            <a:extLst>
              <a:ext uri="{FF2B5EF4-FFF2-40B4-BE49-F238E27FC236}">
                <a16:creationId xmlns:a16="http://schemas.microsoft.com/office/drawing/2014/main" id="{87572940-B352-9B46-8416-098DDFCB0EC6}"/>
              </a:ext>
            </a:extLst>
          </p:cNvPr>
          <p:cNvSpPr>
            <a:spLocks noGrp="1"/>
          </p:cNvSpPr>
          <p:nvPr>
            <p:ph type="ftr" sz="quarter" idx="3"/>
          </p:nvPr>
        </p:nvSpPr>
        <p:spPr/>
        <p:txBody>
          <a:bodyPr/>
          <a:lstStyle/>
          <a:p>
            <a:r>
              <a:rPr lang="en-US">
                <a:solidFill>
                  <a:srgbClr val="4472C4">
                    <a:lumMod val="60000"/>
                    <a:lumOff val="40000"/>
                  </a:srgbClr>
                </a:solidFill>
              </a:rPr>
              <a:t>TEA - Student Assessment Division</a:t>
            </a:r>
          </a:p>
        </p:txBody>
      </p:sp>
    </p:spTree>
    <p:extLst>
      <p:ext uri="{BB962C8B-B14F-4D97-AF65-F5344CB8AC3E}">
        <p14:creationId xmlns:p14="http://schemas.microsoft.com/office/powerpoint/2010/main" val="259120773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97280" y="1505317"/>
            <a:ext cx="10200640" cy="48719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Does the Reporting CDC field have to be entered?</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Best Practice:</a:t>
            </a: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  Districts should only add the Reporting CDC if the student tested at a different district/campus from the one they report to.</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If a Reporting CDC needs to be entered, use the CDC # instead of the name since there are many campuses with the same name.</a:t>
            </a:r>
          </a:p>
          <a:p>
            <a:pPr marL="1257300" marR="0" lvl="2" indent="-342900" algn="l" defTabSz="914400" rtl="0" eaLnBrk="1" fontAlgn="auto" latinLnBrk="0" hangingPunct="1">
              <a:lnSpc>
                <a:spcPct val="90000"/>
              </a:lnSpc>
              <a:spcBef>
                <a:spcPts val="500"/>
              </a:spcBef>
              <a:spcAft>
                <a:spcPts val="0"/>
              </a:spcAft>
              <a:buClr>
                <a:srgbClr val="1682C5"/>
              </a:buClr>
              <a:buSzTx/>
              <a:buFont typeface="Arial" panose="020B0604020202020204" pitchFamily="34"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Students will be reported to the option selected.</a:t>
            </a: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     </a:t>
            </a:r>
          </a:p>
        </p:txBody>
      </p:sp>
      <p:sp>
        <p:nvSpPr>
          <p:cNvPr id="4" name="Title 10"/>
          <p:cNvSpPr txBox="1">
            <a:spLocks/>
          </p:cNvSpPr>
          <p:nvPr/>
        </p:nvSpPr>
        <p:spPr>
          <a:xfrm>
            <a:off x="1978570" y="248815"/>
            <a:ext cx="10021646"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Reporting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10" name="Picture 9">
            <a:extLst>
              <a:ext uri="{FF2B5EF4-FFF2-40B4-BE49-F238E27FC236}">
                <a16:creationId xmlns:a16="http://schemas.microsoft.com/office/drawing/2014/main" id="{2B2AAE45-81B0-44B2-BFEC-9BEA8217D889}"/>
              </a:ext>
            </a:extLst>
          </p:cNvPr>
          <p:cNvPicPr>
            <a:picLocks noChangeAspect="1"/>
          </p:cNvPicPr>
          <p:nvPr/>
        </p:nvPicPr>
        <p:blipFill>
          <a:blip r:embed="rId4"/>
          <a:stretch>
            <a:fillRect/>
          </a:stretch>
        </p:blipFill>
        <p:spPr>
          <a:xfrm>
            <a:off x="179523" y="2028376"/>
            <a:ext cx="1639911" cy="2801248"/>
          </a:xfrm>
          <a:prstGeom prst="rect">
            <a:avLst/>
          </a:prstGeom>
        </p:spPr>
      </p:pic>
      <p:grpSp>
        <p:nvGrpSpPr>
          <p:cNvPr id="12" name="Group 11">
            <a:extLst>
              <a:ext uri="{FF2B5EF4-FFF2-40B4-BE49-F238E27FC236}">
                <a16:creationId xmlns:a16="http://schemas.microsoft.com/office/drawing/2014/main" id="{EE6C267D-DC59-46C6-B076-F7BD27CCD98D}"/>
              </a:ext>
            </a:extLst>
          </p:cNvPr>
          <p:cNvGrpSpPr/>
          <p:nvPr/>
        </p:nvGrpSpPr>
        <p:grpSpPr>
          <a:xfrm>
            <a:off x="3841274" y="3769360"/>
            <a:ext cx="5434806" cy="2598099"/>
            <a:chOff x="6097589" y="2180752"/>
            <a:chExt cx="5857143" cy="3047619"/>
          </a:xfrm>
        </p:grpSpPr>
        <p:pic>
          <p:nvPicPr>
            <p:cNvPr id="2" name="Picture 1">
              <a:extLst>
                <a:ext uri="{FF2B5EF4-FFF2-40B4-BE49-F238E27FC236}">
                  <a16:creationId xmlns:a16="http://schemas.microsoft.com/office/drawing/2014/main" id="{5BCCFD08-4060-4916-840F-03793DBD5722}"/>
                </a:ext>
              </a:extLst>
            </p:cNvPr>
            <p:cNvPicPr>
              <a:picLocks noChangeAspect="1"/>
            </p:cNvPicPr>
            <p:nvPr/>
          </p:nvPicPr>
          <p:blipFill>
            <a:blip r:embed="rId5"/>
            <a:stretch>
              <a:fillRect/>
            </a:stretch>
          </p:blipFill>
          <p:spPr>
            <a:xfrm>
              <a:off x="6097589" y="2180752"/>
              <a:ext cx="5857143" cy="3047619"/>
            </a:xfrm>
            <a:prstGeom prst="rect">
              <a:avLst/>
            </a:prstGeom>
            <a:ln w="28575">
              <a:solidFill>
                <a:schemeClr val="accent1"/>
              </a:solidFill>
            </a:ln>
          </p:spPr>
        </p:pic>
        <p:sp>
          <p:nvSpPr>
            <p:cNvPr id="11" name="Rectangle: Rounded Corners 10">
              <a:extLst>
                <a:ext uri="{FF2B5EF4-FFF2-40B4-BE49-F238E27FC236}">
                  <a16:creationId xmlns:a16="http://schemas.microsoft.com/office/drawing/2014/main" id="{8F518E7E-B359-4F22-8EA4-B2C058AE1248}"/>
                </a:ext>
              </a:extLst>
            </p:cNvPr>
            <p:cNvSpPr/>
            <p:nvPr/>
          </p:nvSpPr>
          <p:spPr>
            <a:xfrm>
              <a:off x="8448031" y="4528267"/>
              <a:ext cx="2240289" cy="6696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04188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 name="Rectangle 2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B4678AA-DD57-47D9-8B81-BAD3B1849C0B}"/>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2" name="Title 1"/>
          <p:cNvSpPr>
            <a:spLocks noGrp="1"/>
          </p:cNvSpPr>
          <p:nvPr>
            <p:ph type="ctrTitle" idx="4294967295"/>
          </p:nvPr>
        </p:nvSpPr>
        <p:spPr>
          <a:xfrm>
            <a:off x="1524000" y="1122362"/>
            <a:ext cx="9144000" cy="2900518"/>
          </a:xfrm>
        </p:spPr>
        <p:txBody>
          <a:bodyPr vert="horz" lIns="91440" tIns="45720" rIns="91440" bIns="45720" rtlCol="0" anchor="b">
            <a:normAutofit/>
          </a:bodyPr>
          <a:lstStyle/>
          <a:p>
            <a:pPr algn="ctr"/>
            <a:r>
              <a:rPr lang="en-US" sz="6000" b="1">
                <a:solidFill>
                  <a:srgbClr val="FFFFFF"/>
                </a:solidFill>
              </a:rPr>
              <a:t>Policy Updates</a:t>
            </a:r>
          </a:p>
        </p:txBody>
      </p:sp>
      <p:sp>
        <p:nvSpPr>
          <p:cNvPr id="4" name="Footer Placeholder 3">
            <a:extLst>
              <a:ext uri="{FF2B5EF4-FFF2-40B4-BE49-F238E27FC236}">
                <a16:creationId xmlns:a16="http://schemas.microsoft.com/office/drawing/2014/main" id="{DC5CD371-B148-7E4D-85FA-380ACBFB5595}"/>
              </a:ext>
            </a:extLst>
          </p:cNvPr>
          <p:cNvSpPr>
            <a:spLocks noGrp="1"/>
          </p:cNvSpPr>
          <p:nvPr>
            <p:ph type="ftr" sz="quarter" idx="3"/>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3563709"/>
      </p:ext>
    </p:extLst>
  </p:cSld>
  <p:clrMapOvr>
    <a:overrideClrMapping bg1="dk1" tx1="lt1" bg2="dk2" tx2="lt2" accent1="accent1" accent2="accent2" accent3="accent3" accent4="accent4" accent5="accent5" accent6="accent6" hlink="hlink" folHlink="folHlink"/>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187433" y="2034309"/>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7"/>
            <a:ext cx="10213430" cy="7404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Call Drivers and Best Practices – Reporting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descr="A close up of a sign&#10;&#10;Description automatically generated">
            <a:extLst>
              <a:ext uri="{FF2B5EF4-FFF2-40B4-BE49-F238E27FC236}">
                <a16:creationId xmlns:a16="http://schemas.microsoft.com/office/drawing/2014/main" id="{2165F6E0-212C-42AB-B8C2-CBC2D5E8359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66065" y="1876926"/>
            <a:ext cx="5101054" cy="4028729"/>
          </a:xfrm>
          <a:prstGeom prst="rect">
            <a:avLst/>
          </a:prstGeom>
        </p:spPr>
      </p:pic>
    </p:spTree>
    <p:extLst>
      <p:ext uri="{BB962C8B-B14F-4D97-AF65-F5344CB8AC3E}">
        <p14:creationId xmlns:p14="http://schemas.microsoft.com/office/powerpoint/2010/main" val="339790204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ntroduction to Sociology - 2013 - The Collaboratory">
            <a:extLst>
              <a:ext uri="{FF2B5EF4-FFF2-40B4-BE49-F238E27FC236}">
                <a16:creationId xmlns:a16="http://schemas.microsoft.com/office/drawing/2014/main" id="{3848C638-DB22-9749-8DCA-815E16675A71}"/>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t="11199" b="7279"/>
          <a:stretch/>
        </p:blipFill>
        <p:spPr>
          <a:xfrm>
            <a:off x="20" y="1"/>
            <a:ext cx="12191980" cy="6857999"/>
          </a:xfrm>
          <a:prstGeom prst="rect">
            <a:avLst/>
          </a:prstGeom>
        </p:spPr>
      </p:pic>
      <p:sp>
        <p:nvSpPr>
          <p:cNvPr id="2" name="Title 1">
            <a:extLst>
              <a:ext uri="{FF2B5EF4-FFF2-40B4-BE49-F238E27FC236}">
                <a16:creationId xmlns:a16="http://schemas.microsoft.com/office/drawing/2014/main" id="{675DAE2D-2B4A-584D-B568-35B75784F204}"/>
              </a:ext>
            </a:extLst>
          </p:cNvPr>
          <p:cNvSpPr>
            <a:spLocks noGrp="1"/>
          </p:cNvSpPr>
          <p:nvPr>
            <p:ph type="ctrTitle"/>
          </p:nvPr>
        </p:nvSpPr>
        <p:spPr>
          <a:xfrm>
            <a:off x="1524000" y="1122362"/>
            <a:ext cx="9144000" cy="2900518"/>
          </a:xfrm>
        </p:spPr>
        <p:txBody>
          <a:bodyPr vert="horz" lIns="91440" tIns="45720" rIns="91440" bIns="45720" rtlCol="0" anchor="b">
            <a:normAutofit/>
          </a:bodyPr>
          <a:lstStyle/>
          <a:p>
            <a:r>
              <a:rPr lang="en-US" sz="6000">
                <a:solidFill>
                  <a:srgbClr val="FFFFFF"/>
                </a:solidFill>
                <a:latin typeface="+mj-lt"/>
                <a:ea typeface="+mj-ea"/>
                <a:cs typeface="+mj-cs"/>
              </a:rPr>
              <a:t>Test Administration Technology Systems 101</a:t>
            </a:r>
          </a:p>
        </p:txBody>
      </p:sp>
      <p:sp>
        <p:nvSpPr>
          <p:cNvPr id="4" name="Footer Placeholder 3">
            <a:extLst>
              <a:ext uri="{FF2B5EF4-FFF2-40B4-BE49-F238E27FC236}">
                <a16:creationId xmlns:a16="http://schemas.microsoft.com/office/drawing/2014/main" id="{8F6329AD-C5A7-A741-84F3-5793DB7BAA7D}"/>
              </a:ext>
            </a:extLst>
          </p:cNvPr>
          <p:cNvSpPr>
            <a:spLocks noGrp="1"/>
          </p:cNvSpPr>
          <p:nvPr>
            <p:ph type="ftr" sz="quarter" idx="3"/>
          </p:nvPr>
        </p:nvSpPr>
        <p:spPr/>
        <p:txBody>
          <a:bodyPr/>
          <a:lstStyle/>
          <a:p>
            <a:r>
              <a:rPr lang="en-US">
                <a:solidFill>
                  <a:srgbClr val="4472C4">
                    <a:lumMod val="60000"/>
                    <a:lumOff val="40000"/>
                  </a:srgbClr>
                </a:solidFill>
              </a:rPr>
              <a:t>TEA - Student Assessment Division</a:t>
            </a:r>
          </a:p>
        </p:txBody>
      </p:sp>
    </p:spTree>
    <p:extLst>
      <p:ext uri="{BB962C8B-B14F-4D97-AF65-F5344CB8AC3E}">
        <p14:creationId xmlns:p14="http://schemas.microsoft.com/office/powerpoint/2010/main" val="332660023"/>
      </p:ext>
    </p:extLst>
  </p:cSld>
  <p:clrMapOvr>
    <a:overrideClrMapping bg1="dk1" tx1="lt1" bg2="dk2" tx2="lt2" accent1="accent1" accent2="accent2" accent3="accent3" accent4="accent4" accent5="accent5" accent6="accent6" hlink="hlink" folHlink="folHlink"/>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9680"/>
            <a:ext cx="12192000" cy="5608320"/>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1159267"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Calibri" charset="0"/>
                <a:ea typeface="Calibri" charset="0"/>
                <a:cs typeface="Calibri" charset="0"/>
              </a:rPr>
              <a:t>ETS Technology 101  </a:t>
            </a:r>
          </a:p>
        </p:txBody>
      </p:sp>
      <p:sp>
        <p:nvSpPr>
          <p:cNvPr id="3" name="Footer Placeholder 2">
            <a:extLst>
              <a:ext uri="{FF2B5EF4-FFF2-40B4-BE49-F238E27FC236}">
                <a16:creationId xmlns:a16="http://schemas.microsoft.com/office/drawing/2014/main" id="{0C886760-BB46-3B43-83C4-D21C6032C3E9}"/>
              </a:ext>
            </a:extLst>
          </p:cNvPr>
          <p:cNvSpPr>
            <a:spLocks noGrp="1"/>
          </p:cNvSpPr>
          <p:nvPr>
            <p:ph type="ftr" sz="quarter" idx="3"/>
          </p:nvPr>
        </p:nvSpPr>
        <p:spPr/>
        <p:txBody>
          <a:bodyPr/>
          <a:lstStyle/>
          <a:p>
            <a:r>
              <a:rPr lang="en-US">
                <a:solidFill>
                  <a:srgbClr val="4472C4">
                    <a:lumMod val="60000"/>
                    <a:lumOff val="40000"/>
                  </a:srgbClr>
                </a:solidFill>
              </a:rPr>
              <a:t>TEA - Student Assessment Division</a:t>
            </a:r>
          </a:p>
        </p:txBody>
      </p:sp>
    </p:spTree>
    <p:extLst>
      <p:ext uri="{BB962C8B-B14F-4D97-AF65-F5344CB8AC3E}">
        <p14:creationId xmlns:p14="http://schemas.microsoft.com/office/powerpoint/2010/main" val="132538447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67117" y="1601370"/>
            <a:ext cx="4822804" cy="44655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Resources:</a:t>
            </a:r>
          </a:p>
          <a:p>
            <a:pPr marL="800100" marR="0" lvl="1" indent="-342900" algn="l" defTabSz="914400" rtl="0" eaLnBrk="1" fontAlgn="auto" latinLnBrk="0" hangingPunct="1">
              <a:lnSpc>
                <a:spcPct val="90000"/>
              </a:lnSpc>
              <a:spcBef>
                <a:spcPts val="500"/>
              </a:spcBef>
              <a:spcAft>
                <a:spcPts val="0"/>
              </a:spcAft>
              <a:buClr>
                <a:srgbClr val="FF8134"/>
              </a:buClr>
              <a:buSzPct val="95000"/>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User’s Guides and Manuals</a:t>
            </a:r>
          </a:p>
          <a:p>
            <a:pPr marL="800100" marR="0" lvl="1" indent="-342900" algn="l" defTabSz="914400" rtl="0" eaLnBrk="1" fontAlgn="auto" latinLnBrk="0" hangingPunct="1">
              <a:lnSpc>
                <a:spcPct val="90000"/>
              </a:lnSpc>
              <a:spcBef>
                <a:spcPts val="500"/>
              </a:spcBef>
              <a:spcAft>
                <a:spcPts val="0"/>
              </a:spcAft>
              <a:buClr>
                <a:srgbClr val="FF8134"/>
              </a:buClr>
              <a:buSzPct val="95000"/>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Roles and Permissions Matrix</a:t>
            </a:r>
          </a:p>
          <a:p>
            <a:pPr marL="800100" marR="0" lvl="1" indent="-342900" algn="l" defTabSz="914400" rtl="0" eaLnBrk="1" fontAlgn="auto" latinLnBrk="0" hangingPunct="1">
              <a:lnSpc>
                <a:spcPct val="90000"/>
              </a:lnSpc>
              <a:spcBef>
                <a:spcPts val="500"/>
              </a:spcBef>
              <a:spcAft>
                <a:spcPts val="0"/>
              </a:spcAft>
              <a:buClr>
                <a:srgbClr val="FF8134"/>
              </a:buClr>
              <a:buSzPct val="95000"/>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2019-2020 Data File Format for Student Registration</a:t>
            </a:r>
          </a:p>
          <a:p>
            <a:pPr marL="800100" marR="0" lvl="1" indent="-342900" algn="l" defTabSz="914400" rtl="0" eaLnBrk="1" fontAlgn="auto" latinLnBrk="0" hangingPunct="1">
              <a:lnSpc>
                <a:spcPct val="90000"/>
              </a:lnSpc>
              <a:spcBef>
                <a:spcPts val="500"/>
              </a:spcBef>
              <a:spcAft>
                <a:spcPts val="0"/>
              </a:spcAft>
              <a:buClr>
                <a:srgbClr val="FF8134"/>
              </a:buClr>
              <a:buSzPct val="95000"/>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Quick Guide to Online Testing</a:t>
            </a:r>
          </a:p>
          <a:p>
            <a:pPr marL="800100" marR="0" lvl="1" indent="-342900" algn="l" defTabSz="914400" rtl="0" eaLnBrk="1" fontAlgn="auto" latinLnBrk="0" hangingPunct="1">
              <a:lnSpc>
                <a:spcPct val="90000"/>
              </a:lnSpc>
              <a:spcBef>
                <a:spcPts val="500"/>
              </a:spcBef>
              <a:spcAft>
                <a:spcPts val="0"/>
              </a:spcAft>
              <a:buClr>
                <a:srgbClr val="FF8134"/>
              </a:buClr>
              <a:buSzPct val="95000"/>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Unified Minimum Systems Requirements</a:t>
            </a:r>
          </a:p>
          <a:p>
            <a:pPr marL="800100" marR="0" lvl="1" indent="-342900" algn="l" defTabSz="914400" rtl="0" eaLnBrk="1" fontAlgn="auto" latinLnBrk="0" hangingPunct="1">
              <a:lnSpc>
                <a:spcPct val="90000"/>
              </a:lnSpc>
              <a:spcBef>
                <a:spcPts val="500"/>
              </a:spcBef>
              <a:spcAft>
                <a:spcPts val="0"/>
              </a:spcAft>
              <a:buClr>
                <a:srgbClr val="FF8134"/>
              </a:buClr>
              <a:buSzPct val="95000"/>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Secure Browser Downloads</a:t>
            </a:r>
          </a:p>
          <a:p>
            <a:pPr marL="800100" marR="0" lvl="1" indent="-342900" algn="l" defTabSz="914400" rtl="0" eaLnBrk="1" fontAlgn="auto" latinLnBrk="0" hangingPunct="1">
              <a:lnSpc>
                <a:spcPct val="90000"/>
              </a:lnSpc>
              <a:spcBef>
                <a:spcPts val="500"/>
              </a:spcBef>
              <a:spcAft>
                <a:spcPts val="0"/>
              </a:spcAft>
              <a:buClr>
                <a:srgbClr val="FF8134"/>
              </a:buClr>
              <a:buSzPct val="95000"/>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Online Readiness Tools</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altLang="en-US" sz="2200" b="0" i="0" u="none" strike="noStrike" kern="1200" cap="none" spc="0" normalizeH="0" baseline="0" noProof="0">
              <a:ln>
                <a:noFill/>
              </a:ln>
              <a:solidFill>
                <a:srgbClr val="000000"/>
              </a:solidFill>
              <a:effectLst/>
              <a:uLnTx/>
              <a:uFillTx/>
              <a:latin typeface="Calibri" panose="020F0502020204030204"/>
              <a:ea typeface="+mn-ea"/>
              <a:cs typeface="+mn-cs"/>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371600" marR="0" lvl="3"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516558" y="248815"/>
            <a:ext cx="9926047"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mj-ea"/>
                <a:cs typeface="+mj-cs"/>
              </a:rPr>
              <a:t>Technology</a:t>
            </a: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 Page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12" name="Picture 11">
            <a:extLst>
              <a:ext uri="{FF2B5EF4-FFF2-40B4-BE49-F238E27FC236}">
                <a16:creationId xmlns:a16="http://schemas.microsoft.com/office/drawing/2014/main" id="{05379EF2-4456-4420-AECD-FCACB9D9143D}"/>
              </a:ext>
            </a:extLst>
          </p:cNvPr>
          <p:cNvPicPr>
            <a:picLocks noChangeAspect="1"/>
          </p:cNvPicPr>
          <p:nvPr/>
        </p:nvPicPr>
        <p:blipFill>
          <a:blip r:embed="rId3"/>
          <a:stretch>
            <a:fillRect/>
          </a:stretch>
        </p:blipFill>
        <p:spPr>
          <a:xfrm>
            <a:off x="5314072" y="1741818"/>
            <a:ext cx="6389838" cy="4529853"/>
          </a:xfrm>
          <a:prstGeom prst="rect">
            <a:avLst/>
          </a:prstGeom>
          <a:ln w="28575">
            <a:solidFill>
              <a:schemeClr val="accent1"/>
            </a:solidFill>
          </a:ln>
        </p:spPr>
      </p:pic>
      <p:sp>
        <p:nvSpPr>
          <p:cNvPr id="2" name="Rectangle 7">
            <a:extLst>
              <a:ext uri="{FF2B5EF4-FFF2-40B4-BE49-F238E27FC236}">
                <a16:creationId xmlns:a16="http://schemas.microsoft.com/office/drawing/2014/main" id="{04E2D4E2-6841-4694-9A1C-5BD33678C608}"/>
              </a:ext>
            </a:extLst>
          </p:cNvPr>
          <p:cNvSpPr/>
          <p:nvPr/>
        </p:nvSpPr>
        <p:spPr>
          <a:xfrm>
            <a:off x="5314072" y="1293579"/>
            <a:ext cx="65491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TexasAssessment.Gov/Administrators/Technology</a:t>
            </a:r>
          </a:p>
        </p:txBody>
      </p:sp>
    </p:spTree>
    <p:extLst>
      <p:ext uri="{BB962C8B-B14F-4D97-AF65-F5344CB8AC3E}">
        <p14:creationId xmlns:p14="http://schemas.microsoft.com/office/powerpoint/2010/main" val="328672354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76400" y="191508"/>
            <a:ext cx="10515600" cy="1022350"/>
          </a:xfrm>
        </p:spPr>
        <p:txBody>
          <a:bodyPr/>
          <a:lstStyle/>
          <a:p>
            <a:r>
              <a:rPr lang="en-US" sz="3600" b="1">
                <a:solidFill>
                  <a:schemeClr val="accent1"/>
                </a:solidFill>
                <a:latin typeface="Calibri" charset="0"/>
                <a:ea typeface="Calibri" charset="0"/>
                <a:cs typeface="Calibri" charset="0"/>
              </a:rPr>
              <a:t>Preparation: Activities and Supporting Resources</a:t>
            </a:r>
          </a:p>
        </p:txBody>
      </p:sp>
      <p:graphicFrame>
        <p:nvGraphicFramePr>
          <p:cNvPr id="2" name="Table 1"/>
          <p:cNvGraphicFramePr>
            <a:graphicFrameLocks noGrp="1"/>
          </p:cNvGraphicFramePr>
          <p:nvPr/>
        </p:nvGraphicFramePr>
        <p:xfrm>
          <a:off x="1405161" y="1498784"/>
          <a:ext cx="9361040" cy="4729480"/>
        </p:xfrm>
        <a:graphic>
          <a:graphicData uri="http://schemas.openxmlformats.org/drawingml/2006/table">
            <a:tbl>
              <a:tblPr firstRow="1" bandRow="1">
                <a:tableStyleId>{5C22544A-7EE6-4342-B048-85BDC9FD1C3A}</a:tableStyleId>
              </a:tblPr>
              <a:tblGrid>
                <a:gridCol w="6130999">
                  <a:extLst>
                    <a:ext uri="{9D8B030D-6E8A-4147-A177-3AD203B41FA5}">
                      <a16:colId xmlns:a16="http://schemas.microsoft.com/office/drawing/2014/main" val="20000"/>
                    </a:ext>
                  </a:extLst>
                </a:gridCol>
                <a:gridCol w="3230041">
                  <a:extLst>
                    <a:ext uri="{9D8B030D-6E8A-4147-A177-3AD203B41FA5}">
                      <a16:colId xmlns:a16="http://schemas.microsoft.com/office/drawing/2014/main" val="20001"/>
                    </a:ext>
                  </a:extLst>
                </a:gridCol>
              </a:tblGrid>
              <a:tr h="370840">
                <a:tc>
                  <a:txBody>
                    <a:bodyPr/>
                    <a:lstStyle/>
                    <a:p>
                      <a:r>
                        <a:rPr lang="en-US"/>
                        <a:t>Activities to Support</a:t>
                      </a:r>
                      <a:r>
                        <a:rPr lang="en-US" baseline="0"/>
                        <a:t> Test Delivery</a:t>
                      </a:r>
                      <a:endParaRPr lang="en-US"/>
                    </a:p>
                  </a:txBody>
                  <a:tcPr/>
                </a:tc>
                <a:tc>
                  <a:txBody>
                    <a:bodyPr/>
                    <a:lstStyle/>
                    <a:p>
                      <a:r>
                        <a:rPr lang="en-US"/>
                        <a:t>Resource</a:t>
                      </a:r>
                    </a:p>
                  </a:txBody>
                  <a:tcPr/>
                </a:tc>
                <a:extLst>
                  <a:ext uri="{0D108BD9-81ED-4DB2-BD59-A6C34878D82A}">
                    <a16:rowId xmlns:a16="http://schemas.microsoft.com/office/drawing/2014/main" val="10000"/>
                  </a:ext>
                </a:extLst>
              </a:tr>
              <a:tr h="370840">
                <a:tc>
                  <a:txBody>
                    <a:bodyPr/>
                    <a:lstStyle/>
                    <a:p>
                      <a:r>
                        <a:rPr lang="en-US" sz="1400" b="0" i="0" kern="1200">
                          <a:solidFill>
                            <a:schemeClr val="dk1"/>
                          </a:solidFill>
                          <a:effectLst/>
                          <a:latin typeface="+mn-lt"/>
                          <a:ea typeface="+mn-ea"/>
                          <a:cs typeface="+mn-cs"/>
                        </a:rPr>
                        <a:t>Verify that the district’s network meets requirements and is properly configured for testing.</a:t>
                      </a:r>
                      <a:endParaRPr lang="en-US" sz="1400"/>
                    </a:p>
                  </a:txBody>
                  <a:tcPr anchor="ctr"/>
                </a:tc>
                <a:tc>
                  <a:txBody>
                    <a:bodyPr/>
                    <a:lstStyle/>
                    <a:p>
                      <a:r>
                        <a:rPr lang="en-US" sz="1400" b="0" i="1" kern="1200">
                          <a:solidFill>
                            <a:schemeClr val="tx1"/>
                          </a:solidFill>
                          <a:effectLst/>
                          <a:latin typeface="+mn-lt"/>
                          <a:ea typeface="+mn-ea"/>
                          <a:cs typeface="+mn-cs"/>
                        </a:rPr>
                        <a:t>STAAR Online Testing Platform Technology Guide</a:t>
                      </a:r>
                      <a:endParaRPr lang="en-US" sz="1400">
                        <a:solidFill>
                          <a:schemeClr val="tx1"/>
                        </a:solidFill>
                      </a:endParaRPr>
                    </a:p>
                  </a:txBody>
                  <a:tcPr anchor="ctr"/>
                </a:tc>
                <a:extLst>
                  <a:ext uri="{0D108BD9-81ED-4DB2-BD59-A6C34878D82A}">
                    <a16:rowId xmlns:a16="http://schemas.microsoft.com/office/drawing/2014/main" val="10001"/>
                  </a:ext>
                </a:extLst>
              </a:tr>
              <a:tr h="370840">
                <a:tc>
                  <a:txBody>
                    <a:bodyPr/>
                    <a:lstStyle/>
                    <a:p>
                      <a:r>
                        <a:rPr lang="en-US" sz="1400" b="0" i="0" kern="1200">
                          <a:solidFill>
                            <a:schemeClr val="dk1"/>
                          </a:solidFill>
                          <a:effectLst/>
                          <a:latin typeface="+mn-lt"/>
                          <a:ea typeface="+mn-ea"/>
                          <a:cs typeface="+mn-cs"/>
                        </a:rPr>
                        <a:t>Conduct network diagnostics to estimate district and campus network user capacity and to plan for concurrent testing volumes.</a:t>
                      </a:r>
                      <a:endParaRPr lang="en-US" sz="1400"/>
                    </a:p>
                  </a:txBody>
                  <a:tcPr anchor="ctr"/>
                </a:tc>
                <a:tc>
                  <a:txBody>
                    <a:bodyPr/>
                    <a:lstStyle/>
                    <a:p>
                      <a:r>
                        <a:rPr lang="en-US" sz="1400" b="0" i="0" kern="1200">
                          <a:solidFill>
                            <a:schemeClr val="tx1"/>
                          </a:solidFill>
                          <a:effectLst/>
                          <a:latin typeface="+mn-lt"/>
                          <a:ea typeface="+mn-ea"/>
                          <a:cs typeface="+mn-cs"/>
                        </a:rPr>
                        <a:t>Online Readiness Tools</a:t>
                      </a:r>
                      <a:endParaRPr lang="en-US" sz="1400">
                        <a:solidFill>
                          <a:schemeClr val="tx1"/>
                        </a:solidFill>
                      </a:endParaRPr>
                    </a:p>
                  </a:txBody>
                  <a:tcPr anchor="ctr"/>
                </a:tc>
                <a:extLst>
                  <a:ext uri="{0D108BD9-81ED-4DB2-BD59-A6C34878D82A}">
                    <a16:rowId xmlns:a16="http://schemas.microsoft.com/office/drawing/2014/main" val="10002"/>
                  </a:ext>
                </a:extLst>
              </a:tr>
              <a:tr h="370840">
                <a:tc>
                  <a:txBody>
                    <a:bodyPr/>
                    <a:lstStyle/>
                    <a:p>
                      <a:r>
                        <a:rPr lang="en-US" sz="1400" b="0" i="0" kern="1200">
                          <a:solidFill>
                            <a:schemeClr val="dk1"/>
                          </a:solidFill>
                          <a:effectLst/>
                          <a:latin typeface="+mn-lt"/>
                          <a:ea typeface="+mn-ea"/>
                          <a:cs typeface="+mn-cs"/>
                        </a:rPr>
                        <a:t>Determine local caching software needs and complete installation procedures.</a:t>
                      </a:r>
                      <a:endParaRPr lang="en-US" sz="1400"/>
                    </a:p>
                  </a:txBody>
                  <a:tcPr anchor="ctr"/>
                </a:tc>
                <a:tc>
                  <a:txBody>
                    <a:bodyPr/>
                    <a:lstStyle/>
                    <a:p>
                      <a:r>
                        <a:rPr lang="en-US" sz="1400" b="0" i="1" kern="1200">
                          <a:solidFill>
                            <a:schemeClr val="tx1"/>
                          </a:solidFill>
                          <a:effectLst/>
                          <a:latin typeface="+mn-lt"/>
                          <a:ea typeface="+mn-ea"/>
                          <a:cs typeface="+mn-cs"/>
                        </a:rPr>
                        <a:t>STAAR Online Testing Platform Local Caching Software (LCS) District Guide</a:t>
                      </a:r>
                      <a:endParaRPr lang="en-US" sz="1400">
                        <a:solidFill>
                          <a:schemeClr val="tx1"/>
                        </a:solidFill>
                      </a:endParaRPr>
                    </a:p>
                  </a:txBody>
                  <a:tcPr anchor="ctr"/>
                </a:tc>
                <a:extLst>
                  <a:ext uri="{0D108BD9-81ED-4DB2-BD59-A6C34878D82A}">
                    <a16:rowId xmlns:a16="http://schemas.microsoft.com/office/drawing/2014/main" val="10003"/>
                  </a:ext>
                </a:extLst>
              </a:tr>
              <a:tr h="370840">
                <a:tc>
                  <a:txBody>
                    <a:bodyPr/>
                    <a:lstStyle/>
                    <a:p>
                      <a:r>
                        <a:rPr lang="en-US" sz="1400" b="0" i="0" kern="1200">
                          <a:solidFill>
                            <a:schemeClr val="dk1"/>
                          </a:solidFill>
                          <a:effectLst/>
                          <a:latin typeface="+mn-lt"/>
                          <a:ea typeface="+mn-ea"/>
                          <a:cs typeface="+mn-cs"/>
                        </a:rPr>
                        <a:t>Verify that all devices used for online testing meet the minimum hardware and software requirements.</a:t>
                      </a:r>
                      <a:endParaRPr lang="en-US" sz="1400"/>
                    </a:p>
                  </a:txBody>
                  <a:tcPr anchor="ctr"/>
                </a:tc>
                <a:tc>
                  <a:txBody>
                    <a:bodyPr/>
                    <a:lstStyle/>
                    <a:p>
                      <a:r>
                        <a:rPr lang="en-US" sz="1400" b="0" i="1" kern="1200">
                          <a:solidFill>
                            <a:schemeClr val="tx1"/>
                          </a:solidFill>
                          <a:effectLst/>
                          <a:latin typeface="+mn-lt"/>
                          <a:ea typeface="+mn-ea"/>
                          <a:cs typeface="+mn-cs"/>
                        </a:rPr>
                        <a:t>Unified Minimum System Requirements</a:t>
                      </a:r>
                      <a:endParaRPr lang="en-US" sz="1400">
                        <a:solidFill>
                          <a:schemeClr val="tx1"/>
                        </a:solidFill>
                      </a:endParaRPr>
                    </a:p>
                  </a:txBody>
                  <a:tcPr anchor="ctr"/>
                </a:tc>
                <a:extLst>
                  <a:ext uri="{0D108BD9-81ED-4DB2-BD59-A6C34878D82A}">
                    <a16:rowId xmlns:a16="http://schemas.microsoft.com/office/drawing/2014/main" val="10004"/>
                  </a:ext>
                </a:extLst>
              </a:tr>
              <a:tr h="370840">
                <a:tc>
                  <a:txBody>
                    <a:bodyPr/>
                    <a:lstStyle/>
                    <a:p>
                      <a:r>
                        <a:rPr lang="en-US" sz="1400" b="0" i="0" kern="1200">
                          <a:solidFill>
                            <a:schemeClr val="dk1"/>
                          </a:solidFill>
                          <a:effectLst/>
                          <a:latin typeface="+mn-lt"/>
                          <a:ea typeface="+mn-ea"/>
                          <a:cs typeface="+mn-cs"/>
                        </a:rPr>
                        <a:t>Install the appropriate STAAR Online Testing Platform Secure Browser on all testing devices.</a:t>
                      </a:r>
                      <a:endParaRPr lang="en-US" sz="1400"/>
                    </a:p>
                  </a:txBody>
                  <a:tcPr anchor="ctr"/>
                </a:tc>
                <a:tc>
                  <a:txBody>
                    <a:bodyPr/>
                    <a:lstStyle/>
                    <a:p>
                      <a:r>
                        <a:rPr lang="en-US" sz="1400" b="0" i="1" kern="1200">
                          <a:solidFill>
                            <a:schemeClr val="tx1"/>
                          </a:solidFill>
                          <a:effectLst/>
                          <a:latin typeface="+mn-lt"/>
                          <a:ea typeface="+mn-ea"/>
                          <a:cs typeface="+mn-cs"/>
                        </a:rPr>
                        <a:t>STAAR Online Testing Platform Technology Guide</a:t>
                      </a:r>
                      <a:endParaRPr lang="en-US" sz="1400">
                        <a:solidFill>
                          <a:schemeClr val="tx1"/>
                        </a:solidFill>
                      </a:endParaRPr>
                    </a:p>
                  </a:txBody>
                  <a:tcPr anchor="ctr"/>
                </a:tc>
                <a:extLst>
                  <a:ext uri="{0D108BD9-81ED-4DB2-BD59-A6C34878D82A}">
                    <a16:rowId xmlns:a16="http://schemas.microsoft.com/office/drawing/2014/main" val="10005"/>
                  </a:ext>
                </a:extLst>
              </a:tr>
              <a:tr h="370840">
                <a:tc>
                  <a:txBody>
                    <a:bodyPr/>
                    <a:lstStyle/>
                    <a:p>
                      <a:r>
                        <a:rPr lang="en-US" sz="1400" b="0" i="0" kern="1200">
                          <a:solidFill>
                            <a:schemeClr val="dk1"/>
                          </a:solidFill>
                          <a:effectLst/>
                          <a:latin typeface="+mn-lt"/>
                          <a:ea typeface="+mn-ea"/>
                          <a:cs typeface="+mn-cs"/>
                        </a:rPr>
                        <a:t>Confirm successful installation and operation of secure browsers.</a:t>
                      </a:r>
                      <a:endParaRPr lang="en-US" sz="1400"/>
                    </a:p>
                  </a:txBody>
                  <a:tcPr anchor="ctr"/>
                </a:tc>
                <a:tc>
                  <a:txBody>
                    <a:bodyPr/>
                    <a:lstStyle/>
                    <a:p>
                      <a:r>
                        <a:rPr lang="en-US" sz="1400" b="0" i="1" kern="1200">
                          <a:solidFill>
                            <a:schemeClr val="tx1"/>
                          </a:solidFill>
                          <a:effectLst/>
                          <a:latin typeface="+mn-lt"/>
                          <a:ea typeface="+mn-ea"/>
                          <a:cs typeface="+mn-cs"/>
                        </a:rPr>
                        <a:t>STAAR Online Testing Platform Technology Guide</a:t>
                      </a:r>
                      <a:endParaRPr lang="en-US" sz="1400">
                        <a:solidFill>
                          <a:schemeClr val="tx1"/>
                        </a:solidFill>
                      </a:endParaRPr>
                    </a:p>
                  </a:txBody>
                  <a:tcPr anchor="ctr"/>
                </a:tc>
                <a:extLst>
                  <a:ext uri="{0D108BD9-81ED-4DB2-BD59-A6C34878D82A}">
                    <a16:rowId xmlns:a16="http://schemas.microsoft.com/office/drawing/2014/main" val="10006"/>
                  </a:ext>
                </a:extLst>
              </a:tr>
              <a:tr h="370840">
                <a:tc>
                  <a:txBody>
                    <a:bodyPr/>
                    <a:lstStyle/>
                    <a:p>
                      <a:r>
                        <a:rPr lang="en-US" sz="1400" b="0" i="0" kern="1200">
                          <a:solidFill>
                            <a:schemeClr val="dk1"/>
                          </a:solidFill>
                          <a:effectLst/>
                          <a:latin typeface="+mn-lt"/>
                          <a:ea typeface="+mn-ea"/>
                          <a:cs typeface="+mn-cs"/>
                        </a:rPr>
                        <a:t>Test the compatibility of computers and gauge technology infrastructure readiness.</a:t>
                      </a:r>
                      <a:endParaRPr lang="en-US" sz="1400"/>
                    </a:p>
                  </a:txBody>
                  <a:tcPr anchor="ctr"/>
                </a:tc>
                <a:tc>
                  <a:txBody>
                    <a:bodyPr/>
                    <a:lstStyle/>
                    <a:p>
                      <a:r>
                        <a:rPr lang="nl-NL" sz="1400" b="0" i="0" kern="1200">
                          <a:solidFill>
                            <a:schemeClr val="tx1"/>
                          </a:solidFill>
                          <a:effectLst/>
                          <a:latin typeface="+mn-lt"/>
                          <a:ea typeface="+mn-ea"/>
                          <a:cs typeface="+mn-cs"/>
                        </a:rPr>
                        <a:t>STAAR Online Testing Platform student tutorials and practice tests</a:t>
                      </a:r>
                      <a:endParaRPr lang="en-US" sz="1400">
                        <a:solidFill>
                          <a:schemeClr val="tx1"/>
                        </a:solidFill>
                      </a:endParaRPr>
                    </a:p>
                  </a:txBody>
                  <a:tcPr anchor="ctr"/>
                </a:tc>
                <a:extLst>
                  <a:ext uri="{0D108BD9-81ED-4DB2-BD59-A6C34878D82A}">
                    <a16:rowId xmlns:a16="http://schemas.microsoft.com/office/drawing/2014/main" val="10007"/>
                  </a:ext>
                </a:extLst>
              </a:tr>
              <a:tr h="370840">
                <a:tc>
                  <a:txBody>
                    <a:bodyPr/>
                    <a:lstStyle/>
                    <a:p>
                      <a:r>
                        <a:rPr lang="en-US" sz="1400" b="0" i="0" kern="1200">
                          <a:solidFill>
                            <a:schemeClr val="dk1"/>
                          </a:solidFill>
                          <a:effectLst/>
                          <a:latin typeface="+mn-lt"/>
                          <a:ea typeface="+mn-ea"/>
                          <a:cs typeface="+mn-cs"/>
                        </a:rPr>
                        <a:t>Prepare all computers for online test delivery. Close all web browser windows, disable any automatically launching applications on all devices, and check for sufficient power sources.</a:t>
                      </a:r>
                      <a:endParaRPr lang="en-US" sz="1400"/>
                    </a:p>
                  </a:txBody>
                  <a:tcPr anchor="ctr"/>
                </a:tc>
                <a:tc>
                  <a:txBody>
                    <a:bodyPr/>
                    <a:lstStyle/>
                    <a:p>
                      <a:r>
                        <a:rPr lang="en-US" sz="1400" b="0" i="1" kern="1200">
                          <a:solidFill>
                            <a:schemeClr val="tx1"/>
                          </a:solidFill>
                          <a:effectLst/>
                          <a:latin typeface="+mn-lt"/>
                          <a:ea typeface="+mn-ea"/>
                          <a:cs typeface="+mn-cs"/>
                        </a:rPr>
                        <a:t>Quick Guide to Online Testing</a:t>
                      </a:r>
                      <a:endParaRPr lang="en-US" sz="1400">
                        <a:solidFill>
                          <a:schemeClr val="tx1"/>
                        </a:solidFill>
                      </a:endParaRPr>
                    </a:p>
                  </a:txBody>
                  <a:tcPr anchor="ctr"/>
                </a:tc>
                <a:extLst>
                  <a:ext uri="{0D108BD9-81ED-4DB2-BD59-A6C34878D82A}">
                    <a16:rowId xmlns:a16="http://schemas.microsoft.com/office/drawing/2014/main" val="10008"/>
                  </a:ext>
                </a:extLst>
              </a:tr>
            </a:tbl>
          </a:graphicData>
        </a:graphic>
      </p:graphicFrame>
      <p:sp>
        <p:nvSpPr>
          <p:cNvPr id="6" name="Slide Number Placeholder 5">
            <a:extLst>
              <a:ext uri="{FF2B5EF4-FFF2-40B4-BE49-F238E27FC236}">
                <a16:creationId xmlns:a16="http://schemas.microsoft.com/office/drawing/2014/main" id="{BB684746-AE24-8D4F-A2DA-5137A51829D9}"/>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244</a:t>
            </a:fld>
            <a:r>
              <a:rPr lang="en-GB" altLang="en-US">
                <a:solidFill>
                  <a:srgbClr val="000000"/>
                </a:solidFill>
              </a:rPr>
              <a:t> </a:t>
            </a:r>
          </a:p>
        </p:txBody>
      </p:sp>
    </p:spTree>
    <p:extLst>
      <p:ext uri="{BB962C8B-B14F-4D97-AF65-F5344CB8AC3E}">
        <p14:creationId xmlns:p14="http://schemas.microsoft.com/office/powerpoint/2010/main" val="159314630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7725145" y="3152818"/>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4495912" y="3161056"/>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4" name="Straight Connector 3"/>
          <p:cNvCxnSpPr>
            <a:endCxn id="3" idx="4"/>
          </p:cNvCxnSpPr>
          <p:nvPr/>
        </p:nvCxnSpPr>
        <p:spPr>
          <a:xfrm>
            <a:off x="6110254" y="2777722"/>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2869455" y="3723456"/>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50" normalizeH="0" baseline="0" noProof="0">
                <a:ln>
                  <a:noFill/>
                </a:ln>
                <a:solidFill>
                  <a:srgbClr val="000000">
                    <a:lumMod val="75000"/>
                    <a:lumOff val="25000"/>
                  </a:srgbClr>
                </a:solidFill>
                <a:effectLst/>
                <a:uLnTx/>
                <a:uFillTx/>
                <a:latin typeface="Calibri" charset="0"/>
                <a:ea typeface="Calibri" charset="0"/>
                <a:cs typeface="Calibri" charset="0"/>
              </a:rPr>
              <a:t>Prepare Online Testing Environment - Setup and Test Devices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50" normalizeH="0" baseline="0" noProof="0">
                <a:ln>
                  <a:noFill/>
                </a:ln>
                <a:solidFill>
                  <a:srgbClr val="FFC000"/>
                </a:solidFill>
                <a:effectLst/>
                <a:uLnTx/>
                <a:uFillTx/>
                <a:latin typeface="Calibri" charset="0"/>
                <a:ea typeface="Calibri" charset="0"/>
                <a:cs typeface="Calibri" charset="0"/>
              </a:rPr>
              <a:t>(4 weeks prior)</a:t>
            </a:r>
          </a:p>
        </p:txBody>
      </p:sp>
      <p:sp>
        <p:nvSpPr>
          <p:cNvPr id="6" name="Title 1"/>
          <p:cNvSpPr txBox="1">
            <a:spLocks/>
          </p:cNvSpPr>
          <p:nvPr/>
        </p:nvSpPr>
        <p:spPr>
          <a:xfrm>
            <a:off x="5735024" y="3703136"/>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50" normalizeH="0" baseline="0" noProof="0">
                <a:ln>
                  <a:noFill/>
                </a:ln>
                <a:solidFill>
                  <a:srgbClr val="000000">
                    <a:lumMod val="75000"/>
                    <a:lumOff val="25000"/>
                  </a:srgbClr>
                </a:solidFill>
                <a:effectLst/>
                <a:uLnTx/>
                <a:uFillTx/>
                <a:latin typeface="Calibri" charset="0"/>
                <a:ea typeface="Calibri" charset="0"/>
                <a:cs typeface="Calibri" charset="0"/>
              </a:rPr>
              <a:t>Print Test Tickets/  Verify Test Language and PNPs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50" normalizeH="0" baseline="0" noProof="0">
                <a:ln>
                  <a:noFill/>
                </a:ln>
                <a:solidFill>
                  <a:srgbClr val="5B9BD5"/>
                </a:solidFill>
                <a:effectLst/>
                <a:uLnTx/>
                <a:uFillTx/>
                <a:latin typeface="Calibri" charset="0"/>
                <a:ea typeface="Calibri" charset="0"/>
                <a:cs typeface="Calibri" charset="0"/>
              </a:rPr>
              <a:t>(1 week prior)</a:t>
            </a:r>
          </a:p>
        </p:txBody>
      </p:sp>
      <p:sp>
        <p:nvSpPr>
          <p:cNvPr id="9" name="Rectangle 8"/>
          <p:cNvSpPr/>
          <p:nvPr/>
        </p:nvSpPr>
        <p:spPr>
          <a:xfrm>
            <a:off x="3738697" y="3074943"/>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p:cNvSpPr/>
          <p:nvPr/>
        </p:nvSpPr>
        <p:spPr>
          <a:xfrm>
            <a:off x="5352764" y="3074943"/>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p:cNvSpPr/>
          <p:nvPr/>
        </p:nvSpPr>
        <p:spPr>
          <a:xfrm>
            <a:off x="6967303" y="3074943"/>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p:cNvSpPr/>
          <p:nvPr/>
        </p:nvSpPr>
        <p:spPr>
          <a:xfrm>
            <a:off x="8573098" y="3074943"/>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p:cNvSpPr/>
          <p:nvPr/>
        </p:nvSpPr>
        <p:spPr>
          <a:xfrm>
            <a:off x="2124157" y="3074943"/>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p:cNvSpPr/>
          <p:nvPr/>
        </p:nvSpPr>
        <p:spPr>
          <a:xfrm>
            <a:off x="6049541" y="314479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5" name="Straight Connector 14"/>
          <p:cNvCxnSpPr/>
          <p:nvPr/>
        </p:nvCxnSpPr>
        <p:spPr>
          <a:xfrm>
            <a:off x="9332363" y="2781291"/>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9271650" y="3148362"/>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7" name="Straight Connector 16"/>
          <p:cNvCxnSpPr/>
          <p:nvPr/>
        </p:nvCxnSpPr>
        <p:spPr>
          <a:xfrm>
            <a:off x="2889534" y="2787882"/>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2828821" y="315495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p:cNvSpPr/>
          <p:nvPr/>
        </p:nvSpPr>
        <p:spPr>
          <a:xfrm>
            <a:off x="4423941" y="316511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p:cNvSpPr/>
          <p:nvPr/>
        </p:nvSpPr>
        <p:spPr>
          <a:xfrm>
            <a:off x="7664981" y="313463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STAAR Online Testing Timeline</a:t>
            </a:r>
          </a:p>
        </p:txBody>
      </p:sp>
      <p:sp>
        <p:nvSpPr>
          <p:cNvPr id="22" name="Title 1"/>
          <p:cNvSpPr txBox="1">
            <a:spLocks/>
          </p:cNvSpPr>
          <p:nvPr/>
        </p:nvSpPr>
        <p:spPr>
          <a:xfrm>
            <a:off x="1214748" y="1732204"/>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50" normalizeH="0" baseline="0" noProof="0">
                <a:ln>
                  <a:noFill/>
                </a:ln>
                <a:solidFill>
                  <a:srgbClr val="000000">
                    <a:lumMod val="75000"/>
                    <a:lumOff val="25000"/>
                  </a:srgbClr>
                </a:solidFill>
                <a:effectLst/>
                <a:uLnTx/>
                <a:uFillTx/>
                <a:latin typeface="Calibri" charset="0"/>
                <a:ea typeface="Calibri" charset="0"/>
                <a:cs typeface="Calibri" charset="0"/>
              </a:rPr>
              <a:t>Register Students for Online Testing /Review Resources </a:t>
            </a:r>
            <a:endParaRPr kumimoji="0" lang="en-US" sz="2200" b="0" i="0" u="none" strike="noStrike" kern="1200" cap="none" spc="-50" normalizeH="0" baseline="0" noProof="0">
              <a:ln>
                <a:noFill/>
              </a:ln>
              <a:solidFill>
                <a:srgbClr val="000000"/>
              </a:solidFill>
              <a:effectLst/>
              <a:uLnTx/>
              <a:uFillTx/>
              <a:latin typeface="Calibri" charset="0"/>
              <a:ea typeface="Calibri" charset="0"/>
              <a:cs typeface="Calibri"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50" normalizeH="0" baseline="0" noProof="0">
                <a:ln>
                  <a:noFill/>
                </a:ln>
                <a:solidFill>
                  <a:srgbClr val="FF8134"/>
                </a:solidFill>
                <a:effectLst/>
                <a:uLnTx/>
                <a:uFillTx/>
                <a:latin typeface="Calibri" charset="0"/>
                <a:ea typeface="Calibri" charset="0"/>
                <a:cs typeface="Calibri" charset="0"/>
              </a:rPr>
              <a:t>(4- 6 weeks prior)</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200" b="1" i="0" u="none" strike="noStrike" kern="1200" cap="none" spc="-50" normalizeH="0" baseline="0" noProof="0">
              <a:ln>
                <a:noFill/>
              </a:ln>
              <a:solidFill>
                <a:srgbClr val="FF8134"/>
              </a:solidFill>
              <a:effectLst/>
              <a:uLnTx/>
              <a:uFillTx/>
              <a:latin typeface="Calibri" charset="0"/>
              <a:ea typeface="Calibri" charset="0"/>
              <a:cs typeface="Calibri" charset="0"/>
            </a:endParaRPr>
          </a:p>
        </p:txBody>
      </p:sp>
      <p:sp>
        <p:nvSpPr>
          <p:cNvPr id="24" name="Title 1"/>
          <p:cNvSpPr txBox="1">
            <a:spLocks/>
          </p:cNvSpPr>
          <p:nvPr/>
        </p:nvSpPr>
        <p:spPr>
          <a:xfrm>
            <a:off x="4500634" y="1977633"/>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50" normalizeH="0" baseline="0" noProof="0">
                <a:ln>
                  <a:noFill/>
                </a:ln>
                <a:solidFill>
                  <a:srgbClr val="000000">
                    <a:lumMod val="75000"/>
                    <a:lumOff val="25000"/>
                  </a:srgbClr>
                </a:solidFill>
                <a:effectLst/>
                <a:uLnTx/>
                <a:uFillTx/>
                <a:latin typeface="Calibri" charset="0"/>
                <a:ea typeface="Calibri" charset="0"/>
                <a:cs typeface="Calibri" charset="0"/>
              </a:rPr>
              <a:t>Verify Online Enrollments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50" normalizeH="0" baseline="0" noProof="0">
                <a:ln>
                  <a:noFill/>
                </a:ln>
                <a:solidFill>
                  <a:srgbClr val="70AD47"/>
                </a:solidFill>
                <a:effectLst/>
                <a:uLnTx/>
                <a:uFillTx/>
                <a:latin typeface="Calibri" charset="0"/>
                <a:ea typeface="Calibri" charset="0"/>
                <a:cs typeface="Calibri" charset="0"/>
              </a:rPr>
              <a:t>(2 weeks prior)</a:t>
            </a:r>
          </a:p>
        </p:txBody>
      </p:sp>
      <p:sp>
        <p:nvSpPr>
          <p:cNvPr id="25" name="Title 1"/>
          <p:cNvSpPr txBox="1">
            <a:spLocks/>
          </p:cNvSpPr>
          <p:nvPr/>
        </p:nvSpPr>
        <p:spPr>
          <a:xfrm>
            <a:off x="7691980" y="1704208"/>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50" normalizeH="0" baseline="0" noProof="0">
                <a:ln>
                  <a:noFill/>
                </a:ln>
                <a:solidFill>
                  <a:srgbClr val="000000">
                    <a:lumMod val="75000"/>
                    <a:lumOff val="25000"/>
                  </a:srgbClr>
                </a:solidFill>
                <a:effectLst/>
                <a:uLnTx/>
                <a:uFillTx/>
                <a:latin typeface="Calibri" charset="0"/>
                <a:ea typeface="Calibri" charset="0"/>
                <a:cs typeface="Calibri" charset="0"/>
              </a:rPr>
              <a:t>Distribute Test Tickets/Monitor Sessions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50" normalizeH="0" baseline="0" noProof="0">
                <a:ln>
                  <a:noFill/>
                </a:ln>
                <a:solidFill>
                  <a:srgbClr val="1682C5"/>
                </a:solidFill>
                <a:effectLst/>
                <a:uLnTx/>
                <a:uFillTx/>
                <a:latin typeface="Calibri" charset="0"/>
                <a:ea typeface="Calibri" charset="0"/>
                <a:cs typeface="Calibri" charset="0"/>
              </a:rPr>
              <a:t>(Day of testing)</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421028682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049541" y="314479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p:cNvSpPr/>
          <p:nvPr/>
        </p:nvSpPr>
        <p:spPr>
          <a:xfrm>
            <a:off x="9271650" y="3148362"/>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p:cNvSpPr/>
          <p:nvPr/>
        </p:nvSpPr>
        <p:spPr>
          <a:xfrm>
            <a:off x="2828821" y="315495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p:cNvSpPr/>
          <p:nvPr/>
        </p:nvSpPr>
        <p:spPr>
          <a:xfrm>
            <a:off x="4423941" y="316511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p:cNvSpPr/>
          <p:nvPr/>
        </p:nvSpPr>
        <p:spPr>
          <a:xfrm>
            <a:off x="7664981" y="313463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itle 10"/>
          <p:cNvSpPr txBox="1">
            <a:spLocks/>
          </p:cNvSpPr>
          <p:nvPr/>
        </p:nvSpPr>
        <p:spPr>
          <a:xfrm>
            <a:off x="1938796" y="322203"/>
            <a:ext cx="8221489" cy="85106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STAAR Online Testing Timeline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a:t>
            </a:r>
            <a:r>
              <a:rPr kumimoji="0" lang="en-US" sz="3600" b="1" i="1" u="none" strike="noStrike" kern="1200" cap="none" spc="0" normalizeH="0" baseline="0" noProof="0">
                <a:ln>
                  <a:noFill/>
                </a:ln>
                <a:solidFill>
                  <a:srgbClr val="1682C5"/>
                </a:solidFill>
                <a:effectLst/>
                <a:uLnTx/>
                <a:uFillTx/>
                <a:latin typeface="Calibri" charset="0"/>
                <a:ea typeface="Calibri" charset="0"/>
                <a:cs typeface="Calibri" charset="0"/>
              </a:rPr>
              <a:t>Quick Guide To Online Testing</a:t>
            </a: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p:cNvPicPr>
            <a:picLocks noChangeAspect="1"/>
          </p:cNvPicPr>
          <p:nvPr/>
        </p:nvPicPr>
        <p:blipFill>
          <a:blip r:embed="rId4"/>
          <a:stretch>
            <a:fillRect/>
          </a:stretch>
        </p:blipFill>
        <p:spPr>
          <a:xfrm>
            <a:off x="235532" y="1550141"/>
            <a:ext cx="3151017" cy="4196470"/>
          </a:xfrm>
          <a:prstGeom prst="rect">
            <a:avLst/>
          </a:prstGeom>
        </p:spPr>
      </p:pic>
      <p:graphicFrame>
        <p:nvGraphicFramePr>
          <p:cNvPr id="31" name="Diagram 2"/>
          <p:cNvGraphicFramePr/>
          <p:nvPr/>
        </p:nvGraphicFramePr>
        <p:xfrm>
          <a:off x="3493008" y="1225296"/>
          <a:ext cx="8507208" cy="4929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Rectangle 9">
            <a:extLst>
              <a:ext uri="{FF2B5EF4-FFF2-40B4-BE49-F238E27FC236}">
                <a16:creationId xmlns:a16="http://schemas.microsoft.com/office/drawing/2014/main" id="{EDAA1CB9-0A4D-4E5B-9F13-D8DBC65207F5}"/>
              </a:ext>
            </a:extLst>
          </p:cNvPr>
          <p:cNvSpPr/>
          <p:nvPr/>
        </p:nvSpPr>
        <p:spPr>
          <a:xfrm>
            <a:off x="3406171" y="1872039"/>
            <a:ext cx="133519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Four to Six Weeks Prior</a:t>
            </a:r>
          </a:p>
        </p:txBody>
      </p:sp>
      <p:sp>
        <p:nvSpPr>
          <p:cNvPr id="15" name="Rectangle 10">
            <a:extLst>
              <a:ext uri="{FF2B5EF4-FFF2-40B4-BE49-F238E27FC236}">
                <a16:creationId xmlns:a16="http://schemas.microsoft.com/office/drawing/2014/main" id="{167DD73F-D3C7-4577-8D5C-4B3EE73E2BE3}"/>
              </a:ext>
            </a:extLst>
          </p:cNvPr>
          <p:cNvSpPr/>
          <p:nvPr/>
        </p:nvSpPr>
        <p:spPr>
          <a:xfrm>
            <a:off x="3756344" y="3561578"/>
            <a:ext cx="133519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Four Weeks Prior</a:t>
            </a:r>
          </a:p>
        </p:txBody>
      </p:sp>
      <p:sp>
        <p:nvSpPr>
          <p:cNvPr id="17" name="Rectangle 11">
            <a:extLst>
              <a:ext uri="{FF2B5EF4-FFF2-40B4-BE49-F238E27FC236}">
                <a16:creationId xmlns:a16="http://schemas.microsoft.com/office/drawing/2014/main" id="{B428AEF8-EE85-4FBB-A78A-E6C23C517D45}"/>
              </a:ext>
            </a:extLst>
          </p:cNvPr>
          <p:cNvSpPr/>
          <p:nvPr/>
        </p:nvSpPr>
        <p:spPr>
          <a:xfrm>
            <a:off x="3493008" y="5103881"/>
            <a:ext cx="133519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682C5"/>
                </a:solidFill>
                <a:effectLst/>
                <a:uLnTx/>
                <a:uFillTx/>
                <a:latin typeface="Calibri" panose="020F0502020204030204"/>
                <a:ea typeface="+mn-ea"/>
                <a:cs typeface="+mn-cs"/>
              </a:rPr>
              <a:t>Two Weeks Prior</a:t>
            </a:r>
          </a:p>
        </p:txBody>
      </p:sp>
    </p:spTree>
    <p:extLst>
      <p:ext uri="{BB962C8B-B14F-4D97-AF65-F5344CB8AC3E}">
        <p14:creationId xmlns:p14="http://schemas.microsoft.com/office/powerpoint/2010/main" val="119204292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049541" y="314479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p:cNvSpPr/>
          <p:nvPr/>
        </p:nvSpPr>
        <p:spPr>
          <a:xfrm>
            <a:off x="9271650" y="3148362"/>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p:cNvSpPr/>
          <p:nvPr/>
        </p:nvSpPr>
        <p:spPr>
          <a:xfrm>
            <a:off x="2828821" y="315495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p:cNvSpPr/>
          <p:nvPr/>
        </p:nvSpPr>
        <p:spPr>
          <a:xfrm>
            <a:off x="4423941" y="316511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p:cNvSpPr/>
          <p:nvPr/>
        </p:nvSpPr>
        <p:spPr>
          <a:xfrm>
            <a:off x="7664981" y="313463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itle 10"/>
          <p:cNvSpPr txBox="1">
            <a:spLocks/>
          </p:cNvSpPr>
          <p:nvPr/>
        </p:nvSpPr>
        <p:spPr>
          <a:xfrm>
            <a:off x="1889362" y="61778"/>
            <a:ext cx="8221489" cy="11759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STAAR Online Testing Timeline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a:t>
            </a:r>
            <a:r>
              <a:rPr kumimoji="0" lang="en-US" sz="3600" b="1" i="1" u="none" strike="noStrike" kern="1200" cap="none" spc="0" normalizeH="0" baseline="0" noProof="0">
                <a:ln>
                  <a:noFill/>
                </a:ln>
                <a:solidFill>
                  <a:srgbClr val="1682C5"/>
                </a:solidFill>
                <a:effectLst/>
                <a:uLnTx/>
                <a:uFillTx/>
                <a:latin typeface="Calibri" charset="0"/>
                <a:ea typeface="Calibri" charset="0"/>
                <a:cs typeface="Calibri" charset="0"/>
              </a:rPr>
              <a:t>Quick Guide To Online Testing</a:t>
            </a: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p:cNvPicPr>
            <a:picLocks noChangeAspect="1"/>
          </p:cNvPicPr>
          <p:nvPr/>
        </p:nvPicPr>
        <p:blipFill>
          <a:blip r:embed="rId4"/>
          <a:stretch>
            <a:fillRect/>
          </a:stretch>
        </p:blipFill>
        <p:spPr>
          <a:xfrm>
            <a:off x="235532" y="1550141"/>
            <a:ext cx="3151017" cy="4196470"/>
          </a:xfrm>
          <a:prstGeom prst="rect">
            <a:avLst/>
          </a:prstGeom>
        </p:spPr>
      </p:pic>
      <p:graphicFrame>
        <p:nvGraphicFramePr>
          <p:cNvPr id="31" name="Diagram 2"/>
          <p:cNvGraphicFramePr/>
          <p:nvPr/>
        </p:nvGraphicFramePr>
        <p:xfrm>
          <a:off x="3493008" y="1225296"/>
          <a:ext cx="8507208" cy="4929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Rectangle 1">
            <a:extLst>
              <a:ext uri="{FF2B5EF4-FFF2-40B4-BE49-F238E27FC236}">
                <a16:creationId xmlns:a16="http://schemas.microsoft.com/office/drawing/2014/main" id="{EDAA1CB9-0A4D-4E5B-9F13-D8DBC65207F5}"/>
              </a:ext>
            </a:extLst>
          </p:cNvPr>
          <p:cNvSpPr/>
          <p:nvPr/>
        </p:nvSpPr>
        <p:spPr>
          <a:xfrm>
            <a:off x="3406171" y="1872039"/>
            <a:ext cx="133519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One Week Prior</a:t>
            </a:r>
          </a:p>
        </p:txBody>
      </p:sp>
      <p:sp>
        <p:nvSpPr>
          <p:cNvPr id="15" name="Rectangle 14">
            <a:extLst>
              <a:ext uri="{FF2B5EF4-FFF2-40B4-BE49-F238E27FC236}">
                <a16:creationId xmlns:a16="http://schemas.microsoft.com/office/drawing/2014/main" id="{167DD73F-D3C7-4577-8D5C-4B3EE73E2BE3}"/>
              </a:ext>
            </a:extLst>
          </p:cNvPr>
          <p:cNvSpPr/>
          <p:nvPr/>
        </p:nvSpPr>
        <p:spPr>
          <a:xfrm>
            <a:off x="3756344" y="3399076"/>
            <a:ext cx="1335193"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One to Three Days  Prior</a:t>
            </a:r>
          </a:p>
        </p:txBody>
      </p:sp>
      <p:sp>
        <p:nvSpPr>
          <p:cNvPr id="17" name="Rectangle 16">
            <a:extLst>
              <a:ext uri="{FF2B5EF4-FFF2-40B4-BE49-F238E27FC236}">
                <a16:creationId xmlns:a16="http://schemas.microsoft.com/office/drawing/2014/main" id="{B428AEF8-EE85-4FBB-A78A-E6C23C517D45}"/>
              </a:ext>
            </a:extLst>
          </p:cNvPr>
          <p:cNvSpPr/>
          <p:nvPr/>
        </p:nvSpPr>
        <p:spPr>
          <a:xfrm>
            <a:off x="3493008" y="5103881"/>
            <a:ext cx="133519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Day of Testing</a:t>
            </a:r>
            <a:endParaRPr kumimoji="0" lang="en-US" sz="1800" b="0" i="0" u="none" strike="noStrike" kern="1200" cap="none" spc="0" normalizeH="0" baseline="0" noProof="0">
              <a:ln>
                <a:noFill/>
              </a:ln>
              <a:solidFill>
                <a:srgbClr val="1682C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62375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049541" y="314479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p:cNvSpPr/>
          <p:nvPr/>
        </p:nvSpPr>
        <p:spPr>
          <a:xfrm>
            <a:off x="9271650" y="3148362"/>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p:cNvSpPr/>
          <p:nvPr/>
        </p:nvSpPr>
        <p:spPr>
          <a:xfrm>
            <a:off x="2828821" y="315495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p:cNvSpPr/>
          <p:nvPr/>
        </p:nvSpPr>
        <p:spPr>
          <a:xfrm>
            <a:off x="4423941" y="316511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p:cNvSpPr/>
          <p:nvPr/>
        </p:nvSpPr>
        <p:spPr>
          <a:xfrm>
            <a:off x="7664981" y="313463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itle 10"/>
          <p:cNvSpPr txBox="1">
            <a:spLocks/>
          </p:cNvSpPr>
          <p:nvPr/>
        </p:nvSpPr>
        <p:spPr>
          <a:xfrm>
            <a:off x="1986844" y="163926"/>
            <a:ext cx="8221489" cy="105208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STAAR Online Testing Timeline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a:t>
            </a:r>
            <a:r>
              <a:rPr kumimoji="0" lang="en-US" sz="3600" b="1" i="1" u="none" strike="noStrike" kern="1200" cap="none" spc="0" normalizeH="0" baseline="0" noProof="0">
                <a:ln>
                  <a:noFill/>
                </a:ln>
                <a:solidFill>
                  <a:srgbClr val="1682C5"/>
                </a:solidFill>
                <a:effectLst/>
                <a:uLnTx/>
                <a:uFillTx/>
                <a:latin typeface="Calibri" charset="0"/>
                <a:ea typeface="Calibri" charset="0"/>
                <a:cs typeface="Calibri" charset="0"/>
              </a:rPr>
              <a:t>Quick Guide To Online Testing</a:t>
            </a: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p:cNvPicPr>
            <a:picLocks noChangeAspect="1"/>
          </p:cNvPicPr>
          <p:nvPr/>
        </p:nvPicPr>
        <p:blipFill>
          <a:blip r:embed="rId4"/>
          <a:stretch>
            <a:fillRect/>
          </a:stretch>
        </p:blipFill>
        <p:spPr>
          <a:xfrm>
            <a:off x="235532" y="1550141"/>
            <a:ext cx="3151017" cy="4196470"/>
          </a:xfrm>
          <a:prstGeom prst="rect">
            <a:avLst/>
          </a:prstGeom>
        </p:spPr>
      </p:pic>
      <p:graphicFrame>
        <p:nvGraphicFramePr>
          <p:cNvPr id="31" name="Diagram 30"/>
          <p:cNvGraphicFramePr/>
          <p:nvPr/>
        </p:nvGraphicFramePr>
        <p:xfrm>
          <a:off x="3493008" y="1225296"/>
          <a:ext cx="8507208" cy="4929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Rectangle 1">
            <a:extLst>
              <a:ext uri="{FF2B5EF4-FFF2-40B4-BE49-F238E27FC236}">
                <a16:creationId xmlns:a16="http://schemas.microsoft.com/office/drawing/2014/main" id="{EDAA1CB9-0A4D-4E5B-9F13-D8DBC65207F5}"/>
              </a:ext>
            </a:extLst>
          </p:cNvPr>
          <p:cNvSpPr/>
          <p:nvPr/>
        </p:nvSpPr>
        <p:spPr>
          <a:xfrm>
            <a:off x="3406171" y="1872039"/>
            <a:ext cx="133519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One Week Prior</a:t>
            </a:r>
          </a:p>
        </p:txBody>
      </p:sp>
      <p:sp>
        <p:nvSpPr>
          <p:cNvPr id="15" name="Rectangle 14">
            <a:extLst>
              <a:ext uri="{FF2B5EF4-FFF2-40B4-BE49-F238E27FC236}">
                <a16:creationId xmlns:a16="http://schemas.microsoft.com/office/drawing/2014/main" id="{167DD73F-D3C7-4577-8D5C-4B3EE73E2BE3}"/>
              </a:ext>
            </a:extLst>
          </p:cNvPr>
          <p:cNvSpPr/>
          <p:nvPr/>
        </p:nvSpPr>
        <p:spPr>
          <a:xfrm>
            <a:off x="4060830" y="3208337"/>
            <a:ext cx="133519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mn-ea"/>
                <a:cs typeface="+mn-cs"/>
              </a:rPr>
              <a:t>After Testing</a:t>
            </a:r>
          </a:p>
        </p:txBody>
      </p:sp>
      <p:sp>
        <p:nvSpPr>
          <p:cNvPr id="17" name="Rectangle 16">
            <a:extLst>
              <a:ext uri="{FF2B5EF4-FFF2-40B4-BE49-F238E27FC236}">
                <a16:creationId xmlns:a16="http://schemas.microsoft.com/office/drawing/2014/main" id="{B428AEF8-EE85-4FBB-A78A-E6C23C517D45}"/>
              </a:ext>
            </a:extLst>
          </p:cNvPr>
          <p:cNvSpPr/>
          <p:nvPr/>
        </p:nvSpPr>
        <p:spPr>
          <a:xfrm>
            <a:off x="3493008" y="5103881"/>
            <a:ext cx="133519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Day of Testing</a:t>
            </a:r>
          </a:p>
        </p:txBody>
      </p:sp>
    </p:spTree>
    <p:extLst>
      <p:ext uri="{BB962C8B-B14F-4D97-AF65-F5344CB8AC3E}">
        <p14:creationId xmlns:p14="http://schemas.microsoft.com/office/powerpoint/2010/main" val="128533637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7790" y="340505"/>
            <a:ext cx="8426450" cy="666750"/>
          </a:xfrm>
          <a:prstGeom prst="rect">
            <a:avLst/>
          </a:prstGeom>
        </p:spPr>
        <p:txBody>
          <a:bodyPr vert="horz" wrap="square" lIns="0" tIns="0" rIns="0" bIns="0" rtlCol="0">
            <a:noAutofit/>
          </a:bodyPr>
          <a:lstStyle/>
          <a:p>
            <a:pPr marL="12700">
              <a:lnSpc>
                <a:spcPct val="100000"/>
              </a:lnSpc>
            </a:pPr>
            <a:r>
              <a:rPr lang="en-US" sz="3600" b="1">
                <a:solidFill>
                  <a:schemeClr val="accent1"/>
                </a:solidFill>
                <a:latin typeface="+mn-lt"/>
                <a:ea typeface="Open Sans" charset="0"/>
                <a:cs typeface="Open Sans" charset="0"/>
              </a:rPr>
              <a:t>       Register Students for Online Testing</a:t>
            </a:r>
          </a:p>
        </p:txBody>
      </p:sp>
      <p:sp>
        <p:nvSpPr>
          <p:cNvPr id="3" name="object 3"/>
          <p:cNvSpPr txBox="1"/>
          <p:nvPr/>
        </p:nvSpPr>
        <p:spPr>
          <a:xfrm>
            <a:off x="103694" y="1585274"/>
            <a:ext cx="12019175" cy="4953000"/>
          </a:xfrm>
          <a:prstGeom prst="rect">
            <a:avLst/>
          </a:prstGeom>
        </p:spPr>
        <p:txBody>
          <a:bodyPr vert="horz" wrap="square" lIns="0" tIns="0" rIns="0" bIns="0" rtlCol="0">
            <a:noAutofit/>
          </a:bodyPr>
          <a:lstStyle/>
          <a:p>
            <a:pPr marL="800100" marR="381635"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All retesters are registered with the same demographic information (e.g., grade level) as when they last tested.</a:t>
            </a: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381635"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Districts should review retester registrations and update as needed.</a:t>
            </a: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381635"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For EOC testing, retesters are registered to take only the test(s) that</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r>
              <a:rPr kumimoji="0"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they did not previously pass.</a:t>
            </a: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381635"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Tests are presented in the same testing mode as the last</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r>
              <a:rPr kumimoji="0"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administration.</a:t>
            </a: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381635" lvl="3" indent="-215900" algn="l" defTabSz="914400" rtl="0" eaLnBrk="1" fontAlgn="auto" latinLnBrk="0" hangingPunct="1">
              <a:lnSpc>
                <a:spcPct val="90000"/>
              </a:lnSpc>
              <a:spcBef>
                <a:spcPts val="500"/>
              </a:spcBef>
              <a:spcAft>
                <a:spcPts val="600"/>
              </a:spcAft>
              <a:buClr>
                <a:srgbClr val="1682C5"/>
              </a:buClr>
              <a:buSzPct val="80000"/>
              <a:buFont typeface="Courier New" charset="0"/>
              <a:buChar char="o"/>
              <a:tabLst/>
              <a:defRPr/>
            </a:pPr>
            <a:r>
              <a:rPr kumimoji="0" lang="en-US" sz="20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Exception:</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The braille indicator is  not rolled over from previous administrations and must be added to the student’s profile prior to the close of the paper registration window. </a:t>
            </a:r>
          </a:p>
          <a:p>
            <a:pPr marL="1492250" marR="381635" lvl="3" indent="-215900" algn="l" defTabSz="914400" rtl="0" eaLnBrk="1" fontAlgn="auto" latinLnBrk="0" hangingPunct="1">
              <a:lnSpc>
                <a:spcPct val="90000"/>
              </a:lnSpc>
              <a:spcBef>
                <a:spcPts val="500"/>
              </a:spcBef>
              <a:spcAft>
                <a:spcPts val="60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Large Print and Oral Administration will be rolled over for paper testers beginning in spring 2020</a:t>
            </a:r>
          </a:p>
        </p:txBody>
      </p:sp>
      <p:sp>
        <p:nvSpPr>
          <p:cNvPr id="5" name="Oval 5">
            <a:extLst>
              <a:ext uri="{FF2B5EF4-FFF2-40B4-BE49-F238E27FC236}">
                <a16:creationId xmlns:a16="http://schemas.microsoft.com/office/drawing/2014/main" id="{EEEF581D-C762-4107-A0A5-112CA943F9A2}"/>
              </a:ext>
            </a:extLst>
          </p:cNvPr>
          <p:cNvSpPr/>
          <p:nvPr/>
        </p:nvSpPr>
        <p:spPr>
          <a:xfrm>
            <a:off x="2052513" y="340505"/>
            <a:ext cx="495869" cy="482980"/>
          </a:xfrm>
          <a:prstGeom prst="ellipse">
            <a:avLst/>
          </a:prstGeom>
          <a:solidFill>
            <a:srgbClr val="006333"/>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7" name="Slide Number Placeholder 6">
            <a:extLst>
              <a:ext uri="{FF2B5EF4-FFF2-40B4-BE49-F238E27FC236}">
                <a16:creationId xmlns:a16="http://schemas.microsoft.com/office/drawing/2014/main" id="{F11F8DB1-ABA9-9D49-8ABE-E93FA0552254}"/>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249</a:t>
            </a:fld>
            <a:r>
              <a:rPr lang="en-GB" altLang="en-US">
                <a:solidFill>
                  <a:srgbClr val="000000"/>
                </a:solidFill>
              </a:rPr>
              <a:t> </a:t>
            </a:r>
          </a:p>
        </p:txBody>
      </p:sp>
    </p:spTree>
    <p:extLst>
      <p:ext uri="{BB962C8B-B14F-4D97-AF65-F5344CB8AC3E}">
        <p14:creationId xmlns:p14="http://schemas.microsoft.com/office/powerpoint/2010/main" val="1018635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78D19-F0F0-4434-B594-36D93F40261A}"/>
              </a:ext>
            </a:extLst>
          </p:cNvPr>
          <p:cNvSpPr>
            <a:spLocks noGrp="1"/>
          </p:cNvSpPr>
          <p:nvPr>
            <p:ph type="title"/>
          </p:nvPr>
        </p:nvSpPr>
        <p:spPr/>
        <p:txBody>
          <a:bodyPr/>
          <a:lstStyle/>
          <a:p>
            <a:r>
              <a:rPr lang="en-US"/>
              <a:t>Updates Based on </a:t>
            </a:r>
            <a:br>
              <a:rPr lang="en-US"/>
            </a:br>
            <a:r>
              <a:rPr lang="en-US"/>
              <a:t>New Legislation</a:t>
            </a:r>
          </a:p>
        </p:txBody>
      </p:sp>
      <p:sp>
        <p:nvSpPr>
          <p:cNvPr id="6" name="Footer Placeholder 5">
            <a:extLst>
              <a:ext uri="{FF2B5EF4-FFF2-40B4-BE49-F238E27FC236}">
                <a16:creationId xmlns:a16="http://schemas.microsoft.com/office/drawing/2014/main" id="{F345789F-725E-5242-B1EE-75757D4A6D0B}"/>
              </a:ext>
            </a:extLst>
          </p:cNvPr>
          <p:cNvSpPr>
            <a:spLocks noGrp="1"/>
          </p:cNvSpPr>
          <p:nvPr>
            <p:ph type="ftr" sz="quarter" idx="11"/>
          </p:nvPr>
        </p:nvSpPr>
        <p:spPr/>
        <p:txBody>
          <a:bodyPr/>
          <a:lstStyle/>
          <a:p>
            <a:r>
              <a:rPr lang="en-US"/>
              <a:t>TEA - Student Assessment Division</a:t>
            </a:r>
          </a:p>
        </p:txBody>
      </p:sp>
      <p:sp>
        <p:nvSpPr>
          <p:cNvPr id="7" name="Slide Number Placeholder 6">
            <a:extLst>
              <a:ext uri="{FF2B5EF4-FFF2-40B4-BE49-F238E27FC236}">
                <a16:creationId xmlns:a16="http://schemas.microsoft.com/office/drawing/2014/main" id="{8D2E0651-5B1F-F844-977A-E50033155674}"/>
              </a:ext>
            </a:extLst>
          </p:cNvPr>
          <p:cNvSpPr>
            <a:spLocks noGrp="1"/>
          </p:cNvSpPr>
          <p:nvPr>
            <p:ph type="sldNum" sz="quarter" idx="12"/>
          </p:nvPr>
        </p:nvSpPr>
        <p:spPr/>
        <p:txBody>
          <a:bodyPr/>
          <a:lstStyle/>
          <a:p>
            <a:fld id="{0088AB57-2DBE-44A3-AE96-942C49E954BF}" type="slidenum">
              <a:rPr lang="en-US" smtClean="0"/>
              <a:pPr/>
              <a:t>25</a:t>
            </a:fld>
            <a:endParaRPr lang="en-US"/>
          </a:p>
        </p:txBody>
      </p:sp>
    </p:spTree>
    <p:extLst>
      <p:ext uri="{BB962C8B-B14F-4D97-AF65-F5344CB8AC3E}">
        <p14:creationId xmlns:p14="http://schemas.microsoft.com/office/powerpoint/2010/main" val="305812741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54359" y="1524784"/>
            <a:ext cx="5326309" cy="4992710"/>
          </a:xfrm>
          <a:prstGeom prst="rect">
            <a:avLst/>
          </a:prstGeom>
        </p:spPr>
        <p:txBody>
          <a:bodyPr vert="horz" wrap="square" lIns="0" tIns="0" rIns="0" bIns="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tab pos="354965" algn="l"/>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Retester Verification Roster:</a:t>
            </a:r>
          </a:p>
          <a:p>
            <a:pPr marL="0" marR="0" lvl="0" indent="0" algn="l" defTabSz="914400" rtl="0" eaLnBrk="1" fontAlgn="auto" latinLnBrk="0" hangingPunct="1">
              <a:lnSpc>
                <a:spcPts val="1000"/>
              </a:lnSpc>
              <a:spcBef>
                <a:spcPts val="15"/>
              </a:spcBef>
              <a:spcAft>
                <a:spcPts val="0"/>
              </a:spcAft>
              <a:buClrTx/>
              <a:buSzTx/>
              <a:buFont typeface="Arial"/>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All EOC administrations</a:t>
            </a: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May grades 5 and 8 math and reading retest</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June grades 5 and 8 math and reading retest</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a:t>
            </a:r>
          </a:p>
          <a:p>
            <a:pPr marL="457200" marR="0" lvl="1" indent="0" algn="l" defTabSz="914400" rtl="0" eaLnBrk="1" fontAlgn="auto" latinLnBrk="0" hangingPunct="1">
              <a:lnSpc>
                <a:spcPts val="950"/>
              </a:lnSpc>
              <a:spcBef>
                <a:spcPts val="39"/>
              </a:spcBef>
              <a:spcAft>
                <a:spcPts val="0"/>
              </a:spcAft>
              <a:buClrTx/>
              <a:buSzTx/>
              <a:buFont typeface="Arial"/>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1492250" marR="1270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tab pos="354965" algn="l"/>
                <a:tab pos="6206490" algn="l"/>
              </a:tabLst>
              <a:defRPr/>
            </a:pPr>
            <a:r>
              <a:rPr kumimoji="0" sz="20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Best Practice: </a:t>
            </a:r>
            <a:r>
              <a:rPr kumimoji="0"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Download a report with assessment data for retesters on the “Retester </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verification roster available</a:t>
            </a:r>
            <a:r>
              <a:rPr kumimoji="0"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date</a:t>
            </a: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r>
              <a:rPr kumimoji="0"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listed on the calendar of events prior to registering any students or making any updates to registrations.</a:t>
            </a:r>
          </a:p>
        </p:txBody>
      </p:sp>
      <p:sp>
        <p:nvSpPr>
          <p:cNvPr id="7" name="TextBox 10">
            <a:extLst>
              <a:ext uri="{FF2B5EF4-FFF2-40B4-BE49-F238E27FC236}">
                <a16:creationId xmlns:a16="http://schemas.microsoft.com/office/drawing/2014/main" id="{628BCEE3-59B6-4979-9BAB-A6C457CFAE8C}"/>
              </a:ext>
            </a:extLst>
          </p:cNvPr>
          <p:cNvSpPr txBox="1"/>
          <p:nvPr/>
        </p:nvSpPr>
        <p:spPr>
          <a:xfrm>
            <a:off x="5811959" y="5133825"/>
            <a:ext cx="5864291" cy="1217769"/>
          </a:xfrm>
          <a:prstGeom prst="rect">
            <a:avLst/>
          </a:prstGeom>
          <a:noFill/>
          <a:ln w="25400">
            <a:solidFill>
              <a:schemeClr val="accent1"/>
            </a:solid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Reports &gt; Students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Students Campus Report</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District Students Home Campus Report</a:t>
            </a:r>
          </a:p>
        </p:txBody>
      </p:sp>
      <p:grpSp>
        <p:nvGrpSpPr>
          <p:cNvPr id="5" name="Group 4"/>
          <p:cNvGrpSpPr/>
          <p:nvPr/>
        </p:nvGrpSpPr>
        <p:grpSpPr>
          <a:xfrm>
            <a:off x="5580669" y="1524784"/>
            <a:ext cx="6326872" cy="3443141"/>
            <a:chOff x="5580669" y="1524784"/>
            <a:chExt cx="6326872" cy="3443141"/>
          </a:xfrm>
        </p:grpSpPr>
        <p:sp>
          <p:nvSpPr>
            <p:cNvPr id="6" name="object 4">
              <a:extLst>
                <a:ext uri="{FF2B5EF4-FFF2-40B4-BE49-F238E27FC236}">
                  <a16:creationId xmlns:a16="http://schemas.microsoft.com/office/drawing/2014/main" id="{3D9FC9FD-63AB-45DA-9992-AF2429399F44}"/>
                </a:ext>
              </a:extLst>
            </p:cNvPr>
            <p:cNvSpPr/>
            <p:nvPr/>
          </p:nvSpPr>
          <p:spPr>
            <a:xfrm>
              <a:off x="5580669" y="1524784"/>
              <a:ext cx="6326872" cy="3443141"/>
            </a:xfrm>
            <a:prstGeom prst="rect">
              <a:avLst/>
            </a:prstGeom>
            <a:blipFill>
              <a:blip r:embed="rId3" cstate="print"/>
              <a:stretch>
                <a:fillRect/>
              </a:stretch>
            </a:blipFill>
            <a:ln w="28575">
              <a:solidFill>
                <a:schemeClr val="accent1"/>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object 7">
              <a:extLst>
                <a:ext uri="{FF2B5EF4-FFF2-40B4-BE49-F238E27FC236}">
                  <a16:creationId xmlns:a16="http://schemas.microsoft.com/office/drawing/2014/main" id="{FD5EC46D-4901-4CD7-8E58-3E30EB0D57A6}"/>
                </a:ext>
              </a:extLst>
            </p:cNvPr>
            <p:cNvSpPr/>
            <p:nvPr/>
          </p:nvSpPr>
          <p:spPr>
            <a:xfrm flipV="1">
              <a:off x="6352515" y="2299726"/>
              <a:ext cx="1306068" cy="211804"/>
            </a:xfrm>
            <a:custGeom>
              <a:avLst/>
              <a:gdLst/>
              <a:ahLst/>
              <a:cxnLst/>
              <a:rect l="l" t="t" r="r" b="b"/>
              <a:pathLst>
                <a:path w="1306068" h="231648">
                  <a:moveTo>
                    <a:pt x="0" y="38608"/>
                  </a:moveTo>
                  <a:lnTo>
                    <a:pt x="20742" y="4367"/>
                  </a:lnTo>
                  <a:lnTo>
                    <a:pt x="1267460" y="0"/>
                  </a:lnTo>
                  <a:lnTo>
                    <a:pt x="1281522" y="2637"/>
                  </a:lnTo>
                  <a:lnTo>
                    <a:pt x="1293268" y="9883"/>
                  </a:lnTo>
                  <a:lnTo>
                    <a:pt x="1301700" y="20742"/>
                  </a:lnTo>
                  <a:lnTo>
                    <a:pt x="1305821" y="34216"/>
                  </a:lnTo>
                  <a:lnTo>
                    <a:pt x="1306068" y="193040"/>
                  </a:lnTo>
                  <a:lnTo>
                    <a:pt x="1303430" y="207102"/>
                  </a:lnTo>
                  <a:lnTo>
                    <a:pt x="1296184" y="218848"/>
                  </a:lnTo>
                  <a:lnTo>
                    <a:pt x="1285325" y="227280"/>
                  </a:lnTo>
                  <a:lnTo>
                    <a:pt x="1271851" y="231401"/>
                  </a:lnTo>
                  <a:lnTo>
                    <a:pt x="38607" y="231648"/>
                  </a:lnTo>
                  <a:lnTo>
                    <a:pt x="24545" y="229010"/>
                  </a:lnTo>
                  <a:lnTo>
                    <a:pt x="12799" y="221764"/>
                  </a:lnTo>
                  <a:lnTo>
                    <a:pt x="4367" y="210905"/>
                  </a:lnTo>
                  <a:lnTo>
                    <a:pt x="246" y="197431"/>
                  </a:lnTo>
                  <a:lnTo>
                    <a:pt x="0" y="38608"/>
                  </a:lnTo>
                  <a:close/>
                </a:path>
              </a:pathLst>
            </a:custGeom>
            <a:ln w="28956">
              <a:solidFill>
                <a:srgbClr val="FF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object 7">
              <a:extLst>
                <a:ext uri="{FF2B5EF4-FFF2-40B4-BE49-F238E27FC236}">
                  <a16:creationId xmlns:a16="http://schemas.microsoft.com/office/drawing/2014/main" id="{713F1BE0-B2E6-4D8F-88FF-56276DF5C7A0}"/>
                </a:ext>
              </a:extLst>
            </p:cNvPr>
            <p:cNvSpPr/>
            <p:nvPr/>
          </p:nvSpPr>
          <p:spPr>
            <a:xfrm flipV="1">
              <a:off x="6413094" y="3592769"/>
              <a:ext cx="1306068" cy="211804"/>
            </a:xfrm>
            <a:custGeom>
              <a:avLst/>
              <a:gdLst/>
              <a:ahLst/>
              <a:cxnLst/>
              <a:rect l="l" t="t" r="r" b="b"/>
              <a:pathLst>
                <a:path w="1306068" h="231648">
                  <a:moveTo>
                    <a:pt x="0" y="38608"/>
                  </a:moveTo>
                  <a:lnTo>
                    <a:pt x="20742" y="4367"/>
                  </a:lnTo>
                  <a:lnTo>
                    <a:pt x="1267460" y="0"/>
                  </a:lnTo>
                  <a:lnTo>
                    <a:pt x="1281522" y="2637"/>
                  </a:lnTo>
                  <a:lnTo>
                    <a:pt x="1293268" y="9883"/>
                  </a:lnTo>
                  <a:lnTo>
                    <a:pt x="1301700" y="20742"/>
                  </a:lnTo>
                  <a:lnTo>
                    <a:pt x="1305821" y="34216"/>
                  </a:lnTo>
                  <a:lnTo>
                    <a:pt x="1306068" y="193040"/>
                  </a:lnTo>
                  <a:lnTo>
                    <a:pt x="1303430" y="207102"/>
                  </a:lnTo>
                  <a:lnTo>
                    <a:pt x="1296184" y="218848"/>
                  </a:lnTo>
                  <a:lnTo>
                    <a:pt x="1285325" y="227280"/>
                  </a:lnTo>
                  <a:lnTo>
                    <a:pt x="1271851" y="231401"/>
                  </a:lnTo>
                  <a:lnTo>
                    <a:pt x="38607" y="231648"/>
                  </a:lnTo>
                  <a:lnTo>
                    <a:pt x="24545" y="229010"/>
                  </a:lnTo>
                  <a:lnTo>
                    <a:pt x="12799" y="221764"/>
                  </a:lnTo>
                  <a:lnTo>
                    <a:pt x="4367" y="210905"/>
                  </a:lnTo>
                  <a:lnTo>
                    <a:pt x="246" y="197431"/>
                  </a:lnTo>
                  <a:lnTo>
                    <a:pt x="0" y="38608"/>
                  </a:lnTo>
                  <a:close/>
                </a:path>
              </a:pathLst>
            </a:custGeom>
            <a:ln w="28956">
              <a:solidFill>
                <a:srgbClr val="FF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 name="object 2"/>
          <p:cNvSpPr txBox="1">
            <a:spLocks noGrp="1"/>
          </p:cNvSpPr>
          <p:nvPr>
            <p:ph type="title"/>
          </p:nvPr>
        </p:nvSpPr>
        <p:spPr>
          <a:xfrm>
            <a:off x="1893646" y="274360"/>
            <a:ext cx="8426450" cy="666750"/>
          </a:xfrm>
          <a:prstGeom prst="rect">
            <a:avLst/>
          </a:prstGeom>
        </p:spPr>
        <p:txBody>
          <a:bodyPr vert="horz" wrap="square" lIns="0" tIns="0" rIns="0" bIns="0" rtlCol="0">
            <a:noAutofit/>
          </a:bodyPr>
          <a:lstStyle/>
          <a:p>
            <a:pPr marL="12700">
              <a:lnSpc>
                <a:spcPct val="100000"/>
              </a:lnSpc>
            </a:pPr>
            <a:r>
              <a:rPr lang="en-US" sz="3600" b="1">
                <a:solidFill>
                  <a:schemeClr val="accent1"/>
                </a:solidFill>
                <a:latin typeface="+mn-lt"/>
                <a:ea typeface="Open Sans" charset="0"/>
                <a:cs typeface="Open Sans" charset="0"/>
              </a:rPr>
              <a:t>         Register Students for Online Testing</a:t>
            </a:r>
            <a:endParaRPr sz="3600" b="1">
              <a:solidFill>
                <a:schemeClr val="accent1"/>
              </a:solidFill>
              <a:latin typeface="+mn-lt"/>
              <a:ea typeface="Open Sans" charset="0"/>
              <a:cs typeface="Open Sans" charset="0"/>
            </a:endParaRPr>
          </a:p>
        </p:txBody>
      </p:sp>
      <p:sp>
        <p:nvSpPr>
          <p:cNvPr id="14" name="Oval 10">
            <a:extLst>
              <a:ext uri="{FF2B5EF4-FFF2-40B4-BE49-F238E27FC236}">
                <a16:creationId xmlns:a16="http://schemas.microsoft.com/office/drawing/2014/main" id="{A042E221-46B4-4A4B-8F98-2C074AB27F33}"/>
              </a:ext>
            </a:extLst>
          </p:cNvPr>
          <p:cNvSpPr/>
          <p:nvPr/>
        </p:nvSpPr>
        <p:spPr>
          <a:xfrm>
            <a:off x="2052513" y="340505"/>
            <a:ext cx="495869" cy="482980"/>
          </a:xfrm>
          <a:prstGeom prst="ellipse">
            <a:avLst/>
          </a:prstGeom>
          <a:solidFill>
            <a:srgbClr val="006333"/>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1" name="Slide Number Placeholder 10">
            <a:extLst>
              <a:ext uri="{FF2B5EF4-FFF2-40B4-BE49-F238E27FC236}">
                <a16:creationId xmlns:a16="http://schemas.microsoft.com/office/drawing/2014/main" id="{D9FE7AC3-6FA0-D04A-9B03-B7AB6662FA5E}"/>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250</a:t>
            </a:fld>
            <a:r>
              <a:rPr lang="en-GB" altLang="en-US">
                <a:solidFill>
                  <a:srgbClr val="000000"/>
                </a:solidFill>
              </a:rPr>
              <a:t> </a:t>
            </a:r>
          </a:p>
        </p:txBody>
      </p:sp>
    </p:spTree>
    <p:extLst>
      <p:ext uri="{BB962C8B-B14F-4D97-AF65-F5344CB8AC3E}">
        <p14:creationId xmlns:p14="http://schemas.microsoft.com/office/powerpoint/2010/main" val="246025796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50829" y="1492539"/>
            <a:ext cx="6391373" cy="4479611"/>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tab pos="354965" algn="l"/>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PEIMS Source File vs. Local Data </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Applies to Grades 3-8 Primary Administrations Only</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Must first make a selection prior to registering any students</a:t>
            </a:r>
          </a:p>
          <a:p>
            <a:pPr marL="12700" marR="0" lvl="0" indent="0" algn="l" defTabSz="914400" rtl="0" eaLnBrk="1" fontAlgn="auto" latinLnBrk="0" hangingPunct="1">
              <a:lnSpc>
                <a:spcPct val="100000"/>
              </a:lnSpc>
              <a:spcBef>
                <a:spcPts val="0"/>
              </a:spcBef>
              <a:spcAft>
                <a:spcPts val="0"/>
              </a:spcAft>
              <a:buClrTx/>
              <a:buSzTx/>
              <a:buFontTx/>
              <a:buNone/>
              <a:tabLst>
                <a:tab pos="354965" algn="l"/>
              </a:tabLst>
              <a:defRPr/>
            </a:pPr>
            <a:endParaRPr kumimoji="0" sz="2200" b="0" i="0" u="none" strike="noStrike" kern="1200" cap="none" spc="0" normalizeH="0" baseline="0" noProof="0">
              <a:ln>
                <a:noFill/>
              </a:ln>
              <a:solidFill>
                <a:srgbClr val="000000"/>
              </a:solidFill>
              <a:effectLst/>
              <a:uLnTx/>
              <a:uFillTx/>
              <a:latin typeface="Calibri"/>
              <a:ea typeface="+mn-ea"/>
              <a:cs typeface="Calibri"/>
            </a:endParaRPr>
          </a:p>
        </p:txBody>
      </p:sp>
      <p:sp>
        <p:nvSpPr>
          <p:cNvPr id="2" name="object 2"/>
          <p:cNvSpPr txBox="1">
            <a:spLocks noGrp="1"/>
          </p:cNvSpPr>
          <p:nvPr>
            <p:ph type="title"/>
          </p:nvPr>
        </p:nvSpPr>
        <p:spPr>
          <a:xfrm>
            <a:off x="2732632" y="340505"/>
            <a:ext cx="8426450" cy="666750"/>
          </a:xfrm>
          <a:prstGeom prst="rect">
            <a:avLst/>
          </a:prstGeom>
        </p:spPr>
        <p:txBody>
          <a:bodyPr vert="horz" wrap="square" lIns="0" tIns="0" rIns="0" bIns="0" rtlCol="0">
            <a:noAutofit/>
          </a:bodyPr>
          <a:lstStyle/>
          <a:p>
            <a:pPr marL="12700">
              <a:lnSpc>
                <a:spcPct val="100000"/>
              </a:lnSpc>
            </a:pPr>
            <a:r>
              <a:rPr lang="en-US" sz="3600" b="1">
                <a:solidFill>
                  <a:schemeClr val="accent1"/>
                </a:solidFill>
                <a:latin typeface="+mn-lt"/>
                <a:ea typeface="Open Sans" charset="0"/>
                <a:cs typeface="Open Sans" charset="0"/>
              </a:rPr>
              <a:t>        Register Students for Online Testing</a:t>
            </a:r>
          </a:p>
        </p:txBody>
      </p:sp>
      <p:sp>
        <p:nvSpPr>
          <p:cNvPr id="11" name="Oval 3">
            <a:extLst>
              <a:ext uri="{FF2B5EF4-FFF2-40B4-BE49-F238E27FC236}">
                <a16:creationId xmlns:a16="http://schemas.microsoft.com/office/drawing/2014/main" id="{72373A54-3691-42F7-934D-B1740B6FFFF3}"/>
              </a:ext>
            </a:extLst>
          </p:cNvPr>
          <p:cNvSpPr/>
          <p:nvPr/>
        </p:nvSpPr>
        <p:spPr>
          <a:xfrm>
            <a:off x="2052513" y="340505"/>
            <a:ext cx="495869" cy="482980"/>
          </a:xfrm>
          <a:prstGeom prst="ellipse">
            <a:avLst/>
          </a:prstGeom>
          <a:solidFill>
            <a:srgbClr val="006333"/>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2" name="Picture 4">
            <a:extLst>
              <a:ext uri="{FF2B5EF4-FFF2-40B4-BE49-F238E27FC236}">
                <a16:creationId xmlns:a16="http://schemas.microsoft.com/office/drawing/2014/main" id="{C8D7DAB2-7514-4565-8682-828116EB16E0}"/>
              </a:ext>
            </a:extLst>
          </p:cNvPr>
          <p:cNvPicPr>
            <a:picLocks noChangeAspect="1"/>
          </p:cNvPicPr>
          <p:nvPr/>
        </p:nvPicPr>
        <p:blipFill>
          <a:blip r:embed="rId2"/>
          <a:stretch>
            <a:fillRect/>
          </a:stretch>
        </p:blipFill>
        <p:spPr>
          <a:xfrm>
            <a:off x="6172859" y="2520007"/>
            <a:ext cx="5847515" cy="2980751"/>
          </a:xfrm>
          <a:prstGeom prst="rect">
            <a:avLst/>
          </a:prstGeom>
          <a:ln w="28575">
            <a:solidFill>
              <a:schemeClr val="accent1">
                <a:hueOff val="0"/>
                <a:satOff val="0"/>
                <a:lumOff val="0"/>
              </a:schemeClr>
            </a:solidFill>
          </a:ln>
        </p:spPr>
      </p:pic>
      <p:pic>
        <p:nvPicPr>
          <p:cNvPr id="14" name="Picture 5">
            <a:extLst>
              <a:ext uri="{FF2B5EF4-FFF2-40B4-BE49-F238E27FC236}">
                <a16:creationId xmlns:a16="http://schemas.microsoft.com/office/drawing/2014/main" id="{904BC705-AA1B-4026-9B56-1F4E79D90F29}"/>
              </a:ext>
            </a:extLst>
          </p:cNvPr>
          <p:cNvPicPr>
            <a:picLocks noChangeAspect="1"/>
          </p:cNvPicPr>
          <p:nvPr/>
        </p:nvPicPr>
        <p:blipFill>
          <a:blip r:embed="rId3"/>
          <a:stretch>
            <a:fillRect/>
          </a:stretch>
        </p:blipFill>
        <p:spPr>
          <a:xfrm>
            <a:off x="301060" y="3916115"/>
            <a:ext cx="5581863" cy="2342725"/>
          </a:xfrm>
          <a:prstGeom prst="rect">
            <a:avLst/>
          </a:prstGeom>
        </p:spPr>
      </p:pic>
      <p:sp>
        <p:nvSpPr>
          <p:cNvPr id="15" name="TextBox 6">
            <a:extLst>
              <a:ext uri="{FF2B5EF4-FFF2-40B4-BE49-F238E27FC236}">
                <a16:creationId xmlns:a16="http://schemas.microsoft.com/office/drawing/2014/main" id="{5CA9E05E-D800-4794-A497-7F699E5AC473}"/>
              </a:ext>
            </a:extLst>
          </p:cNvPr>
          <p:cNvSpPr txBox="1"/>
          <p:nvPr/>
        </p:nvSpPr>
        <p:spPr>
          <a:xfrm>
            <a:off x="7937371" y="1966947"/>
            <a:ext cx="2865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1682C5"/>
                </a:solidFill>
                <a:effectLst/>
                <a:uLnTx/>
                <a:uFillTx/>
                <a:latin typeface="Calibri" charset="0"/>
                <a:ea typeface="Calibri" charset="0"/>
                <a:cs typeface="Calibri" charset="0"/>
              </a:rPr>
              <a:t>Students &gt; Upload</a:t>
            </a:r>
          </a:p>
        </p:txBody>
      </p:sp>
      <p:sp>
        <p:nvSpPr>
          <p:cNvPr id="6" name="Slide Number Placeholder 5">
            <a:extLst>
              <a:ext uri="{FF2B5EF4-FFF2-40B4-BE49-F238E27FC236}">
                <a16:creationId xmlns:a16="http://schemas.microsoft.com/office/drawing/2014/main" id="{E8B89CEB-E1BE-6A49-A97A-2FFFD0F9135A}"/>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251</a:t>
            </a:fld>
            <a:r>
              <a:rPr lang="en-GB" altLang="en-US">
                <a:solidFill>
                  <a:srgbClr val="000000"/>
                </a:solidFill>
              </a:rPr>
              <a:t> </a:t>
            </a:r>
          </a:p>
        </p:txBody>
      </p:sp>
    </p:spTree>
    <p:extLst>
      <p:ext uri="{BB962C8B-B14F-4D97-AF65-F5344CB8AC3E}">
        <p14:creationId xmlns:p14="http://schemas.microsoft.com/office/powerpoint/2010/main" val="172134480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16058" y="1468701"/>
            <a:ext cx="10463751" cy="1267217"/>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tab pos="354965" algn="l"/>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Update Existing Registrations via the User Interface (UI) – </a:t>
            </a:r>
            <a:r>
              <a:rPr kumimoji="0" lang="en-US" sz="2400" b="1" i="1" u="none" strike="noStrike" kern="1200" cap="none" spc="0" normalizeH="0" baseline="0" noProof="0">
                <a:ln>
                  <a:noFill/>
                </a:ln>
                <a:solidFill>
                  <a:srgbClr val="1682C5"/>
                </a:solidFill>
                <a:effectLst/>
                <a:uLnTx/>
                <a:uFillTx/>
                <a:latin typeface="Calibri" charset="0"/>
                <a:ea typeface="Calibri" charset="0"/>
                <a:cs typeface="Calibri" charset="0"/>
              </a:rPr>
              <a:t>Students &gt; View &amp; Edit</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Search for existing registrations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Click on edit icon to enter student registration profile</a:t>
            </a:r>
          </a:p>
        </p:txBody>
      </p:sp>
      <p:pic>
        <p:nvPicPr>
          <p:cNvPr id="4" name="Picture 4">
            <a:extLst>
              <a:ext uri="{FF2B5EF4-FFF2-40B4-BE49-F238E27FC236}">
                <a16:creationId xmlns:a16="http://schemas.microsoft.com/office/drawing/2014/main" id="{630E1D32-3AB1-4853-A4BB-E71E486ED735}"/>
              </a:ext>
            </a:extLst>
          </p:cNvPr>
          <p:cNvPicPr>
            <a:picLocks noChangeAspect="1"/>
          </p:cNvPicPr>
          <p:nvPr/>
        </p:nvPicPr>
        <p:blipFill>
          <a:blip r:embed="rId2"/>
          <a:stretch>
            <a:fillRect/>
          </a:stretch>
        </p:blipFill>
        <p:spPr>
          <a:xfrm>
            <a:off x="820276" y="2853544"/>
            <a:ext cx="5929315" cy="2677755"/>
          </a:xfrm>
          <a:prstGeom prst="rect">
            <a:avLst/>
          </a:prstGeom>
          <a:ln w="28575">
            <a:solidFill>
              <a:schemeClr val="accent1">
                <a:hueOff val="0"/>
                <a:satOff val="0"/>
                <a:lumOff val="0"/>
              </a:schemeClr>
            </a:solidFill>
          </a:ln>
        </p:spPr>
      </p:pic>
      <p:sp>
        <p:nvSpPr>
          <p:cNvPr id="2" name="object 2"/>
          <p:cNvSpPr txBox="1">
            <a:spLocks noGrp="1"/>
          </p:cNvSpPr>
          <p:nvPr>
            <p:ph type="title"/>
          </p:nvPr>
        </p:nvSpPr>
        <p:spPr>
          <a:xfrm>
            <a:off x="1893646" y="274360"/>
            <a:ext cx="8426450" cy="666750"/>
          </a:xfrm>
          <a:prstGeom prst="rect">
            <a:avLst/>
          </a:prstGeom>
        </p:spPr>
        <p:txBody>
          <a:bodyPr vert="horz" wrap="square" lIns="0" tIns="0" rIns="0" bIns="0" rtlCol="0">
            <a:noAutofit/>
          </a:bodyPr>
          <a:lstStyle/>
          <a:p>
            <a:pPr marL="12700">
              <a:lnSpc>
                <a:spcPct val="100000"/>
              </a:lnSpc>
            </a:pPr>
            <a:r>
              <a:rPr lang="en-US" sz="3600" b="1">
                <a:solidFill>
                  <a:schemeClr val="accent1"/>
                </a:solidFill>
                <a:latin typeface="+mn-lt"/>
                <a:ea typeface="Open Sans" charset="0"/>
                <a:cs typeface="Open Sans" charset="0"/>
              </a:rPr>
              <a:t>        Register Students for Online Testing</a:t>
            </a:r>
          </a:p>
        </p:txBody>
      </p:sp>
      <p:sp>
        <p:nvSpPr>
          <p:cNvPr id="10" name="Oval 5">
            <a:extLst>
              <a:ext uri="{FF2B5EF4-FFF2-40B4-BE49-F238E27FC236}">
                <a16:creationId xmlns:a16="http://schemas.microsoft.com/office/drawing/2014/main" id="{1DED1928-B762-48BA-9AC1-14CE56071D9A}"/>
              </a:ext>
            </a:extLst>
          </p:cNvPr>
          <p:cNvSpPr/>
          <p:nvPr/>
        </p:nvSpPr>
        <p:spPr>
          <a:xfrm>
            <a:off x="2052513" y="340505"/>
            <a:ext cx="495869" cy="482980"/>
          </a:xfrm>
          <a:prstGeom prst="ellipse">
            <a:avLst/>
          </a:prstGeom>
          <a:solidFill>
            <a:srgbClr val="006333"/>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7" name="Picture 4">
            <a:extLst>
              <a:ext uri="{FF2B5EF4-FFF2-40B4-BE49-F238E27FC236}">
                <a16:creationId xmlns:a16="http://schemas.microsoft.com/office/drawing/2014/main" id="{9E9D3943-F635-4930-BE34-CEAA10EE90E5}"/>
              </a:ext>
            </a:extLst>
          </p:cNvPr>
          <p:cNvPicPr>
            <a:picLocks noChangeAspect="1"/>
          </p:cNvPicPr>
          <p:nvPr/>
        </p:nvPicPr>
        <p:blipFill>
          <a:blip r:embed="rId3"/>
          <a:stretch>
            <a:fillRect/>
          </a:stretch>
        </p:blipFill>
        <p:spPr>
          <a:xfrm>
            <a:off x="5561030" y="3573346"/>
            <a:ext cx="6203622" cy="2552865"/>
          </a:xfrm>
          <a:prstGeom prst="rect">
            <a:avLst/>
          </a:prstGeom>
          <a:ln w="28575">
            <a:solidFill>
              <a:schemeClr val="accent1"/>
            </a:solidFill>
          </a:ln>
        </p:spPr>
      </p:pic>
      <p:pic>
        <p:nvPicPr>
          <p:cNvPr id="11" name="Picture 5">
            <a:extLst>
              <a:ext uri="{FF2B5EF4-FFF2-40B4-BE49-F238E27FC236}">
                <a16:creationId xmlns:a16="http://schemas.microsoft.com/office/drawing/2014/main" id="{78BF866E-DB22-49B4-9496-F7CD4D2D4BDA}"/>
              </a:ext>
            </a:extLst>
          </p:cNvPr>
          <p:cNvPicPr>
            <a:picLocks noChangeAspect="1"/>
          </p:cNvPicPr>
          <p:nvPr/>
        </p:nvPicPr>
        <p:blipFill>
          <a:blip r:embed="rId4"/>
          <a:stretch>
            <a:fillRect/>
          </a:stretch>
        </p:blipFill>
        <p:spPr>
          <a:xfrm>
            <a:off x="8662841" y="2190558"/>
            <a:ext cx="443061" cy="402782"/>
          </a:xfrm>
          <a:prstGeom prst="rect">
            <a:avLst/>
          </a:prstGeom>
          <a:ln w="28575">
            <a:solidFill>
              <a:schemeClr val="accent1"/>
            </a:solidFill>
          </a:ln>
        </p:spPr>
      </p:pic>
      <p:sp>
        <p:nvSpPr>
          <p:cNvPr id="8" name="Slide Number Placeholder 7">
            <a:extLst>
              <a:ext uri="{FF2B5EF4-FFF2-40B4-BE49-F238E27FC236}">
                <a16:creationId xmlns:a16="http://schemas.microsoft.com/office/drawing/2014/main" id="{BD03891C-9C9A-334B-8E80-E200069E77DB}"/>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252</a:t>
            </a:fld>
            <a:r>
              <a:rPr lang="en-GB" altLang="en-US">
                <a:solidFill>
                  <a:srgbClr val="000000"/>
                </a:solidFill>
              </a:rPr>
              <a:t> </a:t>
            </a:r>
          </a:p>
        </p:txBody>
      </p:sp>
    </p:spTree>
    <p:extLst>
      <p:ext uri="{BB962C8B-B14F-4D97-AF65-F5344CB8AC3E}">
        <p14:creationId xmlns:p14="http://schemas.microsoft.com/office/powerpoint/2010/main" val="204317539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3615" y="1341595"/>
            <a:ext cx="11886512" cy="1340486"/>
          </a:xfrm>
          <a:prstGeom prst="rect">
            <a:avLst/>
          </a:prstGeom>
        </p:spPr>
        <p:txBody>
          <a:bodyPr vert="horz" wrap="square" lIns="0" tIns="0" rIns="0" bIns="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tab pos="354965" algn="l"/>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Update Existing Registrations via the User Interface (UI) – </a:t>
            </a:r>
            <a:r>
              <a:rPr kumimoji="0" lang="en-US" sz="2400" b="1" i="1" u="none" strike="noStrike" kern="1200" cap="none" spc="0" normalizeH="0" baseline="0" noProof="0">
                <a:ln>
                  <a:noFill/>
                </a:ln>
                <a:solidFill>
                  <a:srgbClr val="1682C5"/>
                </a:solidFill>
                <a:effectLst/>
                <a:uLnTx/>
                <a:uFillTx/>
                <a:latin typeface="Calibri" charset="0"/>
                <a:ea typeface="Calibri" charset="0"/>
                <a:cs typeface="Calibri" charset="0"/>
              </a:rPr>
              <a:t>Students &gt; View &amp; Edit</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Updates to online test registrations may be made anytime during the online registration window</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Student information and demographics established at the close of the testing window will be associated with a student’s online test(s).</a:t>
            </a:r>
          </a:p>
        </p:txBody>
      </p:sp>
      <p:sp>
        <p:nvSpPr>
          <p:cNvPr id="9" name="object 2">
            <a:extLst>
              <a:ext uri="{FF2B5EF4-FFF2-40B4-BE49-F238E27FC236}">
                <a16:creationId xmlns:a16="http://schemas.microsoft.com/office/drawing/2014/main" id="{EC578917-4AE2-40CF-BC3D-172EFBF3CE25}"/>
              </a:ext>
            </a:extLst>
          </p:cNvPr>
          <p:cNvSpPr txBox="1">
            <a:spLocks noGrp="1"/>
          </p:cNvSpPr>
          <p:nvPr>
            <p:ph type="title"/>
          </p:nvPr>
        </p:nvSpPr>
        <p:spPr>
          <a:xfrm>
            <a:off x="1893646" y="274360"/>
            <a:ext cx="8426450" cy="666750"/>
          </a:xfrm>
          <a:prstGeom prst="rect">
            <a:avLst/>
          </a:prstGeom>
        </p:spPr>
        <p:txBody>
          <a:bodyPr vert="horz" wrap="square" lIns="0" tIns="0" rIns="0" bIns="0" rtlCol="0">
            <a:noAutofit/>
          </a:bodyPr>
          <a:lstStyle/>
          <a:p>
            <a:pPr marL="12700">
              <a:lnSpc>
                <a:spcPct val="100000"/>
              </a:lnSpc>
            </a:pPr>
            <a:r>
              <a:rPr lang="en-US" sz="3600" b="1">
                <a:solidFill>
                  <a:schemeClr val="accent1"/>
                </a:solidFill>
                <a:latin typeface="+mn-lt"/>
                <a:ea typeface="Open Sans" charset="0"/>
                <a:cs typeface="Open Sans" charset="0"/>
              </a:rPr>
              <a:t>         Register Students for Online Testing</a:t>
            </a:r>
          </a:p>
        </p:txBody>
      </p:sp>
      <p:sp>
        <p:nvSpPr>
          <p:cNvPr id="10" name="Oval 9">
            <a:extLst>
              <a:ext uri="{FF2B5EF4-FFF2-40B4-BE49-F238E27FC236}">
                <a16:creationId xmlns:a16="http://schemas.microsoft.com/office/drawing/2014/main" id="{1DED1928-B762-48BA-9AC1-14CE56071D9A}"/>
              </a:ext>
            </a:extLst>
          </p:cNvPr>
          <p:cNvSpPr/>
          <p:nvPr/>
        </p:nvSpPr>
        <p:spPr>
          <a:xfrm>
            <a:off x="2052513" y="340505"/>
            <a:ext cx="495869" cy="482980"/>
          </a:xfrm>
          <a:prstGeom prst="ellipse">
            <a:avLst/>
          </a:prstGeom>
          <a:solidFill>
            <a:srgbClr val="006333"/>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2" name="Picture 1">
            <a:extLst>
              <a:ext uri="{FF2B5EF4-FFF2-40B4-BE49-F238E27FC236}">
                <a16:creationId xmlns:a16="http://schemas.microsoft.com/office/drawing/2014/main" id="{88708292-1C55-42BB-84EC-D63870FB26CA}"/>
              </a:ext>
            </a:extLst>
          </p:cNvPr>
          <p:cNvPicPr>
            <a:picLocks noChangeAspect="1"/>
          </p:cNvPicPr>
          <p:nvPr/>
        </p:nvPicPr>
        <p:blipFill>
          <a:blip r:embed="rId2"/>
          <a:stretch>
            <a:fillRect/>
          </a:stretch>
        </p:blipFill>
        <p:spPr>
          <a:xfrm>
            <a:off x="1475939" y="3770722"/>
            <a:ext cx="4338860" cy="2678140"/>
          </a:xfrm>
          <a:prstGeom prst="rect">
            <a:avLst/>
          </a:prstGeom>
          <a:ln w="28575">
            <a:solidFill>
              <a:schemeClr val="accent1">
                <a:hueOff val="0"/>
                <a:satOff val="0"/>
                <a:lumOff val="0"/>
              </a:schemeClr>
            </a:solidFill>
          </a:ln>
        </p:spPr>
      </p:pic>
      <p:pic>
        <p:nvPicPr>
          <p:cNvPr id="6" name="Picture 5">
            <a:extLst>
              <a:ext uri="{FF2B5EF4-FFF2-40B4-BE49-F238E27FC236}">
                <a16:creationId xmlns:a16="http://schemas.microsoft.com/office/drawing/2014/main" id="{63292801-F883-495A-9797-28AF38E89A30}"/>
              </a:ext>
            </a:extLst>
          </p:cNvPr>
          <p:cNvPicPr>
            <a:picLocks noChangeAspect="1"/>
          </p:cNvPicPr>
          <p:nvPr/>
        </p:nvPicPr>
        <p:blipFill>
          <a:blip r:embed="rId3"/>
          <a:stretch>
            <a:fillRect/>
          </a:stretch>
        </p:blipFill>
        <p:spPr>
          <a:xfrm>
            <a:off x="6887898" y="3811921"/>
            <a:ext cx="4173929" cy="2636941"/>
          </a:xfrm>
          <a:prstGeom prst="rect">
            <a:avLst/>
          </a:prstGeom>
          <a:ln w="28575">
            <a:solidFill>
              <a:schemeClr val="accent1">
                <a:hueOff val="0"/>
                <a:satOff val="0"/>
                <a:lumOff val="0"/>
              </a:schemeClr>
            </a:solidFill>
          </a:ln>
        </p:spPr>
      </p:pic>
      <p:sp>
        <p:nvSpPr>
          <p:cNvPr id="12" name="TextBox 11">
            <a:extLst>
              <a:ext uri="{FF2B5EF4-FFF2-40B4-BE49-F238E27FC236}">
                <a16:creationId xmlns:a16="http://schemas.microsoft.com/office/drawing/2014/main" id="{381E51A5-9371-4A9B-A353-3CCA673C0A99}"/>
              </a:ext>
            </a:extLst>
          </p:cNvPr>
          <p:cNvSpPr txBox="1"/>
          <p:nvPr/>
        </p:nvSpPr>
        <p:spPr>
          <a:xfrm>
            <a:off x="1057364" y="3416779"/>
            <a:ext cx="53411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682C5"/>
                </a:solidFill>
                <a:effectLst/>
                <a:uLnTx/>
                <a:uFillTx/>
                <a:latin typeface="Calibri" charset="0"/>
                <a:ea typeface="Calibri" charset="0"/>
                <a:cs typeface="Calibri" charset="0"/>
              </a:rPr>
              <a:t>Profile Tab – Student Information and Demographics</a:t>
            </a:r>
          </a:p>
        </p:txBody>
      </p:sp>
      <p:sp>
        <p:nvSpPr>
          <p:cNvPr id="13" name="TextBox 12">
            <a:extLst>
              <a:ext uri="{FF2B5EF4-FFF2-40B4-BE49-F238E27FC236}">
                <a16:creationId xmlns:a16="http://schemas.microsoft.com/office/drawing/2014/main" id="{40EF4970-620A-4B3E-B7BF-48B1A31E2680}"/>
              </a:ext>
            </a:extLst>
          </p:cNvPr>
          <p:cNvSpPr txBox="1"/>
          <p:nvPr/>
        </p:nvSpPr>
        <p:spPr>
          <a:xfrm>
            <a:off x="6473956" y="3442589"/>
            <a:ext cx="57934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682C5"/>
                </a:solidFill>
                <a:effectLst/>
                <a:uLnTx/>
                <a:uFillTx/>
                <a:latin typeface="Calibri" charset="0"/>
                <a:ea typeface="Calibri" charset="0"/>
                <a:cs typeface="Calibri" charset="0"/>
              </a:rPr>
              <a:t>Tests Tab – Test Information (e.g., Test Language, PNPs)</a:t>
            </a:r>
          </a:p>
        </p:txBody>
      </p:sp>
      <p:sp>
        <p:nvSpPr>
          <p:cNvPr id="7" name="Slide Number Placeholder 6">
            <a:extLst>
              <a:ext uri="{FF2B5EF4-FFF2-40B4-BE49-F238E27FC236}">
                <a16:creationId xmlns:a16="http://schemas.microsoft.com/office/drawing/2014/main" id="{91157BED-0EA9-AF43-8FB7-E55FBE123D12}"/>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253</a:t>
            </a:fld>
            <a:r>
              <a:rPr lang="en-GB" altLang="en-US">
                <a:solidFill>
                  <a:srgbClr val="000000"/>
                </a:solidFill>
              </a:rPr>
              <a:t> </a:t>
            </a:r>
          </a:p>
        </p:txBody>
      </p:sp>
    </p:spTree>
    <p:extLst>
      <p:ext uri="{BB962C8B-B14F-4D97-AF65-F5344CB8AC3E}">
        <p14:creationId xmlns:p14="http://schemas.microsoft.com/office/powerpoint/2010/main" val="414722443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object 3"/>
          <p:cNvSpPr txBox="1">
            <a:spLocks noChangeArrowheads="1"/>
          </p:cNvSpPr>
          <p:nvPr/>
        </p:nvSpPr>
        <p:spPr bwMode="auto">
          <a:xfrm>
            <a:off x="377072" y="1509421"/>
            <a:ext cx="11576116" cy="28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a:tabLst>
                <a:tab pos="698500" algn="l"/>
              </a:tabLst>
              <a:defRPr>
                <a:solidFill>
                  <a:schemeClr val="tx1"/>
                </a:solidFill>
                <a:latin typeface="Calibri" panose="020F0502020204030204" pitchFamily="34" charset="0"/>
              </a:defRPr>
            </a:lvl1pPr>
            <a:lvl2pPr marL="698500" indent="-228600">
              <a:tabLst>
                <a:tab pos="698500" algn="l"/>
              </a:tabLst>
              <a:defRPr>
                <a:solidFill>
                  <a:schemeClr val="tx1"/>
                </a:solidFill>
                <a:latin typeface="Calibri" panose="020F0502020204030204" pitchFamily="34" charset="0"/>
              </a:defRPr>
            </a:lvl2pPr>
            <a:lvl3pPr marL="1143000" indent="-228600">
              <a:tabLst>
                <a:tab pos="698500" algn="l"/>
              </a:tabLst>
              <a:defRPr>
                <a:solidFill>
                  <a:schemeClr val="tx1"/>
                </a:solidFill>
                <a:latin typeface="Calibri" panose="020F0502020204030204" pitchFamily="34" charset="0"/>
              </a:defRPr>
            </a:lvl3pPr>
            <a:lvl4pPr marL="1600200" indent="-228600">
              <a:tabLst>
                <a:tab pos="698500" algn="l"/>
              </a:tabLst>
              <a:defRPr>
                <a:solidFill>
                  <a:schemeClr val="tx1"/>
                </a:solidFill>
                <a:latin typeface="Calibri" panose="020F0502020204030204" pitchFamily="34" charset="0"/>
              </a:defRPr>
            </a:lvl4pPr>
            <a:lvl5pPr marL="2057400" indent="-228600">
              <a:tabLst>
                <a:tab pos="69850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69850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69850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69850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698500" algn="l"/>
              </a:tabLst>
              <a:defRPr>
                <a:solidFill>
                  <a:schemeClr val="tx1"/>
                </a:solidFill>
                <a:latin typeface="Calibri" panose="020F0502020204030204" pitchFamily="34" charset="0"/>
              </a:defRPr>
            </a:lvl9pPr>
          </a:lstStyle>
          <a:p>
            <a:pPr marL="12700" marR="0" lvl="0" indent="0" algn="l" defTabSz="914400" rtl="0" eaLnBrk="1" fontAlgn="auto" latinLnBrk="0" hangingPunct="1">
              <a:lnSpc>
                <a:spcPct val="100000"/>
              </a:lnSpc>
              <a:spcBef>
                <a:spcPts val="0"/>
              </a:spcBef>
              <a:spcAft>
                <a:spcPts val="0"/>
              </a:spcAft>
              <a:buClrTx/>
              <a:buSzTx/>
              <a:buFontTx/>
              <a:buNone/>
              <a:tabLst>
                <a:tab pos="698500" algn="l"/>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Adding a New Registration via the User Interface (UI) – </a:t>
            </a:r>
            <a:r>
              <a:rPr kumimoji="0" lang="en-US" altLang="en-US" sz="2400" b="1" i="1" u="none" strike="noStrike" kern="1200" cap="none" spc="0" normalizeH="0" baseline="0" noProof="0">
                <a:ln>
                  <a:noFill/>
                </a:ln>
                <a:solidFill>
                  <a:srgbClr val="1682C5"/>
                </a:solidFill>
                <a:effectLst/>
                <a:uLnTx/>
                <a:uFillTx/>
                <a:latin typeface="Calibri" charset="0"/>
                <a:ea typeface="Calibri" charset="0"/>
                <a:cs typeface="Calibri" charset="0"/>
              </a:rPr>
              <a:t>Students &gt; Register</a:t>
            </a:r>
          </a:p>
          <a:p>
            <a:pPr marL="800100" marR="0" lvl="1" indent="-342900" algn="l" defTabSz="914400" rtl="0" eaLnBrk="1" fontAlgn="auto" latinLnBrk="0" hangingPunct="1">
              <a:lnSpc>
                <a:spcPct val="90000"/>
              </a:lnSpc>
              <a:spcBef>
                <a:spcPts val="500"/>
              </a:spcBef>
              <a:spcAft>
                <a:spcPts val="1108"/>
              </a:spcAft>
              <a:buClr>
                <a:srgbClr val="FF8134"/>
              </a:buClr>
              <a:buSzTx/>
              <a:buFont typeface="Wingdings" charset="2"/>
              <a:buChar char="§"/>
              <a:tabLst/>
              <a:defRPr/>
            </a:pPr>
            <a:r>
              <a:rPr kumimoji="0" lang="en-US" alt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Pulls in existing registration information if student already registered with a different CDC for the current administration</a:t>
            </a:r>
          </a:p>
          <a:p>
            <a:pPr marL="800100" marR="0" lvl="1" indent="-342900" algn="l" defTabSz="914400" rtl="0" eaLnBrk="1" fontAlgn="auto" latinLnBrk="0" hangingPunct="1">
              <a:lnSpc>
                <a:spcPct val="90000"/>
              </a:lnSpc>
              <a:spcBef>
                <a:spcPts val="500"/>
              </a:spcBef>
              <a:spcAft>
                <a:spcPts val="1108"/>
              </a:spcAft>
              <a:buClr>
                <a:srgbClr val="FF8134"/>
              </a:buClr>
              <a:buSzTx/>
              <a:buFont typeface="Wingdings" charset="2"/>
              <a:buChar char="§"/>
              <a:tabLst/>
              <a:defRPr/>
            </a:pPr>
            <a:r>
              <a:rPr kumimoji="0" lang="en-US" alt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If no current registration exists and student has a testing history - student information and demographic information is pulled from history of when last tested</a:t>
            </a:r>
          </a:p>
          <a:p>
            <a:pPr marL="800100" marR="0" lvl="1" indent="-342900" algn="l" defTabSz="914400" rtl="0" eaLnBrk="1" fontAlgn="auto" latinLnBrk="0" hangingPunct="1">
              <a:lnSpc>
                <a:spcPct val="90000"/>
              </a:lnSpc>
              <a:spcBef>
                <a:spcPts val="500"/>
              </a:spcBef>
              <a:spcAft>
                <a:spcPts val="1108"/>
              </a:spcAft>
              <a:buClr>
                <a:srgbClr val="FF8134"/>
              </a:buClr>
              <a:buSzTx/>
              <a:buFont typeface="Wingdings" charset="2"/>
              <a:buChar char="§"/>
              <a:tabLst/>
              <a:defRPr/>
            </a:pPr>
            <a:r>
              <a:rPr kumimoji="0" lang="en-US" alt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Verify student demographics and test information – update as necessary anytime throughout the online testing window</a:t>
            </a:r>
          </a:p>
        </p:txBody>
      </p:sp>
      <p:sp>
        <p:nvSpPr>
          <p:cNvPr id="2" name="Title 1"/>
          <p:cNvSpPr txBox="1">
            <a:spLocks noGrp="1"/>
          </p:cNvSpPr>
          <p:nvPr>
            <p:ph type="title"/>
          </p:nvPr>
        </p:nvSpPr>
        <p:spPr>
          <a:xfrm>
            <a:off x="2638364" y="340505"/>
            <a:ext cx="8426450" cy="666750"/>
          </a:xfrm>
        </p:spPr>
        <p:txBody>
          <a:bodyPr vert="horz" wrap="square" lIns="0" tIns="0" rIns="0" bIns="0" rtlCol="0">
            <a:noAutofit/>
          </a:bodyPr>
          <a:lstStyle/>
          <a:p>
            <a:pPr marL="12700">
              <a:lnSpc>
                <a:spcPct val="100000"/>
              </a:lnSpc>
            </a:pPr>
            <a:r>
              <a:rPr lang="en-US" sz="3600" b="1">
                <a:solidFill>
                  <a:schemeClr val="accent1"/>
                </a:solidFill>
                <a:latin typeface="+mn-lt"/>
                <a:ea typeface="Open Sans" charset="0"/>
                <a:cs typeface="Open Sans" charset="0"/>
              </a:rPr>
              <a:t>Register Students for Online Testing</a:t>
            </a:r>
          </a:p>
        </p:txBody>
      </p:sp>
      <p:sp>
        <p:nvSpPr>
          <p:cNvPr id="13" name="Oval 2">
            <a:extLst>
              <a:ext uri="{FF2B5EF4-FFF2-40B4-BE49-F238E27FC236}">
                <a16:creationId xmlns:a16="http://schemas.microsoft.com/office/drawing/2014/main" id="{60FD8A8D-0A92-45AE-AFA8-A1AD69B7E754}"/>
              </a:ext>
            </a:extLst>
          </p:cNvPr>
          <p:cNvSpPr/>
          <p:nvPr/>
        </p:nvSpPr>
        <p:spPr>
          <a:xfrm>
            <a:off x="2052513" y="340505"/>
            <a:ext cx="495869" cy="482980"/>
          </a:xfrm>
          <a:prstGeom prst="ellipse">
            <a:avLst/>
          </a:prstGeom>
          <a:solidFill>
            <a:srgbClr val="006333"/>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5" name="Slide Number Placeholder 4">
            <a:extLst>
              <a:ext uri="{FF2B5EF4-FFF2-40B4-BE49-F238E27FC236}">
                <a16:creationId xmlns:a16="http://schemas.microsoft.com/office/drawing/2014/main" id="{9DA087B6-C06D-8844-9B86-13BE14E29B94}"/>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254</a:t>
            </a:fld>
            <a:r>
              <a:rPr lang="en-GB" altLang="en-US">
                <a:solidFill>
                  <a:srgbClr val="000000"/>
                </a:solidFill>
              </a:rPr>
              <a:t> </a:t>
            </a:r>
          </a:p>
        </p:txBody>
      </p:sp>
    </p:spTree>
    <p:extLst>
      <p:ext uri="{BB962C8B-B14F-4D97-AF65-F5344CB8AC3E}">
        <p14:creationId xmlns:p14="http://schemas.microsoft.com/office/powerpoint/2010/main" val="129871372"/>
      </p:ext>
    </p:extLst>
  </p:cSld>
  <p:clrMapOvr>
    <a:overrideClrMapping bg1="lt1" tx1="dk1" bg2="lt2" tx2="dk2" accent1="accent1" accent2="accent2" accent3="accent3" accent4="accent4" accent5="accent5" accent6="accent6" hlink="hlink" folHlink="folHlink"/>
  </p:clrMapOvr>
</p:sld>
</file>

<file path=ppt/slides/slide2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txBox="1">
            <a:spLocks noGrp="1"/>
          </p:cNvSpPr>
          <p:nvPr>
            <p:ph type="title"/>
          </p:nvPr>
        </p:nvSpPr>
        <p:spPr>
          <a:xfrm>
            <a:off x="2638364" y="340505"/>
            <a:ext cx="8426450" cy="666750"/>
          </a:xfrm>
        </p:spPr>
        <p:txBody>
          <a:bodyPr vert="horz" wrap="square" lIns="0" tIns="0" rIns="0" bIns="0" rtlCol="0">
            <a:noAutofit/>
          </a:bodyPr>
          <a:lstStyle/>
          <a:p>
            <a:pPr marL="12700">
              <a:lnSpc>
                <a:spcPct val="100000"/>
              </a:lnSpc>
            </a:pPr>
            <a:r>
              <a:rPr lang="en-US" sz="3600" b="1">
                <a:solidFill>
                  <a:schemeClr val="accent1"/>
                </a:solidFill>
                <a:latin typeface="+mn-lt"/>
                <a:ea typeface="Open Sans" charset="0"/>
                <a:cs typeface="Open Sans" charset="0"/>
              </a:rPr>
              <a:t>Register Students for Online Testing</a:t>
            </a:r>
          </a:p>
        </p:txBody>
      </p:sp>
      <p:pic>
        <p:nvPicPr>
          <p:cNvPr id="7" name="Picture 6">
            <a:extLst>
              <a:ext uri="{FF2B5EF4-FFF2-40B4-BE49-F238E27FC236}">
                <a16:creationId xmlns:a16="http://schemas.microsoft.com/office/drawing/2014/main" id="{21CB8580-9810-4F62-BA17-6DBAE155BD24}"/>
              </a:ext>
            </a:extLst>
          </p:cNvPr>
          <p:cNvPicPr>
            <a:picLocks noChangeAspect="1"/>
          </p:cNvPicPr>
          <p:nvPr/>
        </p:nvPicPr>
        <p:blipFill>
          <a:blip r:embed="rId4"/>
          <a:stretch>
            <a:fillRect/>
          </a:stretch>
        </p:blipFill>
        <p:spPr>
          <a:xfrm>
            <a:off x="4760536" y="1509357"/>
            <a:ext cx="7206042" cy="3255077"/>
          </a:xfrm>
          <a:prstGeom prst="rect">
            <a:avLst/>
          </a:prstGeom>
          <a:ln w="28575">
            <a:solidFill>
              <a:schemeClr val="accent1"/>
            </a:solidFill>
          </a:ln>
        </p:spPr>
      </p:pic>
      <p:sp>
        <p:nvSpPr>
          <p:cNvPr id="13" name="Oval 2">
            <a:extLst>
              <a:ext uri="{FF2B5EF4-FFF2-40B4-BE49-F238E27FC236}">
                <a16:creationId xmlns:a16="http://schemas.microsoft.com/office/drawing/2014/main" id="{60FD8A8D-0A92-45AE-AFA8-A1AD69B7E754}"/>
              </a:ext>
            </a:extLst>
          </p:cNvPr>
          <p:cNvSpPr/>
          <p:nvPr/>
        </p:nvSpPr>
        <p:spPr>
          <a:xfrm>
            <a:off x="2052513" y="340505"/>
            <a:ext cx="495869" cy="482980"/>
          </a:xfrm>
          <a:prstGeom prst="ellipse">
            <a:avLst/>
          </a:prstGeom>
          <a:solidFill>
            <a:srgbClr val="006333"/>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4" name="Picture 3"/>
          <p:cNvPicPr>
            <a:picLocks noChangeAspect="1"/>
          </p:cNvPicPr>
          <p:nvPr/>
        </p:nvPicPr>
        <p:blipFill rotWithShape="1">
          <a:blip r:embed="rId5"/>
          <a:srcRect b="2630"/>
          <a:stretch/>
        </p:blipFill>
        <p:spPr>
          <a:xfrm>
            <a:off x="263950" y="3437232"/>
            <a:ext cx="6674177" cy="2987240"/>
          </a:xfrm>
          <a:prstGeom prst="rect">
            <a:avLst/>
          </a:prstGeom>
          <a:ln w="28575">
            <a:solidFill>
              <a:schemeClr val="accent1"/>
            </a:solidFill>
          </a:ln>
        </p:spPr>
      </p:pic>
      <p:sp>
        <p:nvSpPr>
          <p:cNvPr id="6" name="Slide Number Placeholder 5">
            <a:extLst>
              <a:ext uri="{FF2B5EF4-FFF2-40B4-BE49-F238E27FC236}">
                <a16:creationId xmlns:a16="http://schemas.microsoft.com/office/drawing/2014/main" id="{068A75F0-3BBC-8141-A243-FAE0326D3962}"/>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255</a:t>
            </a:fld>
            <a:r>
              <a:rPr lang="en-GB" altLang="en-US">
                <a:solidFill>
                  <a:srgbClr val="000000"/>
                </a:solidFill>
              </a:rPr>
              <a:t> </a:t>
            </a:r>
          </a:p>
        </p:txBody>
      </p:sp>
    </p:spTree>
    <p:extLst>
      <p:ext uri="{BB962C8B-B14F-4D97-AF65-F5344CB8AC3E}">
        <p14:creationId xmlns:p14="http://schemas.microsoft.com/office/powerpoint/2010/main" val="153528024"/>
      </p:ext>
    </p:extLst>
  </p:cSld>
  <p:clrMapOvr>
    <a:overrideClrMapping bg1="lt1" tx1="dk1" bg2="lt2" tx2="dk2" accent1="accent1" accent2="accent2" accent3="accent3" accent4="accent4" accent5="accent5" accent6="accent6" hlink="hlink" folHlink="folHlink"/>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0428859" y="6639763"/>
            <a:ext cx="141605" cy="155575"/>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0" normalizeH="0" baseline="0" noProof="0">
                <a:ln>
                  <a:noFill/>
                </a:ln>
                <a:solidFill>
                  <a:srgbClr val="FFFFFF"/>
                </a:solidFill>
                <a:effectLst/>
                <a:uLnTx/>
                <a:uFillTx/>
                <a:latin typeface="Calibri"/>
                <a:ea typeface="+mn-ea"/>
                <a:cs typeface="Calibri"/>
              </a:rPr>
              <a:t>30</a:t>
            </a:r>
            <a:endParaRPr kumimoji="0" sz="900" b="0" i="0" u="none" strike="noStrike" kern="1200" cap="none" spc="0" normalizeH="0" baseline="0" noProof="0">
              <a:ln>
                <a:noFill/>
              </a:ln>
              <a:solidFill>
                <a:srgbClr val="000000"/>
              </a:solidFill>
              <a:effectLst/>
              <a:uLnTx/>
              <a:uFillTx/>
              <a:latin typeface="Calibri"/>
              <a:ea typeface="+mn-ea"/>
              <a:cs typeface="Calibri"/>
            </a:endParaRPr>
          </a:p>
        </p:txBody>
      </p:sp>
      <p:sp>
        <p:nvSpPr>
          <p:cNvPr id="3" name="object 3"/>
          <p:cNvSpPr txBox="1"/>
          <p:nvPr/>
        </p:nvSpPr>
        <p:spPr>
          <a:xfrm>
            <a:off x="145580" y="1359606"/>
            <a:ext cx="6688446" cy="5029200"/>
          </a:xfrm>
          <a:prstGeom prst="rect">
            <a:avLst/>
          </a:prstGeom>
        </p:spPr>
        <p:txBody>
          <a:bodyPr vert="horz" wrap="square" lIns="0" tIns="0" rIns="0" bIns="0" rtlCol="0">
            <a:noAutofit/>
          </a:bodyPr>
          <a:lstStyle/>
          <a:p>
            <a:pPr marL="12065" marR="0" lvl="0" indent="0" algn="l" defTabSz="914400" rtl="0" eaLnBrk="1" fontAlgn="auto" latinLnBrk="0" hangingPunct="1">
              <a:lnSpc>
                <a:spcPct val="100000"/>
              </a:lnSpc>
              <a:spcBef>
                <a:spcPts val="0"/>
              </a:spcBef>
              <a:spcAft>
                <a:spcPts val="600"/>
              </a:spcAft>
              <a:buClrTx/>
              <a:buSzTx/>
              <a:buFontTx/>
              <a:buNone/>
              <a:tabLst>
                <a:tab pos="299085" algn="l"/>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Registration File Upload – </a:t>
            </a:r>
            <a:r>
              <a:rPr kumimoji="0" lang="en-US" sz="2400" b="1" i="1" u="none" strike="noStrike" kern="1200" cap="none" spc="0" normalizeH="0" baseline="0" noProof="0">
                <a:ln>
                  <a:noFill/>
                </a:ln>
                <a:solidFill>
                  <a:srgbClr val="1682C5"/>
                </a:solidFill>
                <a:effectLst/>
                <a:uLnTx/>
                <a:uFillTx/>
                <a:latin typeface="Calibri" charset="0"/>
                <a:ea typeface="Calibri" charset="0"/>
                <a:cs typeface="Calibri" charset="0"/>
              </a:rPr>
              <a:t>Students &gt; Upload</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May update existing registrations or add new registrations via file upload</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All online test registration settings that can be made manually in the UI can be made via file upload</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Use the 201</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9</a:t>
            </a:r>
            <a:r>
              <a:rPr kumimoji="0"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–20</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20 </a:t>
            </a:r>
            <a:r>
              <a:rPr kumimoji="0"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Student Data File Format for Student Registration</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r>
              <a:rPr kumimoji="0"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and Precoding for upload file specifications.</a:t>
            </a: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140335"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lang="en-US" sz="22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NOTE: </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 student’s registration may not be updated via file upload once an online test has been started</a:t>
            </a:r>
          </a:p>
          <a:p>
            <a:pPr marL="1090613" marR="140335"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2065" marR="140335" lvl="0" indent="0" algn="l" defTabSz="914400" rtl="0" eaLnBrk="1" fontAlgn="auto" latinLnBrk="0" hangingPunct="1">
              <a:lnSpc>
                <a:spcPct val="100000"/>
              </a:lnSpc>
              <a:spcBef>
                <a:spcPts val="0"/>
              </a:spcBef>
              <a:spcAft>
                <a:spcPts val="0"/>
              </a:spcAft>
              <a:buClrTx/>
              <a:buSzTx/>
              <a:buFontTx/>
              <a:buNone/>
              <a:tabLst>
                <a:tab pos="299085" algn="l"/>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object 2">
            <a:extLst>
              <a:ext uri="{FF2B5EF4-FFF2-40B4-BE49-F238E27FC236}">
                <a16:creationId xmlns:a16="http://schemas.microsoft.com/office/drawing/2014/main" id="{8B405925-B5B2-4A72-B566-B4E0EF07606C}"/>
              </a:ext>
            </a:extLst>
          </p:cNvPr>
          <p:cNvSpPr txBox="1">
            <a:spLocks noGrp="1"/>
          </p:cNvSpPr>
          <p:nvPr>
            <p:ph type="title"/>
          </p:nvPr>
        </p:nvSpPr>
        <p:spPr>
          <a:xfrm>
            <a:off x="1893646" y="274360"/>
            <a:ext cx="8426450" cy="666750"/>
          </a:xfrm>
          <a:prstGeom prst="rect">
            <a:avLst/>
          </a:prstGeom>
        </p:spPr>
        <p:txBody>
          <a:bodyPr vert="horz" wrap="square" lIns="0" tIns="0" rIns="0" bIns="0" rtlCol="0">
            <a:noAutofit/>
          </a:bodyPr>
          <a:lstStyle/>
          <a:p>
            <a:pPr marL="12700">
              <a:lnSpc>
                <a:spcPct val="100000"/>
              </a:lnSpc>
            </a:pPr>
            <a:r>
              <a:rPr lang="en-US" sz="3600" b="1">
                <a:solidFill>
                  <a:schemeClr val="accent1"/>
                </a:solidFill>
                <a:latin typeface="+mn-lt"/>
                <a:ea typeface="Open Sans" charset="0"/>
                <a:cs typeface="Open Sans" charset="0"/>
              </a:rPr>
              <a:t>         Register Students for Online Testing</a:t>
            </a:r>
          </a:p>
        </p:txBody>
      </p:sp>
      <p:sp>
        <p:nvSpPr>
          <p:cNvPr id="6" name="Oval 8">
            <a:extLst>
              <a:ext uri="{FF2B5EF4-FFF2-40B4-BE49-F238E27FC236}">
                <a16:creationId xmlns:a16="http://schemas.microsoft.com/office/drawing/2014/main" id="{501677B1-F8D2-464E-8ED8-1A64E32BAB1F}"/>
              </a:ext>
            </a:extLst>
          </p:cNvPr>
          <p:cNvSpPr/>
          <p:nvPr/>
        </p:nvSpPr>
        <p:spPr>
          <a:xfrm>
            <a:off x="2052513" y="340505"/>
            <a:ext cx="495869" cy="482980"/>
          </a:xfrm>
          <a:prstGeom prst="ellipse">
            <a:avLst/>
          </a:prstGeom>
          <a:solidFill>
            <a:srgbClr val="006333"/>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8" name="Picture 9">
            <a:extLst>
              <a:ext uri="{FF2B5EF4-FFF2-40B4-BE49-F238E27FC236}">
                <a16:creationId xmlns:a16="http://schemas.microsoft.com/office/drawing/2014/main" id="{1C730109-D550-4A8F-9CD2-72C158EAAB8F}"/>
              </a:ext>
            </a:extLst>
          </p:cNvPr>
          <p:cNvPicPr>
            <a:picLocks noChangeAspect="1"/>
          </p:cNvPicPr>
          <p:nvPr/>
        </p:nvPicPr>
        <p:blipFill>
          <a:blip r:embed="rId3"/>
          <a:stretch>
            <a:fillRect/>
          </a:stretch>
        </p:blipFill>
        <p:spPr>
          <a:xfrm>
            <a:off x="6834026" y="2158739"/>
            <a:ext cx="5084294" cy="2790628"/>
          </a:xfrm>
          <a:prstGeom prst="rect">
            <a:avLst/>
          </a:prstGeom>
          <a:ln w="28575">
            <a:solidFill>
              <a:schemeClr val="accent1">
                <a:hueOff val="0"/>
                <a:satOff val="0"/>
                <a:lumOff val="0"/>
              </a:schemeClr>
            </a:solidFill>
          </a:ln>
        </p:spPr>
      </p:pic>
      <p:sp>
        <p:nvSpPr>
          <p:cNvPr id="9" name="Slide Number Placeholder 8">
            <a:extLst>
              <a:ext uri="{FF2B5EF4-FFF2-40B4-BE49-F238E27FC236}">
                <a16:creationId xmlns:a16="http://schemas.microsoft.com/office/drawing/2014/main" id="{E431BD56-C91B-DF44-94E2-B78F928DF360}"/>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256</a:t>
            </a:fld>
            <a:r>
              <a:rPr lang="en-GB" altLang="en-US">
                <a:solidFill>
                  <a:srgbClr val="000000"/>
                </a:solidFill>
              </a:rPr>
              <a:t> </a:t>
            </a:r>
          </a:p>
        </p:txBody>
      </p:sp>
    </p:spTree>
    <p:extLst>
      <p:ext uri="{BB962C8B-B14F-4D97-AF65-F5344CB8AC3E}">
        <p14:creationId xmlns:p14="http://schemas.microsoft.com/office/powerpoint/2010/main" val="262247811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21739" y="360499"/>
            <a:ext cx="8402955" cy="521334"/>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tab pos="5270500" algn="l"/>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Registration (</a:t>
            </a:r>
            <a:r>
              <a:rPr kumimoji="0" lang="en-US" sz="3600" b="1" i="1" u="none" strike="noStrike" kern="1200" cap="none" spc="0" normalizeH="0" baseline="0" noProof="0">
                <a:ln>
                  <a:noFill/>
                </a:ln>
                <a:solidFill>
                  <a:srgbClr val="1682C5"/>
                </a:solidFill>
                <a:effectLst/>
                <a:uLnTx/>
                <a:uFillTx/>
                <a:latin typeface="Calibri" panose="020F0502020204030204"/>
                <a:ea typeface="Open Sans" charset="0"/>
                <a:cs typeface="Open Sans" charset="0"/>
              </a:rPr>
              <a:t>Students &gt; Upload</a:t>
            </a: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a:t>
            </a:r>
          </a:p>
          <a:p>
            <a:pPr marL="12700" marR="0" lvl="0" indent="0" algn="l" defTabSz="914400" rtl="0" eaLnBrk="1" fontAlgn="auto" latinLnBrk="0" hangingPunct="1">
              <a:lnSpc>
                <a:spcPct val="100000"/>
              </a:lnSpc>
              <a:spcBef>
                <a:spcPts val="0"/>
              </a:spcBef>
              <a:spcAft>
                <a:spcPts val="0"/>
              </a:spcAft>
              <a:buClrTx/>
              <a:buSzTx/>
              <a:buFontTx/>
              <a:buNone/>
              <a:tabLst>
                <a:tab pos="5270500" algn="l"/>
              </a:tabLst>
              <a:defRPr/>
            </a:pPr>
            <a:endParaRPr kumimoji="0" sz="3200" b="0" i="0" u="none" strike="noStrike" kern="1200" cap="none" spc="0" normalizeH="0" baseline="0" noProof="0">
              <a:ln>
                <a:noFill/>
              </a:ln>
              <a:solidFill>
                <a:srgbClr val="000000"/>
              </a:solidFill>
              <a:effectLst/>
              <a:uLnTx/>
              <a:uFillTx/>
              <a:latin typeface="Calibri"/>
              <a:ea typeface="+mn-ea"/>
              <a:cs typeface="Calibri"/>
            </a:endParaRPr>
          </a:p>
        </p:txBody>
      </p:sp>
      <p:sp>
        <p:nvSpPr>
          <p:cNvPr id="3" name="object 3"/>
          <p:cNvSpPr txBox="1"/>
          <p:nvPr/>
        </p:nvSpPr>
        <p:spPr>
          <a:xfrm>
            <a:off x="288712" y="1813088"/>
            <a:ext cx="10294070" cy="4724400"/>
          </a:xfrm>
          <a:prstGeom prst="rect">
            <a:avLst/>
          </a:prstGeom>
        </p:spPr>
        <p:txBody>
          <a:bodyPr vert="horz" wrap="square" lIns="0" tIns="0" rIns="0" bIns="0" rtlCol="0">
            <a:noAutofit/>
          </a:bodyPr>
          <a:lstStyle/>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Test Format – EOC  (AO) – registration defaults to online if no value is entered (blank).</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Transfer students by placing a</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n</a:t>
            </a:r>
            <a:r>
              <a:rPr kumimoji="0"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“M” in the Action–Indicator field.</a:t>
            </a: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Move student registrations from campus to campus within a district or between districts.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tab pos="299085" algn="l"/>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Delete student registrations (student no longer enrolled in your district) by placing a “D” in the Action–Indicator field.</a:t>
            </a:r>
            <a:endParaRPr kumimoji="0"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tab pos="299085" algn="l"/>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Home County/District/Campus Code (BH) – indicates the home campus. </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tab pos="299085" algn="l"/>
              </a:tabLst>
              <a:defRPr/>
            </a:pPr>
            <a:r>
              <a:rPr kumimoji="0"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Campus ID of Enrollment (B)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indicates the</a:t>
            </a:r>
            <a:r>
              <a:rPr kumimoji="0"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testing campus</a:t>
            </a: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0"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tab pos="299085" algn="l"/>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The home campus will default to the testing campus if left blank in file.</a:t>
            </a:r>
          </a:p>
        </p:txBody>
      </p:sp>
      <p:sp>
        <p:nvSpPr>
          <p:cNvPr id="5" name="Oval 8">
            <a:extLst>
              <a:ext uri="{FF2B5EF4-FFF2-40B4-BE49-F238E27FC236}">
                <a16:creationId xmlns:a16="http://schemas.microsoft.com/office/drawing/2014/main" id="{501677B1-F8D2-464E-8ED8-1A64E32BAB1F}"/>
              </a:ext>
            </a:extLst>
          </p:cNvPr>
          <p:cNvSpPr/>
          <p:nvPr/>
        </p:nvSpPr>
        <p:spPr>
          <a:xfrm>
            <a:off x="2090220" y="379676"/>
            <a:ext cx="495869" cy="482980"/>
          </a:xfrm>
          <a:prstGeom prst="ellipse">
            <a:avLst/>
          </a:prstGeom>
          <a:solidFill>
            <a:srgbClr val="006333"/>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7" name="Slide Number Placeholder 6">
            <a:extLst>
              <a:ext uri="{FF2B5EF4-FFF2-40B4-BE49-F238E27FC236}">
                <a16:creationId xmlns:a16="http://schemas.microsoft.com/office/drawing/2014/main" id="{59EADF6B-E99E-F341-B22A-A93D3BDD91C8}"/>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257</a:t>
            </a:fld>
            <a:r>
              <a:rPr lang="en-GB" altLang="en-US">
                <a:solidFill>
                  <a:srgbClr val="000000"/>
                </a:solidFill>
              </a:rPr>
              <a:t> </a:t>
            </a:r>
          </a:p>
        </p:txBody>
      </p:sp>
    </p:spTree>
    <p:extLst>
      <p:ext uri="{BB962C8B-B14F-4D97-AF65-F5344CB8AC3E}">
        <p14:creationId xmlns:p14="http://schemas.microsoft.com/office/powerpoint/2010/main" val="205445469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21738" y="343926"/>
            <a:ext cx="8402955" cy="521334"/>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tab pos="5270500" algn="l"/>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Registration (</a:t>
            </a:r>
            <a:r>
              <a:rPr kumimoji="0" lang="en-US" sz="3600" b="1" i="1" u="none" strike="noStrike" kern="1200" cap="none" spc="0" normalizeH="0" baseline="0" noProof="0">
                <a:ln>
                  <a:noFill/>
                </a:ln>
                <a:solidFill>
                  <a:srgbClr val="1682C5"/>
                </a:solidFill>
                <a:effectLst/>
                <a:uLnTx/>
                <a:uFillTx/>
                <a:latin typeface="Calibri" panose="020F0502020204030204"/>
                <a:ea typeface="Open Sans" charset="0"/>
                <a:cs typeface="Open Sans" charset="0"/>
              </a:rPr>
              <a:t>Students &gt; Upload</a:t>
            </a: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a:t>
            </a:r>
          </a:p>
          <a:p>
            <a:pPr marL="12700" marR="0" lvl="0" indent="0" algn="l" defTabSz="914400" rtl="0" eaLnBrk="1" fontAlgn="auto" latinLnBrk="0" hangingPunct="1">
              <a:lnSpc>
                <a:spcPct val="100000"/>
              </a:lnSpc>
              <a:spcBef>
                <a:spcPts val="0"/>
              </a:spcBef>
              <a:spcAft>
                <a:spcPts val="0"/>
              </a:spcAft>
              <a:buClrTx/>
              <a:buSzTx/>
              <a:buFontTx/>
              <a:buNone/>
              <a:tabLst>
                <a:tab pos="5270500" algn="l"/>
              </a:tabLst>
              <a:defRPr/>
            </a:pPr>
            <a:endParaRPr kumimoji="0" sz="3200" b="0" i="0" u="none" strike="noStrike" kern="1200" cap="none" spc="0" normalizeH="0" baseline="0" noProof="0">
              <a:ln>
                <a:noFill/>
              </a:ln>
              <a:solidFill>
                <a:srgbClr val="000000"/>
              </a:solidFill>
              <a:effectLst/>
              <a:uLnTx/>
              <a:uFillTx/>
              <a:latin typeface="Calibri"/>
              <a:ea typeface="+mn-ea"/>
              <a:cs typeface="Calibri"/>
            </a:endParaRPr>
          </a:p>
        </p:txBody>
      </p:sp>
      <p:sp>
        <p:nvSpPr>
          <p:cNvPr id="3" name="object 3"/>
          <p:cNvSpPr txBox="1"/>
          <p:nvPr/>
        </p:nvSpPr>
        <p:spPr>
          <a:xfrm>
            <a:off x="433633" y="1647051"/>
            <a:ext cx="10360058" cy="4724400"/>
          </a:xfrm>
          <a:prstGeom prst="rect">
            <a:avLst/>
          </a:prstGeom>
        </p:spPr>
        <p:txBody>
          <a:bodyPr vert="horz" wrap="square" lIns="0" tIns="0" rIns="0" bIns="0" rtlCol="0">
            <a:noAutofit/>
          </a:bodyPr>
          <a:lstStyle/>
          <a:p>
            <a:pPr marL="12065" marR="0" lvl="0" indent="0" algn="l" defTabSz="914400" rtl="0" eaLnBrk="1" fontAlgn="auto" latinLnBrk="0" hangingPunct="1">
              <a:lnSpc>
                <a:spcPct val="100000"/>
              </a:lnSpc>
              <a:spcBef>
                <a:spcPts val="0"/>
              </a:spcBef>
              <a:spcAft>
                <a:spcPts val="0"/>
              </a:spcAft>
              <a:buClrTx/>
              <a:buSzTx/>
              <a:buFontTx/>
              <a:buNone/>
              <a:tabLst>
                <a:tab pos="299085" algn="l"/>
              </a:tabLst>
              <a:defRPr/>
            </a:pPr>
            <a:endParaRPr kumimoji="0" lang="en-US" sz="2000" b="0" i="0" u="none" strike="noStrike" kern="1200" cap="none" spc="0" normalizeH="0" baseline="0" noProof="0">
              <a:ln>
                <a:noFill/>
              </a:ln>
              <a:solidFill>
                <a:srgbClr val="000000"/>
              </a:solidFill>
              <a:effectLst/>
              <a:uLnTx/>
              <a:uFillTx/>
              <a:latin typeface="Calibri"/>
              <a:ea typeface="+mn-ea"/>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The group name field is also used as the default online test group name if no online test group name is provided for a subject. </a:t>
            </a:r>
          </a:p>
          <a:p>
            <a:pPr marL="800100" marR="1270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090613" marR="1270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Best Practice: </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When updating existing student registrations or registering new students, include only students whose records are being updated.  If uploading all students’ records, download the District Students Home Campus Report (Reports &gt; Students) and make edits to the registration records as needed directly in the file, leaving all other records untouched, and upload back into the system.</a:t>
            </a:r>
          </a:p>
        </p:txBody>
      </p:sp>
      <p:sp>
        <p:nvSpPr>
          <p:cNvPr id="5" name="Oval 8">
            <a:extLst>
              <a:ext uri="{FF2B5EF4-FFF2-40B4-BE49-F238E27FC236}">
                <a16:creationId xmlns:a16="http://schemas.microsoft.com/office/drawing/2014/main" id="{501677B1-F8D2-464E-8ED8-1A64E32BAB1F}"/>
              </a:ext>
            </a:extLst>
          </p:cNvPr>
          <p:cNvSpPr/>
          <p:nvPr/>
        </p:nvSpPr>
        <p:spPr>
          <a:xfrm>
            <a:off x="2090220" y="379676"/>
            <a:ext cx="495869" cy="482980"/>
          </a:xfrm>
          <a:prstGeom prst="ellipse">
            <a:avLst/>
          </a:prstGeom>
          <a:solidFill>
            <a:srgbClr val="006333"/>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6" name="Picture 5"/>
          <p:cNvPicPr>
            <a:picLocks noChangeAspect="1"/>
          </p:cNvPicPr>
          <p:nvPr/>
        </p:nvPicPr>
        <p:blipFill>
          <a:blip r:embed="rId3"/>
          <a:stretch>
            <a:fillRect/>
          </a:stretch>
        </p:blipFill>
        <p:spPr>
          <a:xfrm>
            <a:off x="1048298" y="2900456"/>
            <a:ext cx="565124" cy="519179"/>
          </a:xfrm>
          <a:prstGeom prst="rect">
            <a:avLst/>
          </a:prstGeom>
        </p:spPr>
      </p:pic>
      <p:sp>
        <p:nvSpPr>
          <p:cNvPr id="8" name="Slide Number Placeholder 7">
            <a:extLst>
              <a:ext uri="{FF2B5EF4-FFF2-40B4-BE49-F238E27FC236}">
                <a16:creationId xmlns:a16="http://schemas.microsoft.com/office/drawing/2014/main" id="{78973493-BA7F-404B-AB6C-DC7676A41219}"/>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258</a:t>
            </a:fld>
            <a:r>
              <a:rPr lang="en-GB" altLang="en-US">
                <a:solidFill>
                  <a:srgbClr val="000000"/>
                </a:solidFill>
              </a:rPr>
              <a:t> </a:t>
            </a:r>
          </a:p>
        </p:txBody>
      </p:sp>
    </p:spTree>
    <p:extLst>
      <p:ext uri="{BB962C8B-B14F-4D97-AF65-F5344CB8AC3E}">
        <p14:creationId xmlns:p14="http://schemas.microsoft.com/office/powerpoint/2010/main" val="287173061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2288" y="1255943"/>
            <a:ext cx="7711960" cy="5300503"/>
          </a:xfrm>
          <a:prstGeom prst="rect">
            <a:avLst/>
          </a:prstGeom>
        </p:spPr>
        <p:txBody>
          <a:bodyPr vert="horz" wrap="square" lIns="0" tIns="0" rIns="0" bIns="0" rtlCol="0">
            <a:noAutofit/>
          </a:bodyPr>
          <a:lstStyle/>
          <a:p>
            <a:pPr marL="12065" marR="0" lvl="0" indent="0" algn="l" defTabSz="914400" rtl="0" eaLnBrk="1" fontAlgn="auto" latinLnBrk="0" hangingPunct="1">
              <a:lnSpc>
                <a:spcPct val="100000"/>
              </a:lnSpc>
              <a:spcBef>
                <a:spcPts val="0"/>
              </a:spcBef>
              <a:spcAft>
                <a:spcPts val="0"/>
              </a:spcAft>
              <a:buClrTx/>
              <a:buSzTx/>
              <a:buFontTx/>
              <a:buNone/>
              <a:tabLst>
                <a:tab pos="299085" algn="l"/>
              </a:tabLst>
              <a:defRPr/>
            </a:pPr>
            <a:endParaRPr kumimoji="0" lang="en-US" sz="2000" b="0" i="0" u="none" strike="noStrike" kern="1200" cap="none" spc="0" normalizeH="0" baseline="0" noProof="0">
              <a:ln>
                <a:noFill/>
              </a:ln>
              <a:solidFill>
                <a:srgbClr val="000000"/>
              </a:solidFill>
              <a:effectLst/>
              <a:uLnTx/>
              <a:uFillTx/>
              <a:latin typeface="Calibri"/>
              <a:ea typeface="+mn-ea"/>
              <a:cs typeface="Calibri"/>
            </a:endParaRPr>
          </a:p>
          <a:p>
            <a:pPr marL="12065" marR="0" lvl="0" indent="0" algn="l" defTabSz="914400" rtl="0" eaLnBrk="1" fontAlgn="auto" latinLnBrk="0" hangingPunct="1">
              <a:lnSpc>
                <a:spcPct val="100000"/>
              </a:lnSpc>
              <a:spcBef>
                <a:spcPts val="0"/>
              </a:spcBef>
              <a:spcAft>
                <a:spcPts val="0"/>
              </a:spcAft>
              <a:buClrTx/>
              <a:buSzTx/>
              <a:buFontTx/>
              <a:buNone/>
              <a:tabLst>
                <a:tab pos="299085" algn="l"/>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Registration Training Webinars: </a:t>
            </a:r>
          </a:p>
          <a:p>
            <a:pPr marL="12065" marR="0" lvl="0" indent="0" algn="l" defTabSz="914400" rtl="0" eaLnBrk="1" fontAlgn="auto" latinLnBrk="0" hangingPunct="1">
              <a:lnSpc>
                <a:spcPct val="100000"/>
              </a:lnSpc>
              <a:spcBef>
                <a:spcPts val="0"/>
              </a:spcBef>
              <a:spcAft>
                <a:spcPts val="0"/>
              </a:spcAft>
              <a:buClrTx/>
              <a:buSzTx/>
              <a:buFontTx/>
              <a:buNone/>
              <a:tabLst>
                <a:tab pos="299085" algn="l"/>
              </a:tabLst>
              <a:defRPr/>
            </a:pPr>
            <a:endParaRPr kumimoji="0" lang="en-US" sz="2000" b="0" i="0" u="none" strike="noStrike" kern="1200" cap="none" spc="0" normalizeH="0" baseline="0" noProof="0">
              <a:ln>
                <a:noFill/>
              </a:ln>
              <a:solidFill>
                <a:srgbClr val="1682C5"/>
              </a:solidFill>
              <a:effectLst/>
              <a:uLnTx/>
              <a:uFillTx/>
              <a:latin typeface="Calibri"/>
              <a:ea typeface="+mn-ea"/>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hlinkClick r:id="rId3"/>
              </a:rPr>
              <a:t>TexasAssessment.Gov/administrators/training/</a:t>
            </a: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Contains webinar recordings and presentation materials from past webinars</a:t>
            </a:r>
          </a:p>
          <a:p>
            <a:pPr marL="12065" marR="0" lvl="0" indent="0" algn="l" defTabSz="914400" rtl="0" eaLnBrk="1" fontAlgn="auto" latinLnBrk="0" hangingPunct="1">
              <a:lnSpc>
                <a:spcPct val="100000"/>
              </a:lnSpc>
              <a:spcBef>
                <a:spcPts val="0"/>
              </a:spcBef>
              <a:spcAft>
                <a:spcPts val="0"/>
              </a:spcAft>
              <a:buClrTx/>
              <a:buSzTx/>
              <a:buFontTx/>
              <a:buNone/>
              <a:tabLst>
                <a:tab pos="299085" algn="l"/>
              </a:tabLst>
              <a:defRPr/>
            </a:pPr>
            <a:endParaRPr kumimoji="0" lang="en-US" sz="2000" b="0" i="0" u="none" strike="noStrike" kern="1200" cap="none" spc="0" normalizeH="0" baseline="0" noProof="0">
              <a:ln>
                <a:noFill/>
              </a:ln>
              <a:solidFill>
                <a:srgbClr val="000000"/>
              </a:solidFill>
              <a:effectLst/>
              <a:uLnTx/>
              <a:uFillTx/>
              <a:latin typeface="Calibri"/>
              <a:ea typeface="+mn-ea"/>
              <a:cs typeface="Calibri"/>
            </a:endParaRPr>
          </a:p>
          <a:p>
            <a:pPr marL="12065" marR="0" lvl="0" indent="0" algn="l" defTabSz="914400" rtl="0" eaLnBrk="1" fontAlgn="auto" latinLnBrk="0" hangingPunct="1">
              <a:lnSpc>
                <a:spcPct val="100000"/>
              </a:lnSpc>
              <a:spcBef>
                <a:spcPts val="0"/>
              </a:spcBef>
              <a:spcAft>
                <a:spcPts val="600"/>
              </a:spcAft>
              <a:buClrTx/>
              <a:buSzTx/>
              <a:buFontTx/>
              <a:buNone/>
              <a:tabLst>
                <a:tab pos="299085" algn="l"/>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Available Webinar Recordings </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tab pos="299085" algn="l"/>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What's New for December 2019 Student Registration?</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Registration for New DTCs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Fall Activities for December 2019</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User Roles and Permissions Updates</a:t>
            </a:r>
          </a:p>
          <a:p>
            <a:pPr marL="12065" marR="0" lvl="0" indent="0" algn="l" defTabSz="914400" rtl="0" eaLnBrk="1" fontAlgn="auto" latinLnBrk="0" hangingPunct="1">
              <a:lnSpc>
                <a:spcPct val="100000"/>
              </a:lnSpc>
              <a:spcBef>
                <a:spcPts val="0"/>
              </a:spcBef>
              <a:spcAft>
                <a:spcPts val="0"/>
              </a:spcAft>
              <a:buClrTx/>
              <a:buSzTx/>
              <a:buFontTx/>
              <a:buNone/>
              <a:tabLst>
                <a:tab pos="299085" algn="l"/>
              </a:tabLst>
              <a:defRPr/>
            </a:pPr>
            <a:endParaRPr kumimoji="0" lang="en-US" sz="2000" b="0" i="0" u="none" strike="noStrike" kern="1200" cap="none" spc="0" normalizeH="0" baseline="0" noProof="0">
              <a:ln>
                <a:noFill/>
              </a:ln>
              <a:solidFill>
                <a:srgbClr val="000000"/>
              </a:solidFill>
              <a:effectLst/>
              <a:uLnTx/>
              <a:uFillTx/>
              <a:latin typeface="Calibri"/>
              <a:ea typeface="+mn-ea"/>
              <a:cs typeface="Calibri"/>
            </a:endParaRPr>
          </a:p>
        </p:txBody>
      </p:sp>
      <p:sp>
        <p:nvSpPr>
          <p:cNvPr id="5" name="object 2">
            <a:extLst>
              <a:ext uri="{FF2B5EF4-FFF2-40B4-BE49-F238E27FC236}">
                <a16:creationId xmlns:a16="http://schemas.microsoft.com/office/drawing/2014/main" id="{07FDD42D-E4A2-4194-BE8D-DF754EA9E942}"/>
              </a:ext>
            </a:extLst>
          </p:cNvPr>
          <p:cNvSpPr txBox="1">
            <a:spLocks noGrp="1"/>
          </p:cNvSpPr>
          <p:nvPr>
            <p:ph type="title"/>
          </p:nvPr>
        </p:nvSpPr>
        <p:spPr>
          <a:xfrm>
            <a:off x="1882775" y="340505"/>
            <a:ext cx="8426450" cy="666750"/>
          </a:xfrm>
          <a:prstGeom prst="rect">
            <a:avLst/>
          </a:prstGeom>
        </p:spPr>
        <p:txBody>
          <a:bodyPr vert="horz" wrap="square" lIns="0" tIns="0" rIns="0" bIns="0" rtlCol="0">
            <a:noAutofit/>
          </a:bodyPr>
          <a:lstStyle/>
          <a:p>
            <a:pPr marL="12700">
              <a:lnSpc>
                <a:spcPct val="100000"/>
              </a:lnSpc>
            </a:pPr>
            <a:r>
              <a:rPr lang="en-US" sz="3600" b="1">
                <a:solidFill>
                  <a:schemeClr val="accent1"/>
                </a:solidFill>
                <a:latin typeface="+mn-lt"/>
                <a:ea typeface="Open Sans" charset="0"/>
                <a:cs typeface="Open Sans" charset="0"/>
              </a:rPr>
              <a:t>         Register Students for Online Testing</a:t>
            </a:r>
          </a:p>
        </p:txBody>
      </p:sp>
      <p:sp>
        <p:nvSpPr>
          <p:cNvPr id="6" name="Oval 5">
            <a:extLst>
              <a:ext uri="{FF2B5EF4-FFF2-40B4-BE49-F238E27FC236}">
                <a16:creationId xmlns:a16="http://schemas.microsoft.com/office/drawing/2014/main" id="{D197D9CD-0445-4D83-B0C9-275A9525C16E}"/>
              </a:ext>
            </a:extLst>
          </p:cNvPr>
          <p:cNvSpPr/>
          <p:nvPr/>
        </p:nvSpPr>
        <p:spPr>
          <a:xfrm>
            <a:off x="2052513" y="340505"/>
            <a:ext cx="495869" cy="482980"/>
          </a:xfrm>
          <a:prstGeom prst="ellipse">
            <a:avLst/>
          </a:prstGeom>
          <a:solidFill>
            <a:srgbClr val="006333"/>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7" name="Picture 6">
            <a:extLst>
              <a:ext uri="{FF2B5EF4-FFF2-40B4-BE49-F238E27FC236}">
                <a16:creationId xmlns:a16="http://schemas.microsoft.com/office/drawing/2014/main" id="{8FA16D7A-1C9A-4C5C-905B-AB458B63254A}"/>
              </a:ext>
            </a:extLst>
          </p:cNvPr>
          <p:cNvPicPr>
            <a:picLocks noChangeAspect="1"/>
          </p:cNvPicPr>
          <p:nvPr/>
        </p:nvPicPr>
        <p:blipFill>
          <a:blip r:embed="rId4"/>
          <a:stretch>
            <a:fillRect/>
          </a:stretch>
        </p:blipFill>
        <p:spPr>
          <a:xfrm>
            <a:off x="7824248" y="2149311"/>
            <a:ext cx="3873916" cy="2987230"/>
          </a:xfrm>
          <a:prstGeom prst="rect">
            <a:avLst/>
          </a:prstGeom>
          <a:ln w="28575">
            <a:solidFill>
              <a:schemeClr val="accent1">
                <a:hueOff val="0"/>
                <a:satOff val="0"/>
                <a:lumOff val="0"/>
              </a:schemeClr>
            </a:solidFill>
          </a:ln>
        </p:spPr>
      </p:pic>
      <p:sp>
        <p:nvSpPr>
          <p:cNvPr id="8" name="Slide Number Placeholder 7">
            <a:extLst>
              <a:ext uri="{FF2B5EF4-FFF2-40B4-BE49-F238E27FC236}">
                <a16:creationId xmlns:a16="http://schemas.microsoft.com/office/drawing/2014/main" id="{B1F4B4AC-DC41-D04A-93C4-EED1C2C13CCF}"/>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259</a:t>
            </a:fld>
            <a:r>
              <a:rPr lang="en-GB" altLang="en-US">
                <a:solidFill>
                  <a:srgbClr val="000000"/>
                </a:solidFill>
              </a:rPr>
              <a:t> </a:t>
            </a:r>
          </a:p>
        </p:txBody>
      </p:sp>
    </p:spTree>
    <p:extLst>
      <p:ext uri="{BB962C8B-B14F-4D97-AF65-F5344CB8AC3E}">
        <p14:creationId xmlns:p14="http://schemas.microsoft.com/office/powerpoint/2010/main" val="3104828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F5B-BCB7-40AA-BC47-51228F74B28E}"/>
              </a:ext>
            </a:extLst>
          </p:cNvPr>
          <p:cNvSpPr>
            <a:spLocks noGrp="1"/>
          </p:cNvSpPr>
          <p:nvPr>
            <p:ph type="title"/>
          </p:nvPr>
        </p:nvSpPr>
        <p:spPr/>
        <p:txBody>
          <a:bodyPr/>
          <a:lstStyle/>
          <a:p>
            <a:pPr algn="ctr"/>
            <a:r>
              <a:rPr lang="en-US"/>
              <a:t>House Bill 3—General Information</a:t>
            </a:r>
          </a:p>
        </p:txBody>
      </p:sp>
      <p:sp>
        <p:nvSpPr>
          <p:cNvPr id="4" name="Content Placeholder 3">
            <a:extLst>
              <a:ext uri="{FF2B5EF4-FFF2-40B4-BE49-F238E27FC236}">
                <a16:creationId xmlns:a16="http://schemas.microsoft.com/office/drawing/2014/main" id="{359659A4-F5B5-4BAD-BD4C-9BFA7482E180}"/>
              </a:ext>
            </a:extLst>
          </p:cNvPr>
          <p:cNvSpPr>
            <a:spLocks noGrp="1"/>
          </p:cNvSpPr>
          <p:nvPr>
            <p:ph idx="13"/>
          </p:nvPr>
        </p:nvSpPr>
        <p:spPr>
          <a:xfrm>
            <a:off x="726831" y="1277770"/>
            <a:ext cx="10621107" cy="5055795"/>
          </a:xfrm>
        </p:spPr>
        <p:txBody>
          <a:bodyPr>
            <a:noAutofit/>
          </a:bodyPr>
          <a:lstStyle/>
          <a:p>
            <a:pPr marL="342900" indent="-342900">
              <a:lnSpc>
                <a:spcPct val="100000"/>
              </a:lnSpc>
              <a:spcBef>
                <a:spcPts val="600"/>
              </a:spcBef>
              <a:buFont typeface="Arial" panose="020B0604020202020204" pitchFamily="34" charset="0"/>
              <a:buChar char="•"/>
            </a:pPr>
            <a:r>
              <a:rPr lang="en-US" sz="2400" b="0"/>
              <a:t>TEA staff are working to provide information to the field regarding HB 3 and its implications.  </a:t>
            </a:r>
          </a:p>
          <a:p>
            <a:pPr marL="342900" indent="-342900">
              <a:lnSpc>
                <a:spcPct val="100000"/>
              </a:lnSpc>
              <a:spcBef>
                <a:spcPts val="600"/>
              </a:spcBef>
              <a:buFont typeface="Arial" panose="020B0604020202020204" pitchFamily="34" charset="0"/>
              <a:buChar char="•"/>
            </a:pPr>
            <a:endParaRPr lang="en-US" sz="800" b="0"/>
          </a:p>
          <a:p>
            <a:pPr marL="342900" indent="-342900">
              <a:lnSpc>
                <a:spcPct val="100000"/>
              </a:lnSpc>
              <a:spcBef>
                <a:spcPts val="600"/>
              </a:spcBef>
              <a:buFont typeface="Arial" panose="020B0604020202020204" pitchFamily="34" charset="0"/>
              <a:buChar char="•"/>
            </a:pPr>
            <a:r>
              <a:rPr lang="en-US" sz="2400" b="0"/>
              <a:t>Information and resources are available at: </a:t>
            </a:r>
            <a:r>
              <a:rPr lang="en-US" sz="2400" b="0">
                <a:hlinkClick r:id="rId2"/>
              </a:rPr>
              <a:t>http://tea.texas.gov/About_TEA/Government_Relations_and_Legal/Government_Relations/House_Bill_3</a:t>
            </a:r>
            <a:endParaRPr lang="en-US" sz="2400" b="0"/>
          </a:p>
          <a:p>
            <a:pPr marL="1028700" lvl="1" indent="-342900">
              <a:lnSpc>
                <a:spcPct val="100000"/>
              </a:lnSpc>
              <a:spcBef>
                <a:spcPts val="600"/>
              </a:spcBef>
              <a:buFont typeface="Arial" panose="020B0604020202020204" pitchFamily="34" charset="0"/>
              <a:buChar char="•"/>
            </a:pPr>
            <a:r>
              <a:rPr lang="en-US"/>
              <a:t>Budgeting Resources</a:t>
            </a:r>
          </a:p>
          <a:p>
            <a:pPr marL="1028700" lvl="1" indent="-342900">
              <a:lnSpc>
                <a:spcPct val="100000"/>
              </a:lnSpc>
              <a:spcBef>
                <a:spcPts val="600"/>
              </a:spcBef>
              <a:buFont typeface="Arial" panose="020B0604020202020204" pitchFamily="34" charset="0"/>
              <a:buChar char="•"/>
            </a:pPr>
            <a:r>
              <a:rPr lang="en-US"/>
              <a:t>Topics of Interest</a:t>
            </a:r>
          </a:p>
          <a:p>
            <a:pPr marL="1028700" lvl="1" indent="-342900">
              <a:lnSpc>
                <a:spcPct val="100000"/>
              </a:lnSpc>
              <a:spcBef>
                <a:spcPts val="600"/>
              </a:spcBef>
              <a:buFont typeface="Arial" panose="020B0604020202020204" pitchFamily="34" charset="0"/>
              <a:buChar char="•"/>
            </a:pPr>
            <a:r>
              <a:rPr lang="en-US"/>
              <a:t>HB 3 in 30 Video Series</a:t>
            </a:r>
          </a:p>
          <a:p>
            <a:pPr marL="1028700" lvl="1" indent="-342900">
              <a:lnSpc>
                <a:spcPct val="100000"/>
              </a:lnSpc>
              <a:spcBef>
                <a:spcPts val="600"/>
              </a:spcBef>
              <a:buFont typeface="Arial" panose="020B0604020202020204" pitchFamily="34" charset="0"/>
              <a:buChar char="•"/>
            </a:pPr>
            <a:r>
              <a:rPr lang="en-US"/>
              <a:t>Guidance and Correspondence</a:t>
            </a:r>
          </a:p>
          <a:p>
            <a:pPr marL="342900" indent="-342900">
              <a:lnSpc>
                <a:spcPct val="100000"/>
              </a:lnSpc>
              <a:spcBef>
                <a:spcPts val="600"/>
              </a:spcBef>
              <a:buFont typeface="Arial" panose="020B0604020202020204" pitchFamily="34" charset="0"/>
              <a:buChar char="•"/>
            </a:pPr>
            <a:endParaRPr lang="en-US" sz="800" b="0"/>
          </a:p>
          <a:p>
            <a:pPr marL="342900" indent="-342900">
              <a:lnSpc>
                <a:spcPct val="100000"/>
              </a:lnSpc>
              <a:spcBef>
                <a:spcPts val="600"/>
              </a:spcBef>
              <a:buFont typeface="Arial" panose="020B0604020202020204" pitchFamily="34" charset="0"/>
              <a:buChar char="•"/>
            </a:pPr>
            <a:r>
              <a:rPr lang="en-US" sz="2400" b="0"/>
              <a:t>If you have HB 3 related questions, please send them to </a:t>
            </a:r>
            <a:r>
              <a:rPr lang="en-US" sz="2400" b="0" u="sng">
                <a:hlinkClick r:id="rId3"/>
              </a:rPr>
              <a:t>HB3info@tea.texas.gov</a:t>
            </a:r>
            <a:r>
              <a:rPr lang="en-US" sz="2400" b="0"/>
              <a:t>.</a:t>
            </a:r>
            <a:endParaRPr lang="en-US" sz="2400"/>
          </a:p>
          <a:p>
            <a:endParaRPr lang="en-US" sz="2400" b="0"/>
          </a:p>
        </p:txBody>
      </p:sp>
      <p:pic>
        <p:nvPicPr>
          <p:cNvPr id="5" name="Picture 4" descr="A picture containing food&#10;&#10;Description automatically generated">
            <a:extLst>
              <a:ext uri="{FF2B5EF4-FFF2-40B4-BE49-F238E27FC236}">
                <a16:creationId xmlns:a16="http://schemas.microsoft.com/office/drawing/2014/main" id="{F9E14427-BF59-4140-BA66-AD31ACE2B0D1}"/>
              </a:ext>
            </a:extLst>
          </p:cNvPr>
          <p:cNvPicPr>
            <a:picLocks noChangeAspect="1"/>
          </p:cNvPicPr>
          <p:nvPr/>
        </p:nvPicPr>
        <p:blipFill>
          <a:blip r:embed="rId4"/>
          <a:stretch>
            <a:fillRect/>
          </a:stretch>
        </p:blipFill>
        <p:spPr>
          <a:xfrm rot="950555">
            <a:off x="9064208" y="3308903"/>
            <a:ext cx="1901726" cy="1901726"/>
          </a:xfrm>
          <a:prstGeom prst="rect">
            <a:avLst/>
          </a:prstGeom>
        </p:spPr>
      </p:pic>
      <p:sp>
        <p:nvSpPr>
          <p:cNvPr id="8" name="Footer Placeholder 7">
            <a:extLst>
              <a:ext uri="{FF2B5EF4-FFF2-40B4-BE49-F238E27FC236}">
                <a16:creationId xmlns:a16="http://schemas.microsoft.com/office/drawing/2014/main" id="{44661815-ADA2-B24F-AED0-494D6BA1A548}"/>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9701BE7B-F30E-5A4B-85ED-45D33B671049}"/>
              </a:ext>
            </a:extLst>
          </p:cNvPr>
          <p:cNvSpPr>
            <a:spLocks noGrp="1"/>
          </p:cNvSpPr>
          <p:nvPr>
            <p:ph type="sldNum" sz="quarter" idx="12"/>
          </p:nvPr>
        </p:nvSpPr>
        <p:spPr/>
        <p:txBody>
          <a:bodyPr/>
          <a:lstStyle/>
          <a:p>
            <a:fld id="{0088AB57-2DBE-44A3-AE96-942C49E954BF}" type="slidenum">
              <a:rPr lang="en-US" smtClean="0"/>
              <a:t>26</a:t>
            </a:fld>
            <a:endParaRPr lang="en-US"/>
          </a:p>
        </p:txBody>
      </p:sp>
    </p:spTree>
    <p:extLst>
      <p:ext uri="{BB962C8B-B14F-4D97-AF65-F5344CB8AC3E}">
        <p14:creationId xmlns:p14="http://schemas.microsoft.com/office/powerpoint/2010/main" val="171291249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3A6A26E-F746-45EE-BEDB-880A99F86049}"/>
              </a:ext>
            </a:extLst>
          </p:cNvPr>
          <p:cNvSpPr txBox="1">
            <a:spLocks/>
          </p:cNvSpPr>
          <p:nvPr/>
        </p:nvSpPr>
        <p:spPr>
          <a:xfrm>
            <a:off x="1892489" y="345518"/>
            <a:ext cx="10748725" cy="10943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        Review and Update Technology Requirements</a:t>
            </a:r>
          </a:p>
        </p:txBody>
      </p:sp>
      <p:sp>
        <p:nvSpPr>
          <p:cNvPr id="9" name="Rectangle 8">
            <a:extLst>
              <a:ext uri="{FF2B5EF4-FFF2-40B4-BE49-F238E27FC236}">
                <a16:creationId xmlns:a16="http://schemas.microsoft.com/office/drawing/2014/main" id="{1307BB20-0F9D-4BD1-B5E7-69848DD8D7B7}"/>
              </a:ext>
            </a:extLst>
          </p:cNvPr>
          <p:cNvSpPr/>
          <p:nvPr/>
        </p:nvSpPr>
        <p:spPr>
          <a:xfrm>
            <a:off x="243608" y="1490134"/>
            <a:ext cx="3297762" cy="461665"/>
          </a:xfrm>
          <a:prstGeom prst="rect">
            <a:avLst/>
          </a:prstGeom>
        </p:spPr>
        <p:txBody>
          <a:bodyPr wrap="none">
            <a:spAutoFit/>
          </a:bodyPr>
          <a:lstStyle/>
          <a:p>
            <a:pPr marL="0" marR="0" lvl="0" indent="0" algn="l" defTabSz="914400" rtl="0" eaLnBrk="0" fontAlgn="auto" latinLnBrk="0" hangingPunct="0">
              <a:lnSpc>
                <a:spcPct val="100000"/>
              </a:lnSpc>
              <a:spcBef>
                <a:spcPct val="0"/>
              </a:spcBef>
              <a:spcAft>
                <a:spcPts val="1200"/>
              </a:spcAft>
              <a:buClrTx/>
              <a:buSzPct val="80000"/>
              <a:buFontTx/>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STAAR Specific Manuals:</a:t>
            </a:r>
          </a:p>
        </p:txBody>
      </p:sp>
      <p:sp>
        <p:nvSpPr>
          <p:cNvPr id="13" name="Oval 12">
            <a:extLst>
              <a:ext uri="{FF2B5EF4-FFF2-40B4-BE49-F238E27FC236}">
                <a16:creationId xmlns:a16="http://schemas.microsoft.com/office/drawing/2014/main" id="{13439F83-5152-46D3-BCA9-E3386340FCD4}"/>
              </a:ext>
            </a:extLst>
          </p:cNvPr>
          <p:cNvSpPr/>
          <p:nvPr/>
        </p:nvSpPr>
        <p:spPr>
          <a:xfrm>
            <a:off x="2052513" y="340505"/>
            <a:ext cx="495869" cy="482980"/>
          </a:xfrm>
          <a:prstGeom prst="ellipse">
            <a:avLst/>
          </a:prstGeom>
          <a:solidFill>
            <a:srgbClr val="006333"/>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8" name="Picture 7"/>
          <p:cNvPicPr>
            <a:picLocks noChangeAspect="1"/>
          </p:cNvPicPr>
          <p:nvPr/>
        </p:nvPicPr>
        <p:blipFill>
          <a:blip r:embed="rId3"/>
          <a:stretch>
            <a:fillRect/>
          </a:stretch>
        </p:blipFill>
        <p:spPr>
          <a:xfrm>
            <a:off x="3838574" y="1362314"/>
            <a:ext cx="2798200" cy="3734325"/>
          </a:xfrm>
          <a:prstGeom prst="rect">
            <a:avLst/>
          </a:prstGeom>
          <a:ln w="28575">
            <a:solidFill>
              <a:schemeClr val="accent1"/>
            </a:solidFill>
          </a:ln>
        </p:spPr>
      </p:pic>
      <p:pic>
        <p:nvPicPr>
          <p:cNvPr id="6" name="Picture 5"/>
          <p:cNvPicPr>
            <a:picLocks noChangeAspect="1"/>
          </p:cNvPicPr>
          <p:nvPr/>
        </p:nvPicPr>
        <p:blipFill>
          <a:blip r:embed="rId4"/>
          <a:stretch>
            <a:fillRect/>
          </a:stretch>
        </p:blipFill>
        <p:spPr>
          <a:xfrm>
            <a:off x="5866676" y="1853476"/>
            <a:ext cx="2800350" cy="3676650"/>
          </a:xfrm>
          <a:prstGeom prst="rect">
            <a:avLst/>
          </a:prstGeom>
          <a:ln w="28575">
            <a:solidFill>
              <a:schemeClr val="accent1"/>
            </a:solidFill>
          </a:ln>
        </p:spPr>
      </p:pic>
      <p:pic>
        <p:nvPicPr>
          <p:cNvPr id="2" name="Picture 1"/>
          <p:cNvPicPr>
            <a:picLocks noChangeAspect="1"/>
          </p:cNvPicPr>
          <p:nvPr/>
        </p:nvPicPr>
        <p:blipFill>
          <a:blip r:embed="rId5"/>
          <a:stretch>
            <a:fillRect/>
          </a:stretch>
        </p:blipFill>
        <p:spPr>
          <a:xfrm>
            <a:off x="8192610" y="2583733"/>
            <a:ext cx="2731017" cy="3791607"/>
          </a:xfrm>
          <a:prstGeom prst="rect">
            <a:avLst/>
          </a:prstGeom>
          <a:ln w="28575">
            <a:solidFill>
              <a:schemeClr val="accent1"/>
            </a:solidFill>
          </a:ln>
        </p:spPr>
      </p:pic>
      <p:sp>
        <p:nvSpPr>
          <p:cNvPr id="5" name="Slide Number Placeholder 4">
            <a:extLst>
              <a:ext uri="{FF2B5EF4-FFF2-40B4-BE49-F238E27FC236}">
                <a16:creationId xmlns:a16="http://schemas.microsoft.com/office/drawing/2014/main" id="{3D7AFBA6-B0EC-D04B-BCC3-F9CA3CFD8B3E}"/>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260</a:t>
            </a:fld>
            <a:r>
              <a:rPr lang="en-GB" altLang="en-US">
                <a:solidFill>
                  <a:srgbClr val="000000"/>
                </a:solidFill>
              </a:rPr>
              <a:t> </a:t>
            </a:r>
          </a:p>
        </p:txBody>
      </p:sp>
    </p:spTree>
    <p:extLst>
      <p:ext uri="{BB962C8B-B14F-4D97-AF65-F5344CB8AC3E}">
        <p14:creationId xmlns:p14="http://schemas.microsoft.com/office/powerpoint/2010/main" val="416924431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654" y="282084"/>
            <a:ext cx="10055924" cy="1022350"/>
          </a:xfrm>
        </p:spPr>
        <p:txBody>
          <a:bodyPr/>
          <a:lstStyle/>
          <a:p>
            <a:r>
              <a:rPr lang="en-US" sz="3600" b="1">
                <a:solidFill>
                  <a:schemeClr val="accent1"/>
                </a:solidFill>
                <a:latin typeface="Calibri" charset="0"/>
                <a:ea typeface="Calibri" charset="0"/>
                <a:cs typeface="Calibri" charset="0"/>
              </a:rPr>
              <a:t>        Review and Update Technology Requirements</a:t>
            </a:r>
          </a:p>
        </p:txBody>
      </p:sp>
      <p:sp>
        <p:nvSpPr>
          <p:cNvPr id="7" name="Content Placeholder 2"/>
          <p:cNvSpPr>
            <a:spLocks noGrp="1"/>
          </p:cNvSpPr>
          <p:nvPr>
            <p:ph idx="1"/>
          </p:nvPr>
        </p:nvSpPr>
        <p:spPr>
          <a:xfrm>
            <a:off x="221065" y="1332629"/>
            <a:ext cx="8578806" cy="4306777"/>
          </a:xfrm>
        </p:spPr>
        <p:txBody>
          <a:bodyPr/>
          <a:lstStyle/>
          <a:p>
            <a:pPr marL="0" indent="0" eaLnBrk="0" hangingPunct="0">
              <a:spcBef>
                <a:spcPct val="0"/>
              </a:spcBef>
              <a:spcAft>
                <a:spcPts val="1200"/>
              </a:spcAft>
              <a:buSzPct val="80000"/>
              <a:buNone/>
              <a:defRPr/>
            </a:pPr>
            <a:r>
              <a:rPr lang="en-US" sz="2400" b="1">
                <a:solidFill>
                  <a:schemeClr val="accent1"/>
                </a:solidFill>
                <a:latin typeface="Calibri" charset="0"/>
                <a:ea typeface="Calibri" charset="0"/>
                <a:cs typeface="Calibri" charset="0"/>
                <a:hlinkClick r:id="rId2"/>
              </a:rPr>
              <a:t>Updated Unified Minimum System Hardware Requirements</a:t>
            </a:r>
            <a:endParaRPr lang="en-US" sz="2400" b="1">
              <a:solidFill>
                <a:schemeClr val="accent1"/>
              </a:solidFill>
              <a:latin typeface="Calibri" charset="0"/>
              <a:ea typeface="Calibri" charset="0"/>
              <a:cs typeface="Calibri" charset="0"/>
            </a:endParaRPr>
          </a:p>
          <a:p>
            <a:pPr marL="800100" lvl="1" indent="-342900">
              <a:spcAft>
                <a:spcPts val="1200"/>
              </a:spcAft>
              <a:buClr>
                <a:schemeClr val="accent2"/>
              </a:buClr>
              <a:buSzPct val="80000"/>
              <a:buFont typeface="Wingdings" charset="2"/>
              <a:buChar char="§"/>
              <a:defRPr/>
            </a:pPr>
            <a:r>
              <a:rPr lang="en-US">
                <a:solidFill>
                  <a:schemeClr val="tx1">
                    <a:lumMod val="75000"/>
                    <a:lumOff val="25000"/>
                  </a:schemeClr>
                </a:solidFill>
                <a:latin typeface="Calibri" charset="0"/>
                <a:ea typeface="Calibri" charset="0"/>
                <a:cs typeface="Calibri" charset="0"/>
              </a:rPr>
              <a:t>Device</a:t>
            </a:r>
          </a:p>
          <a:p>
            <a:pPr marL="800100" lvl="1" indent="-342900">
              <a:spcAft>
                <a:spcPts val="1200"/>
              </a:spcAft>
              <a:buClr>
                <a:schemeClr val="accent2"/>
              </a:buClr>
              <a:buSzPct val="80000"/>
              <a:buFont typeface="Wingdings" charset="2"/>
              <a:buChar char="§"/>
              <a:defRPr/>
            </a:pPr>
            <a:r>
              <a:rPr lang="en-US">
                <a:solidFill>
                  <a:schemeClr val="tx1">
                    <a:lumMod val="75000"/>
                    <a:lumOff val="25000"/>
                  </a:schemeClr>
                </a:solidFill>
                <a:latin typeface="Calibri" charset="0"/>
                <a:ea typeface="Calibri" charset="0"/>
                <a:cs typeface="Calibri" charset="0"/>
              </a:rPr>
              <a:t>Operating Systems</a:t>
            </a:r>
          </a:p>
          <a:p>
            <a:pPr marL="800100" lvl="1" indent="-342900">
              <a:spcAft>
                <a:spcPts val="1200"/>
              </a:spcAft>
              <a:buClr>
                <a:schemeClr val="accent2"/>
              </a:buClr>
              <a:buSzPct val="80000"/>
              <a:buFont typeface="Wingdings" charset="2"/>
              <a:buChar char="§"/>
              <a:defRPr/>
            </a:pPr>
            <a:r>
              <a:rPr lang="en-US">
                <a:solidFill>
                  <a:schemeClr val="tx1">
                    <a:lumMod val="75000"/>
                    <a:lumOff val="25000"/>
                  </a:schemeClr>
                </a:solidFill>
                <a:latin typeface="Calibri" charset="0"/>
                <a:ea typeface="Calibri" charset="0"/>
                <a:cs typeface="Calibri" charset="0"/>
              </a:rPr>
              <a:t>Processors</a:t>
            </a:r>
          </a:p>
          <a:p>
            <a:pPr marL="800100" lvl="1" indent="-342900">
              <a:spcAft>
                <a:spcPts val="1200"/>
              </a:spcAft>
              <a:buClr>
                <a:schemeClr val="accent2"/>
              </a:buClr>
              <a:buSzPct val="80000"/>
              <a:buFont typeface="Wingdings" charset="2"/>
              <a:buChar char="§"/>
              <a:defRPr/>
            </a:pPr>
            <a:r>
              <a:rPr lang="en-US">
                <a:solidFill>
                  <a:schemeClr val="tx1">
                    <a:lumMod val="75000"/>
                    <a:lumOff val="25000"/>
                  </a:schemeClr>
                </a:solidFill>
                <a:latin typeface="Calibri" charset="0"/>
                <a:ea typeface="Calibri" charset="0"/>
                <a:cs typeface="Calibri" charset="0"/>
              </a:rPr>
              <a:t>Memory (RAM)</a:t>
            </a:r>
          </a:p>
          <a:p>
            <a:pPr marL="800100" lvl="1" indent="-342900">
              <a:spcAft>
                <a:spcPts val="1200"/>
              </a:spcAft>
              <a:buClr>
                <a:schemeClr val="accent2"/>
              </a:buClr>
              <a:buSzPct val="80000"/>
              <a:buFont typeface="Wingdings" charset="2"/>
              <a:buChar char="§"/>
              <a:defRPr/>
            </a:pPr>
            <a:r>
              <a:rPr lang="en-US">
                <a:solidFill>
                  <a:schemeClr val="tx1">
                    <a:lumMod val="75000"/>
                    <a:lumOff val="25000"/>
                  </a:schemeClr>
                </a:solidFill>
                <a:latin typeface="Calibri" charset="0"/>
                <a:ea typeface="Calibri" charset="0"/>
                <a:cs typeface="Calibri" charset="0"/>
              </a:rPr>
              <a:t>Minimum Screen Size &amp; Resolution</a:t>
            </a:r>
          </a:p>
          <a:p>
            <a:pPr marL="800100" lvl="1" indent="-342900">
              <a:spcAft>
                <a:spcPts val="1200"/>
              </a:spcAft>
              <a:buClr>
                <a:schemeClr val="accent2"/>
              </a:buClr>
              <a:buSzPct val="80000"/>
              <a:buFont typeface="Wingdings" charset="2"/>
              <a:buChar char="§"/>
              <a:defRPr/>
            </a:pPr>
            <a:r>
              <a:rPr lang="en-US">
                <a:solidFill>
                  <a:schemeClr val="tx1">
                    <a:lumMod val="75000"/>
                    <a:lumOff val="25000"/>
                  </a:schemeClr>
                </a:solidFill>
                <a:latin typeface="Calibri" charset="0"/>
                <a:ea typeface="Calibri" charset="0"/>
                <a:cs typeface="Calibri" charset="0"/>
              </a:rPr>
              <a:t>Keyboard and Headphones</a:t>
            </a:r>
          </a:p>
          <a:p>
            <a:pPr marL="800100" lvl="1" indent="-342900">
              <a:spcAft>
                <a:spcPts val="1200"/>
              </a:spcAft>
              <a:buClr>
                <a:schemeClr val="accent2"/>
              </a:buClr>
              <a:buSzPct val="80000"/>
              <a:buFont typeface="Wingdings" charset="2"/>
              <a:buChar char="§"/>
              <a:defRPr/>
            </a:pPr>
            <a:endParaRPr lang="en-US">
              <a:solidFill>
                <a:schemeClr val="tx1">
                  <a:lumMod val="75000"/>
                  <a:lumOff val="25000"/>
                </a:schemeClr>
              </a:solidFill>
              <a:latin typeface="Calibri" charset="0"/>
              <a:ea typeface="Calibri" charset="0"/>
              <a:cs typeface="Calibri" charset="0"/>
            </a:endParaRPr>
          </a:p>
        </p:txBody>
      </p:sp>
      <p:pic>
        <p:nvPicPr>
          <p:cNvPr id="3" name="Picture 2"/>
          <p:cNvPicPr>
            <a:picLocks noChangeAspect="1"/>
          </p:cNvPicPr>
          <p:nvPr/>
        </p:nvPicPr>
        <p:blipFill>
          <a:blip r:embed="rId3"/>
          <a:stretch>
            <a:fillRect/>
          </a:stretch>
        </p:blipFill>
        <p:spPr>
          <a:xfrm>
            <a:off x="8056733" y="1592826"/>
            <a:ext cx="3815280" cy="4458947"/>
          </a:xfrm>
          <a:prstGeom prst="rect">
            <a:avLst/>
          </a:prstGeom>
          <a:ln w="28575">
            <a:solidFill>
              <a:schemeClr val="accent1"/>
            </a:solidFill>
          </a:ln>
        </p:spPr>
      </p:pic>
      <p:sp>
        <p:nvSpPr>
          <p:cNvPr id="6" name="Oval 5">
            <a:extLst>
              <a:ext uri="{FF2B5EF4-FFF2-40B4-BE49-F238E27FC236}">
                <a16:creationId xmlns:a16="http://schemas.microsoft.com/office/drawing/2014/main" id="{135D327C-E889-43C9-A203-B76E85B2F24A}"/>
              </a:ext>
            </a:extLst>
          </p:cNvPr>
          <p:cNvSpPr/>
          <p:nvPr/>
        </p:nvSpPr>
        <p:spPr>
          <a:xfrm>
            <a:off x="2136079" y="310279"/>
            <a:ext cx="495869" cy="482980"/>
          </a:xfrm>
          <a:prstGeom prst="ellipse">
            <a:avLst/>
          </a:prstGeom>
          <a:solidFill>
            <a:srgbClr val="006333"/>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Slide Number Placeholder 7">
            <a:extLst>
              <a:ext uri="{FF2B5EF4-FFF2-40B4-BE49-F238E27FC236}">
                <a16:creationId xmlns:a16="http://schemas.microsoft.com/office/drawing/2014/main" id="{B06AAE4B-D44C-574B-8D75-2DCDA24B6689}"/>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261</a:t>
            </a:fld>
            <a:r>
              <a:rPr lang="en-GB" altLang="en-US">
                <a:solidFill>
                  <a:srgbClr val="000000"/>
                </a:solidFill>
              </a:rPr>
              <a:t> </a:t>
            </a:r>
          </a:p>
        </p:txBody>
      </p:sp>
    </p:spTree>
    <p:extLst>
      <p:ext uri="{BB962C8B-B14F-4D97-AF65-F5344CB8AC3E}">
        <p14:creationId xmlns:p14="http://schemas.microsoft.com/office/powerpoint/2010/main" val="413986053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678017" y="103695"/>
            <a:ext cx="9968110" cy="119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200" kern="1200">
                <a:solidFill>
                  <a:srgbClr val="003067"/>
                </a:solidFill>
                <a:latin typeface="+mn-lt"/>
                <a:ea typeface="Verdana" panose="020B0604030504040204" pitchFamily="34" charset="0"/>
                <a:cs typeface="Verdana" panose="020B0604030504040204" pitchFamily="34" charset="0"/>
              </a:defRPr>
            </a:lvl1pPr>
            <a:lvl2pPr algn="l" rtl="0" eaLnBrk="1" fontAlgn="base" hangingPunct="1">
              <a:lnSpc>
                <a:spcPct val="90000"/>
              </a:lnSpc>
              <a:spcBef>
                <a:spcPct val="0"/>
              </a:spcBef>
              <a:spcAft>
                <a:spcPct val="0"/>
              </a:spcAft>
              <a:defRPr sz="3600">
                <a:solidFill>
                  <a:srgbClr val="003067"/>
                </a:solidFill>
                <a:latin typeface="Verdana" panose="020B0604030504040204" pitchFamily="34" charset="0"/>
                <a:ea typeface="Verdana" panose="020B0604030504040204" pitchFamily="34" charset="0"/>
                <a:cs typeface="Verdana" panose="020B0604030504040204" pitchFamily="34" charset="0"/>
              </a:defRPr>
            </a:lvl2pPr>
            <a:lvl3pPr algn="l" rtl="0" eaLnBrk="1" fontAlgn="base" hangingPunct="1">
              <a:lnSpc>
                <a:spcPct val="90000"/>
              </a:lnSpc>
              <a:spcBef>
                <a:spcPct val="0"/>
              </a:spcBef>
              <a:spcAft>
                <a:spcPct val="0"/>
              </a:spcAft>
              <a:defRPr sz="3600">
                <a:solidFill>
                  <a:srgbClr val="003067"/>
                </a:solidFill>
                <a:latin typeface="Verdana" panose="020B0604030504040204" pitchFamily="34" charset="0"/>
                <a:ea typeface="Verdana" panose="020B0604030504040204" pitchFamily="34" charset="0"/>
                <a:cs typeface="Verdana" panose="020B0604030504040204" pitchFamily="34" charset="0"/>
              </a:defRPr>
            </a:lvl3pPr>
            <a:lvl4pPr algn="l" rtl="0" eaLnBrk="1" fontAlgn="base" hangingPunct="1">
              <a:lnSpc>
                <a:spcPct val="90000"/>
              </a:lnSpc>
              <a:spcBef>
                <a:spcPct val="0"/>
              </a:spcBef>
              <a:spcAft>
                <a:spcPct val="0"/>
              </a:spcAft>
              <a:defRPr sz="3600">
                <a:solidFill>
                  <a:srgbClr val="003067"/>
                </a:solidFill>
                <a:latin typeface="Verdana" panose="020B0604030504040204" pitchFamily="34" charset="0"/>
                <a:ea typeface="Verdana" panose="020B0604030504040204" pitchFamily="34" charset="0"/>
                <a:cs typeface="Verdana" panose="020B0604030504040204" pitchFamily="34" charset="0"/>
              </a:defRPr>
            </a:lvl4pPr>
            <a:lvl5pPr algn="l" rtl="0" eaLnBrk="1" fontAlgn="base" hangingPunct="1">
              <a:lnSpc>
                <a:spcPct val="90000"/>
              </a:lnSpc>
              <a:spcBef>
                <a:spcPct val="0"/>
              </a:spcBef>
              <a:spcAft>
                <a:spcPct val="0"/>
              </a:spcAft>
              <a:defRPr sz="3600">
                <a:solidFill>
                  <a:srgbClr val="003067"/>
                </a:solidFill>
                <a:latin typeface="Verdana" panose="020B0604030504040204" pitchFamily="34" charset="0"/>
                <a:ea typeface="Verdana" panose="020B0604030504040204" pitchFamily="34" charset="0"/>
                <a:cs typeface="Verdana" panose="020B0604030504040204" pitchFamily="34" charset="0"/>
              </a:defRPr>
            </a:lvl5pPr>
            <a:lvl6pPr marL="457197" algn="l" rtl="0" eaLnBrk="1" fontAlgn="base" hangingPunct="1">
              <a:lnSpc>
                <a:spcPct val="90000"/>
              </a:lnSpc>
              <a:spcBef>
                <a:spcPct val="0"/>
              </a:spcBef>
              <a:spcAft>
                <a:spcPct val="0"/>
              </a:spcAft>
              <a:defRPr sz="4000">
                <a:solidFill>
                  <a:srgbClr val="003067"/>
                </a:solidFill>
                <a:latin typeface="Verdana" panose="020B0604030504040204" pitchFamily="34" charset="0"/>
                <a:ea typeface="Verdana" panose="020B0604030504040204" pitchFamily="34" charset="0"/>
                <a:cs typeface="Verdana" panose="020B0604030504040204" pitchFamily="34" charset="0"/>
              </a:defRPr>
            </a:lvl6pPr>
            <a:lvl7pPr marL="914395" algn="l" rtl="0" eaLnBrk="1" fontAlgn="base" hangingPunct="1">
              <a:lnSpc>
                <a:spcPct val="90000"/>
              </a:lnSpc>
              <a:spcBef>
                <a:spcPct val="0"/>
              </a:spcBef>
              <a:spcAft>
                <a:spcPct val="0"/>
              </a:spcAft>
              <a:defRPr sz="4000">
                <a:solidFill>
                  <a:srgbClr val="003067"/>
                </a:solidFill>
                <a:latin typeface="Verdana" panose="020B0604030504040204" pitchFamily="34" charset="0"/>
                <a:ea typeface="Verdana" panose="020B0604030504040204" pitchFamily="34" charset="0"/>
                <a:cs typeface="Verdana" panose="020B0604030504040204" pitchFamily="34" charset="0"/>
              </a:defRPr>
            </a:lvl7pPr>
            <a:lvl8pPr marL="1371592" algn="l" rtl="0" eaLnBrk="1" fontAlgn="base" hangingPunct="1">
              <a:lnSpc>
                <a:spcPct val="90000"/>
              </a:lnSpc>
              <a:spcBef>
                <a:spcPct val="0"/>
              </a:spcBef>
              <a:spcAft>
                <a:spcPct val="0"/>
              </a:spcAft>
              <a:defRPr sz="4000">
                <a:solidFill>
                  <a:srgbClr val="003067"/>
                </a:solidFill>
                <a:latin typeface="Verdana" panose="020B0604030504040204" pitchFamily="34" charset="0"/>
                <a:ea typeface="Verdana" panose="020B0604030504040204" pitchFamily="34" charset="0"/>
                <a:cs typeface="Verdana" panose="020B0604030504040204" pitchFamily="34" charset="0"/>
              </a:defRPr>
            </a:lvl8pPr>
            <a:lvl9pPr marL="1828789" algn="l" rtl="0" eaLnBrk="1" fontAlgn="base" hangingPunct="1">
              <a:lnSpc>
                <a:spcPct val="90000"/>
              </a:lnSpc>
              <a:spcBef>
                <a:spcPct val="0"/>
              </a:spcBef>
              <a:spcAft>
                <a:spcPct val="0"/>
              </a:spcAft>
              <a:defRPr sz="4000">
                <a:solidFill>
                  <a:srgbClr val="003067"/>
                </a:solidFill>
                <a:latin typeface="Verdana" panose="020B0604030504040204" pitchFamily="34" charset="0"/>
                <a:ea typeface="Verdana" panose="020B0604030504040204" pitchFamily="34" charset="0"/>
                <a:cs typeface="Verdana" panose="020B060403050404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Secure Browser Updates</a:t>
            </a:r>
          </a:p>
        </p:txBody>
      </p:sp>
      <p:graphicFrame>
        <p:nvGraphicFramePr>
          <p:cNvPr id="2" name="Table 1"/>
          <p:cNvGraphicFramePr>
            <a:graphicFrameLocks noGrp="1"/>
          </p:cNvGraphicFramePr>
          <p:nvPr/>
        </p:nvGraphicFramePr>
        <p:xfrm>
          <a:off x="1184333" y="2370986"/>
          <a:ext cx="9933433" cy="2865120"/>
        </p:xfrm>
        <a:graphic>
          <a:graphicData uri="http://schemas.openxmlformats.org/drawingml/2006/table">
            <a:tbl>
              <a:tblPr>
                <a:tableStyleId>{616DA210-FB5B-4158-B5E0-FEB733F419BA}</a:tableStyleId>
              </a:tblPr>
              <a:tblGrid>
                <a:gridCol w="2239092">
                  <a:extLst>
                    <a:ext uri="{9D8B030D-6E8A-4147-A177-3AD203B41FA5}">
                      <a16:colId xmlns:a16="http://schemas.microsoft.com/office/drawing/2014/main" val="20000"/>
                    </a:ext>
                  </a:extLst>
                </a:gridCol>
                <a:gridCol w="7694341">
                  <a:extLst>
                    <a:ext uri="{9D8B030D-6E8A-4147-A177-3AD203B41FA5}">
                      <a16:colId xmlns:a16="http://schemas.microsoft.com/office/drawing/2014/main" val="20001"/>
                    </a:ext>
                  </a:extLst>
                </a:gridCol>
              </a:tblGrid>
              <a:tr h="316458">
                <a:tc>
                  <a:txBody>
                    <a:bodyPr/>
                    <a:lstStyle/>
                    <a:p>
                      <a:r>
                        <a:rPr lang="en-US" sz="1900" u="sng"/>
                        <a:t>Operating System</a:t>
                      </a:r>
                      <a:endParaRPr lang="en-US" sz="1900"/>
                    </a:p>
                  </a:txBody>
                  <a:tcPr anchor="ctr">
                    <a:solidFill>
                      <a:schemeClr val="accent1">
                        <a:lumMod val="40000"/>
                        <a:lumOff val="60000"/>
                      </a:schemeClr>
                    </a:solidFill>
                  </a:tcPr>
                </a:tc>
                <a:tc>
                  <a:txBody>
                    <a:bodyPr/>
                    <a:lstStyle/>
                    <a:p>
                      <a:r>
                        <a:rPr lang="en-US" sz="1900" u="sng"/>
                        <a:t>Updated Browser Version (Current)</a:t>
                      </a:r>
                      <a:endParaRPr lang="en-US" sz="1900"/>
                    </a:p>
                  </a:txBody>
                  <a:tcPr anchor="ctr">
                    <a:solidFill>
                      <a:schemeClr val="accent1">
                        <a:lumMod val="40000"/>
                        <a:lumOff val="60000"/>
                      </a:schemeClr>
                    </a:solidFill>
                  </a:tcPr>
                </a:tc>
                <a:extLst>
                  <a:ext uri="{0D108BD9-81ED-4DB2-BD59-A6C34878D82A}">
                    <a16:rowId xmlns:a16="http://schemas.microsoft.com/office/drawing/2014/main" val="10000"/>
                  </a:ext>
                </a:extLst>
              </a:tr>
              <a:tr h="0">
                <a:tc>
                  <a:txBody>
                    <a:bodyPr/>
                    <a:lstStyle/>
                    <a:p>
                      <a:r>
                        <a:rPr lang="en-US" sz="1900"/>
                        <a:t>Windows</a:t>
                      </a:r>
                    </a:p>
                  </a:txBody>
                  <a:tcPr anchor="ctr"/>
                </a:tc>
                <a:tc>
                  <a:txBody>
                    <a:bodyPr/>
                    <a:lstStyle/>
                    <a:p>
                      <a:r>
                        <a:rPr lang="en-US" sz="1900"/>
                        <a:t>v3.14.0 (requires uninstall of prior versions) - available August 5, 2019</a:t>
                      </a:r>
                    </a:p>
                  </a:txBody>
                  <a:tcPr anchor="ctr"/>
                </a:tc>
                <a:extLst>
                  <a:ext uri="{0D108BD9-81ED-4DB2-BD59-A6C34878D82A}">
                    <a16:rowId xmlns:a16="http://schemas.microsoft.com/office/drawing/2014/main" val="10001"/>
                  </a:ext>
                </a:extLst>
              </a:tr>
              <a:tr h="0">
                <a:tc>
                  <a:txBody>
                    <a:bodyPr/>
                    <a:lstStyle/>
                    <a:p>
                      <a:r>
                        <a:rPr lang="en-US" sz="1900"/>
                        <a:t>Mac</a:t>
                      </a:r>
                    </a:p>
                  </a:txBody>
                  <a:tcPr anchor="ctr"/>
                </a:tc>
                <a:tc>
                  <a:txBody>
                    <a:bodyPr/>
                    <a:lstStyle/>
                    <a:p>
                      <a:r>
                        <a:rPr lang="en-US" sz="1900"/>
                        <a:t>v3.14.0 (requires uninstall of prior versions) - available August 5, 2019</a:t>
                      </a:r>
                    </a:p>
                  </a:txBody>
                  <a:tcPr anchor="ctr"/>
                </a:tc>
                <a:extLst>
                  <a:ext uri="{0D108BD9-81ED-4DB2-BD59-A6C34878D82A}">
                    <a16:rowId xmlns:a16="http://schemas.microsoft.com/office/drawing/2014/main" val="10002"/>
                  </a:ext>
                </a:extLst>
              </a:tr>
              <a:tr h="0">
                <a:tc>
                  <a:txBody>
                    <a:bodyPr/>
                    <a:lstStyle/>
                    <a:p>
                      <a:r>
                        <a:rPr lang="en-US" sz="1900"/>
                        <a:t>Linux</a:t>
                      </a:r>
                    </a:p>
                  </a:txBody>
                  <a:tcPr anchor="ctr"/>
                </a:tc>
                <a:tc>
                  <a:txBody>
                    <a:bodyPr/>
                    <a:lstStyle/>
                    <a:p>
                      <a:r>
                        <a:rPr lang="en-US" sz="1900"/>
                        <a:t>v3.14.0 (requires uninstall of prior versions) - available August 5, 2019</a:t>
                      </a:r>
                    </a:p>
                  </a:txBody>
                  <a:tcPr anchor="ctr"/>
                </a:tc>
                <a:extLst>
                  <a:ext uri="{0D108BD9-81ED-4DB2-BD59-A6C34878D82A}">
                    <a16:rowId xmlns:a16="http://schemas.microsoft.com/office/drawing/2014/main" val="10003"/>
                  </a:ext>
                </a:extLst>
              </a:tr>
              <a:tr h="0">
                <a:tc>
                  <a:txBody>
                    <a:bodyPr/>
                    <a:lstStyle/>
                    <a:p>
                      <a:r>
                        <a:rPr lang="en-US" sz="1900"/>
                        <a:t>Chromebook</a:t>
                      </a:r>
                    </a:p>
                  </a:txBody>
                  <a:tcPr anchor="ctr"/>
                </a:tc>
                <a:tc>
                  <a:txBody>
                    <a:bodyPr/>
                    <a:lstStyle/>
                    <a:p>
                      <a:r>
                        <a:rPr lang="en-US" sz="1900"/>
                        <a:t>v2.62.0 (1.30.0 in Chrome web store) - (prior version will auto-update) - available August 5, 2019</a:t>
                      </a:r>
                    </a:p>
                  </a:txBody>
                  <a:tcPr anchor="ctr"/>
                </a:tc>
                <a:extLst>
                  <a:ext uri="{0D108BD9-81ED-4DB2-BD59-A6C34878D82A}">
                    <a16:rowId xmlns:a16="http://schemas.microsoft.com/office/drawing/2014/main" val="10004"/>
                  </a:ext>
                </a:extLst>
              </a:tr>
              <a:tr h="0">
                <a:tc>
                  <a:txBody>
                    <a:bodyPr/>
                    <a:lstStyle/>
                    <a:p>
                      <a:r>
                        <a:rPr lang="en-US" sz="1900"/>
                        <a:t>iOS</a:t>
                      </a:r>
                    </a:p>
                  </a:txBody>
                  <a:tcPr anchor="ctr"/>
                </a:tc>
                <a:tc>
                  <a:txBody>
                    <a:bodyPr/>
                    <a:lstStyle/>
                    <a:p>
                      <a:r>
                        <a:rPr lang="en-US" sz="1900"/>
                        <a:t>v2.75.0 (2.68 in Apple store) - (prior version will auto-update) - available August 5, 2019</a:t>
                      </a:r>
                    </a:p>
                  </a:txBody>
                  <a:tcPr anchor="ctr"/>
                </a:tc>
                <a:extLst>
                  <a:ext uri="{0D108BD9-81ED-4DB2-BD59-A6C34878D82A}">
                    <a16:rowId xmlns:a16="http://schemas.microsoft.com/office/drawing/2014/main" val="10005"/>
                  </a:ext>
                </a:extLst>
              </a:tr>
            </a:tbl>
          </a:graphicData>
        </a:graphic>
      </p:graphicFrame>
      <p:sp>
        <p:nvSpPr>
          <p:cNvPr id="7" name="TextBox 6"/>
          <p:cNvSpPr txBox="1"/>
          <p:nvPr/>
        </p:nvSpPr>
        <p:spPr>
          <a:xfrm>
            <a:off x="447454" y="1820307"/>
            <a:ext cx="114071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Updated Required versions for the 2019-2020 Secure Online Testing Platform (SOTP)</a:t>
            </a:r>
          </a:p>
        </p:txBody>
      </p:sp>
      <p:sp>
        <p:nvSpPr>
          <p:cNvPr id="8" name="Rectangle 7">
            <a:extLst>
              <a:ext uri="{FF2B5EF4-FFF2-40B4-BE49-F238E27FC236}">
                <a16:creationId xmlns:a16="http://schemas.microsoft.com/office/drawing/2014/main" id="{CAC36122-BF97-4B9A-A333-05C697F9816D}"/>
              </a:ext>
            </a:extLst>
          </p:cNvPr>
          <p:cNvSpPr/>
          <p:nvPr/>
        </p:nvSpPr>
        <p:spPr>
          <a:xfrm>
            <a:off x="791042" y="5325120"/>
            <a:ext cx="10063771" cy="424732"/>
          </a:xfrm>
          <a:prstGeom prst="rect">
            <a:avLst/>
          </a:prstGeom>
        </p:spPr>
        <p:txBody>
          <a:bodyPr wrap="square">
            <a:spAutoFit/>
          </a:bodyPr>
          <a:lstStyle/>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Available for download at </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hlinkClick r:id="rId2"/>
              </a:rPr>
              <a:t>https://www.TexasAssessment.gov/technology</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t>
            </a:r>
          </a:p>
        </p:txBody>
      </p:sp>
      <p:sp>
        <p:nvSpPr>
          <p:cNvPr id="9" name="Oval 8">
            <a:extLst>
              <a:ext uri="{FF2B5EF4-FFF2-40B4-BE49-F238E27FC236}">
                <a16:creationId xmlns:a16="http://schemas.microsoft.com/office/drawing/2014/main" id="{0008CA75-8509-46EF-98F4-BF2E118402B3}"/>
              </a:ext>
            </a:extLst>
          </p:cNvPr>
          <p:cNvSpPr/>
          <p:nvPr/>
        </p:nvSpPr>
        <p:spPr>
          <a:xfrm>
            <a:off x="2094529" y="387524"/>
            <a:ext cx="495869" cy="482980"/>
          </a:xfrm>
          <a:prstGeom prst="ellipse">
            <a:avLst/>
          </a:prstGeom>
          <a:solidFill>
            <a:srgbClr val="006333"/>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6" name="Slide Number Placeholder 5">
            <a:extLst>
              <a:ext uri="{FF2B5EF4-FFF2-40B4-BE49-F238E27FC236}">
                <a16:creationId xmlns:a16="http://schemas.microsoft.com/office/drawing/2014/main" id="{09727BF5-3BAE-F145-843B-B655469E4D30}"/>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262</a:t>
            </a:fld>
            <a:r>
              <a:rPr lang="en-GB" altLang="en-US">
                <a:solidFill>
                  <a:srgbClr val="000000"/>
                </a:solidFill>
              </a:rPr>
              <a:t> </a:t>
            </a:r>
          </a:p>
        </p:txBody>
      </p:sp>
    </p:spTree>
    <p:extLst>
      <p:ext uri="{BB962C8B-B14F-4D97-AF65-F5344CB8AC3E}">
        <p14:creationId xmlns:p14="http://schemas.microsoft.com/office/powerpoint/2010/main" val="374591311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p:cNvSpPr txBox="1">
            <a:spLocks/>
          </p:cNvSpPr>
          <p:nvPr/>
        </p:nvSpPr>
        <p:spPr>
          <a:xfrm>
            <a:off x="449823" y="118983"/>
            <a:ext cx="9248753" cy="8928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   </a:t>
            </a:r>
            <a:r>
              <a:rPr kumimoji="0" lang="en-US" sz="36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Secure Browser Updates</a:t>
            </a:r>
          </a:p>
        </p:txBody>
      </p:sp>
      <p:pic>
        <p:nvPicPr>
          <p:cNvPr id="2" name="Picture 1"/>
          <p:cNvPicPr>
            <a:picLocks noChangeAspect="1"/>
          </p:cNvPicPr>
          <p:nvPr/>
        </p:nvPicPr>
        <p:blipFill>
          <a:blip r:embed="rId3"/>
          <a:stretch>
            <a:fillRect/>
          </a:stretch>
        </p:blipFill>
        <p:spPr>
          <a:xfrm>
            <a:off x="2226504" y="3376867"/>
            <a:ext cx="7472072" cy="2985652"/>
          </a:xfrm>
          <a:prstGeom prst="rect">
            <a:avLst/>
          </a:prstGeom>
          <a:ln w="28575">
            <a:solidFill>
              <a:schemeClr val="accent1"/>
            </a:solidFill>
          </a:ln>
        </p:spPr>
      </p:pic>
      <p:sp>
        <p:nvSpPr>
          <p:cNvPr id="3" name="TextBox 2"/>
          <p:cNvSpPr txBox="1"/>
          <p:nvPr/>
        </p:nvSpPr>
        <p:spPr>
          <a:xfrm>
            <a:off x="149133" y="1303479"/>
            <a:ext cx="12256541" cy="2073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Secure Browser Page (</a:t>
            </a:r>
            <a:r>
              <a:rPr kumimoji="0" lang="en-US" sz="2400" b="1" i="1" u="none" strike="noStrike" kern="1200" cap="none" spc="0" normalizeH="0" baseline="0" noProof="0">
                <a:ln>
                  <a:noFill/>
                </a:ln>
                <a:solidFill>
                  <a:srgbClr val="1682C5"/>
                </a:solidFill>
                <a:effectLst/>
                <a:uLnTx/>
                <a:uFillTx/>
                <a:latin typeface="Calibri" charset="0"/>
                <a:ea typeface="Calibri" charset="0"/>
                <a:cs typeface="Calibri" charset="0"/>
              </a:rPr>
              <a:t>Online Testing &gt; Secure Browser</a:t>
            </a: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Contains up-to-date information on Secure Browse version numbers and announcements to support installation on specific device/OS types.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See STAAR Online Platform Technology Guide for detailed information and instructions for installing/updating secure browsers.</a:t>
            </a:r>
          </a:p>
        </p:txBody>
      </p:sp>
      <p:sp>
        <p:nvSpPr>
          <p:cNvPr id="7" name="Oval 6">
            <a:extLst>
              <a:ext uri="{FF2B5EF4-FFF2-40B4-BE49-F238E27FC236}">
                <a16:creationId xmlns:a16="http://schemas.microsoft.com/office/drawing/2014/main" id="{0008CA75-8509-46EF-98F4-BF2E118402B3}"/>
              </a:ext>
            </a:extLst>
          </p:cNvPr>
          <p:cNvSpPr/>
          <p:nvPr/>
        </p:nvSpPr>
        <p:spPr>
          <a:xfrm>
            <a:off x="2226504" y="410644"/>
            <a:ext cx="495869" cy="482980"/>
          </a:xfrm>
          <a:prstGeom prst="ellipse">
            <a:avLst/>
          </a:prstGeom>
          <a:solidFill>
            <a:srgbClr val="006333"/>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269995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9249" y="311363"/>
            <a:ext cx="8829676" cy="1022350"/>
          </a:xfrm>
        </p:spPr>
        <p:txBody>
          <a:bodyPr/>
          <a:lstStyle/>
          <a:p>
            <a:r>
              <a:rPr lang="en-US" sz="3600" b="1">
                <a:solidFill>
                  <a:srgbClr val="1682C5"/>
                </a:solidFill>
                <a:latin typeface="+mn-lt"/>
                <a:ea typeface="Calibri" charset="0"/>
                <a:cs typeface="Calibri" charset="0"/>
              </a:rPr>
              <a:t>Secure Browsers: Verifying Versions</a:t>
            </a:r>
          </a:p>
        </p:txBody>
      </p:sp>
      <p:sp>
        <p:nvSpPr>
          <p:cNvPr id="5" name="AutoShape 2" descr="https://outlook.office365.com/owa/service.svc/s/GetFileAttachment?id=AAMkADRhYmRhMGZjLTM1MmQtNDY0OS1iZmUwLTBkMzMyYzg0MTgwZABGAAAAAABIxzeRSuvbTKRzhQu3ywmEBwDi1JNkK%2BlBR7XxsI95vMQ0AAAAAAEJAACBR7%2Fjs5k5SahjABKL5k0lAAClokdRAAABEgAQABxWf67k5spHt9T3LagzUwg%3D&amp;X-OWA-CANARY=Q7V7MIO3bESoVoMP58b2w2CzwkkpINUY_kSe7hpEgm7YxJC8zlN5LQsVHTY8zq9k61zHPJici0o.&amp;isImagePreview=True"/>
          <p:cNvSpPr>
            <a:spLocks noChangeAspect="1" noChangeArrowheads="1"/>
          </p:cNvSpPr>
          <p:nvPr/>
        </p:nvSpPr>
        <p:spPr bwMode="auto">
          <a:xfrm>
            <a:off x="1298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extBox 6"/>
          <p:cNvSpPr txBox="1"/>
          <p:nvPr/>
        </p:nvSpPr>
        <p:spPr>
          <a:xfrm>
            <a:off x="-215179" y="1473765"/>
            <a:ext cx="11838346" cy="424732"/>
          </a:xfrm>
          <a:prstGeom prst="rect">
            <a:avLst/>
          </a:prstGeom>
          <a:noFill/>
        </p:spPr>
        <p:txBody>
          <a:bodyPr wrap="square" rtlCol="0">
            <a:spAutoFit/>
          </a:bodyPr>
          <a:lstStyle/>
          <a:p>
            <a:pPr marL="800100" marR="0" lvl="1" indent="-342900" algn="l" defTabSz="914400" rtl="0" eaLnBrk="1" fontAlgn="auto" latinLnBrk="0" hangingPunct="1">
              <a:lnSpc>
                <a:spcPct val="90000"/>
              </a:lnSpc>
              <a:spcBef>
                <a:spcPts val="500"/>
              </a:spcBef>
              <a:spcAft>
                <a:spcPts val="12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Secure Browser Version identified on test login page of STAAR Online Testing Platform</a:t>
            </a:r>
          </a:p>
        </p:txBody>
      </p:sp>
      <p:grpSp>
        <p:nvGrpSpPr>
          <p:cNvPr id="10" name="Group 9"/>
          <p:cNvGrpSpPr/>
          <p:nvPr/>
        </p:nvGrpSpPr>
        <p:grpSpPr>
          <a:xfrm>
            <a:off x="2136048" y="1984940"/>
            <a:ext cx="6931526" cy="4245560"/>
            <a:chOff x="532363" y="2038549"/>
            <a:chExt cx="6931526" cy="4245560"/>
          </a:xfrm>
        </p:grpSpPr>
        <p:pic>
          <p:nvPicPr>
            <p:cNvPr id="1026" name="Picture 2">
              <a:extLst>
                <a:ext uri="{FF2B5EF4-FFF2-40B4-BE49-F238E27FC236}">
                  <a16:creationId xmlns:a16="http://schemas.microsoft.com/office/drawing/2014/main" id="{D98A0DD1-3245-4937-A416-2F28C5B44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63" y="2038549"/>
              <a:ext cx="6931526" cy="4245560"/>
            </a:xfrm>
            <a:prstGeom prst="rect">
              <a:avLst/>
            </a:prstGeom>
            <a:noFill/>
            <a:ln w="28575">
              <a:solidFill>
                <a:schemeClr val="accent1">
                  <a:hueOff val="0"/>
                  <a:satOff val="0"/>
                  <a:lumOff val="0"/>
                </a:schemeClr>
              </a:solidFill>
            </a:ln>
            <a:extLst>
              <a:ext uri="{909E8E84-426E-40DD-AFC4-6F175D3DCCD1}">
                <a14:hiddenFill xmlns:a14="http://schemas.microsoft.com/office/drawing/2010/main">
                  <a:solidFill>
                    <a:srgbClr val="FFFFFF"/>
                  </a:solidFill>
                </a14:hiddenFill>
              </a:ext>
            </a:extLst>
          </p:spPr>
        </p:pic>
        <p:sp>
          <p:nvSpPr>
            <p:cNvPr id="3" name="Rounded Rectangle 19"/>
            <p:cNvSpPr/>
            <p:nvPr/>
          </p:nvSpPr>
          <p:spPr>
            <a:xfrm>
              <a:off x="532363" y="5752538"/>
              <a:ext cx="1480646" cy="531571"/>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9" name="Oval 9">
            <a:extLst>
              <a:ext uri="{FF2B5EF4-FFF2-40B4-BE49-F238E27FC236}">
                <a16:creationId xmlns:a16="http://schemas.microsoft.com/office/drawing/2014/main" id="{2D19AEA2-EA9F-4456-9746-9FA0FB9C8EE3}"/>
              </a:ext>
            </a:extLst>
          </p:cNvPr>
          <p:cNvSpPr/>
          <p:nvPr/>
        </p:nvSpPr>
        <p:spPr>
          <a:xfrm>
            <a:off x="2013380" y="339558"/>
            <a:ext cx="495869" cy="482980"/>
          </a:xfrm>
          <a:prstGeom prst="ellipse">
            <a:avLst/>
          </a:prstGeom>
          <a:solidFill>
            <a:srgbClr val="006333"/>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Slide Number Placeholder 7">
            <a:extLst>
              <a:ext uri="{FF2B5EF4-FFF2-40B4-BE49-F238E27FC236}">
                <a16:creationId xmlns:a16="http://schemas.microsoft.com/office/drawing/2014/main" id="{2A0CD3BE-30A7-CB48-8941-448EDB1533FB}"/>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264</a:t>
            </a:fld>
            <a:r>
              <a:rPr lang="en-GB" altLang="en-US">
                <a:solidFill>
                  <a:srgbClr val="000000"/>
                </a:solidFill>
              </a:rPr>
              <a:t> </a:t>
            </a:r>
          </a:p>
        </p:txBody>
      </p:sp>
    </p:spTree>
    <p:extLst>
      <p:ext uri="{BB962C8B-B14F-4D97-AF65-F5344CB8AC3E}">
        <p14:creationId xmlns:p14="http://schemas.microsoft.com/office/powerpoint/2010/main" val="75742888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82" y="379020"/>
            <a:ext cx="10515600" cy="1022350"/>
          </a:xfrm>
        </p:spPr>
        <p:txBody>
          <a:bodyPr/>
          <a:lstStyle/>
          <a:p>
            <a:pPr algn="ctr">
              <a:spcAft>
                <a:spcPts val="600"/>
              </a:spcAft>
            </a:pPr>
            <a:r>
              <a:rPr lang="en-US" sz="3600" b="1">
                <a:solidFill>
                  <a:srgbClr val="1682C5"/>
                </a:solidFill>
                <a:latin typeface="+mn-lt"/>
                <a:ea typeface="Calibri" charset="0"/>
                <a:cs typeface="Calibri" charset="0"/>
              </a:rPr>
              <a:t>Secure Browser: Setup &amp; Testing</a:t>
            </a:r>
          </a:p>
        </p:txBody>
      </p:sp>
      <p:sp>
        <p:nvSpPr>
          <p:cNvPr id="3" name="Content Placeholder 2"/>
          <p:cNvSpPr>
            <a:spLocks noGrp="1"/>
          </p:cNvSpPr>
          <p:nvPr>
            <p:ph idx="1"/>
          </p:nvPr>
        </p:nvSpPr>
        <p:spPr>
          <a:xfrm>
            <a:off x="-137344" y="1716003"/>
            <a:ext cx="12054040" cy="5338794"/>
          </a:xfrm>
        </p:spPr>
        <p:txBody>
          <a:bodyPr/>
          <a:lstStyle/>
          <a:p>
            <a:pPr marL="800100" lvl="1" indent="-342900">
              <a:lnSpc>
                <a:spcPct val="110000"/>
              </a:lnSpc>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Know your approach - Installation and Updates</a:t>
            </a:r>
          </a:p>
          <a:p>
            <a:pPr marL="1090613" lvl="2" indent="-176213">
              <a:lnSpc>
                <a:spcPct val="110000"/>
              </a:lnSpc>
              <a:buClr>
                <a:schemeClr val="accent1"/>
              </a:buClr>
              <a:buSzPct val="95000"/>
              <a:buFont typeface="Arial" charset="0"/>
              <a:buChar char="•"/>
            </a:pPr>
            <a:r>
              <a:rPr lang="en-US" sz="2400">
                <a:solidFill>
                  <a:schemeClr val="tx1">
                    <a:lumMod val="75000"/>
                    <a:lumOff val="25000"/>
                  </a:schemeClr>
                </a:solidFill>
                <a:latin typeface="Calibri" charset="0"/>
                <a:ea typeface="Calibri" charset="0"/>
                <a:cs typeface="Calibri" charset="0"/>
              </a:rPr>
              <a:t>Device management software products available for pushing out installations/updates (e.g., JAMF)</a:t>
            </a:r>
          </a:p>
          <a:p>
            <a:pPr marL="1090613" lvl="2" indent="-176213">
              <a:lnSpc>
                <a:spcPct val="110000"/>
              </a:lnSpc>
              <a:buClr>
                <a:schemeClr val="accent1"/>
              </a:buClr>
              <a:buSzPct val="95000"/>
              <a:buFont typeface="Arial" charset="0"/>
              <a:buChar char="•"/>
            </a:pPr>
            <a:r>
              <a:rPr lang="en-US" sz="2400">
                <a:solidFill>
                  <a:schemeClr val="tx1">
                    <a:lumMod val="75000"/>
                    <a:lumOff val="25000"/>
                  </a:schemeClr>
                </a:solidFill>
                <a:latin typeface="Calibri" charset="0"/>
                <a:ea typeface="Calibri" charset="0"/>
                <a:cs typeface="Calibri" charset="0"/>
              </a:rPr>
              <a:t>Start early - localized issues can arise based on your specific environment </a:t>
            </a:r>
          </a:p>
          <a:p>
            <a:pPr marL="1090613" lvl="2" indent="-176213">
              <a:lnSpc>
                <a:spcPct val="110000"/>
              </a:lnSpc>
              <a:buClr>
                <a:schemeClr val="accent1"/>
              </a:buClr>
              <a:buSzPct val="95000"/>
              <a:buFont typeface="Arial" charset="0"/>
              <a:buChar char="•"/>
            </a:pPr>
            <a:r>
              <a:rPr lang="en-US" sz="2400">
                <a:solidFill>
                  <a:schemeClr val="tx1">
                    <a:lumMod val="75000"/>
                    <a:lumOff val="25000"/>
                  </a:schemeClr>
                </a:solidFill>
                <a:latin typeface="Calibri" charset="0"/>
                <a:ea typeface="Calibri" charset="0"/>
                <a:cs typeface="Calibri" charset="0"/>
              </a:rPr>
              <a:t>Enable software auto updates ahead of testing </a:t>
            </a:r>
          </a:p>
          <a:p>
            <a:pPr marL="800100" lvl="1" indent="-342900">
              <a:lnSpc>
                <a:spcPct val="110000"/>
              </a:lnSpc>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Ensure updated secure browser is installed and functioning on all devices ahead of testing</a:t>
            </a:r>
          </a:p>
          <a:p>
            <a:pPr marL="1090613" lvl="2" indent="-176213">
              <a:spcAft>
                <a:spcPts val="1200"/>
              </a:spcAft>
              <a:buClr>
                <a:schemeClr val="accent1"/>
              </a:buClr>
              <a:buSzPct val="95000"/>
              <a:buFont typeface="Arial" charset="0"/>
              <a:buChar char="•"/>
            </a:pPr>
            <a:r>
              <a:rPr lang="en-US" sz="2400">
                <a:solidFill>
                  <a:schemeClr val="tx1">
                    <a:lumMod val="75000"/>
                    <a:lumOff val="25000"/>
                  </a:schemeClr>
                </a:solidFill>
                <a:latin typeface="Calibri" charset="0"/>
                <a:ea typeface="Calibri" charset="0"/>
                <a:cs typeface="Calibri" charset="0"/>
              </a:rPr>
              <a:t>Have a plan for suspending OS and software updates ahead of/during testing once all is verified as working</a:t>
            </a:r>
          </a:p>
        </p:txBody>
      </p:sp>
      <p:sp>
        <p:nvSpPr>
          <p:cNvPr id="5" name="Oval 3">
            <a:extLst>
              <a:ext uri="{FF2B5EF4-FFF2-40B4-BE49-F238E27FC236}">
                <a16:creationId xmlns:a16="http://schemas.microsoft.com/office/drawing/2014/main" id="{599331C1-4334-4C0C-9F63-006824B0F22F}"/>
              </a:ext>
            </a:extLst>
          </p:cNvPr>
          <p:cNvSpPr/>
          <p:nvPr/>
        </p:nvSpPr>
        <p:spPr>
          <a:xfrm>
            <a:off x="1730576" y="369508"/>
            <a:ext cx="495869" cy="482980"/>
          </a:xfrm>
          <a:prstGeom prst="ellipse">
            <a:avLst/>
          </a:prstGeom>
          <a:solidFill>
            <a:srgbClr val="00884A"/>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7" name="Slide Number Placeholder 6">
            <a:extLst>
              <a:ext uri="{FF2B5EF4-FFF2-40B4-BE49-F238E27FC236}">
                <a16:creationId xmlns:a16="http://schemas.microsoft.com/office/drawing/2014/main" id="{B2FD070D-B3BD-9B49-93AE-65CC8F333385}"/>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265</a:t>
            </a:fld>
            <a:r>
              <a:rPr lang="en-GB" altLang="en-US">
                <a:solidFill>
                  <a:srgbClr val="000000"/>
                </a:solidFill>
              </a:rPr>
              <a:t> </a:t>
            </a:r>
          </a:p>
        </p:txBody>
      </p:sp>
    </p:spTree>
    <p:extLst>
      <p:ext uri="{BB962C8B-B14F-4D97-AF65-F5344CB8AC3E}">
        <p14:creationId xmlns:p14="http://schemas.microsoft.com/office/powerpoint/2010/main" val="368799485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4040" y="341313"/>
            <a:ext cx="10515600" cy="1022350"/>
          </a:xfrm>
        </p:spPr>
        <p:txBody>
          <a:bodyPr/>
          <a:lstStyle/>
          <a:p>
            <a:pPr algn="ctr">
              <a:spcAft>
                <a:spcPts val="600"/>
              </a:spcAft>
            </a:pPr>
            <a:r>
              <a:rPr lang="en-US" sz="3600" b="1">
                <a:solidFill>
                  <a:srgbClr val="1682C5"/>
                </a:solidFill>
                <a:latin typeface="+mn-lt"/>
                <a:ea typeface="Calibri" charset="0"/>
                <a:cs typeface="Calibri" charset="0"/>
              </a:rPr>
              <a:t>Preparation: Network and Technical Infrastructure</a:t>
            </a:r>
          </a:p>
        </p:txBody>
      </p:sp>
      <p:sp>
        <p:nvSpPr>
          <p:cNvPr id="3" name="Content Placeholder 2"/>
          <p:cNvSpPr>
            <a:spLocks noGrp="1"/>
          </p:cNvSpPr>
          <p:nvPr>
            <p:ph idx="1"/>
          </p:nvPr>
        </p:nvSpPr>
        <p:spPr>
          <a:xfrm>
            <a:off x="334605" y="1655893"/>
            <a:ext cx="10883292" cy="5084271"/>
          </a:xfrm>
        </p:spPr>
        <p:txBody>
          <a:bodyPr/>
          <a:lstStyle/>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Ensure Hardware is in place and meets system requirements</a:t>
            </a:r>
          </a:p>
          <a:p>
            <a:pPr marL="1090613" lvl="2" indent="-176213">
              <a:spcAft>
                <a:spcPts val="1200"/>
              </a:spcAft>
              <a:buClr>
                <a:schemeClr val="accent1"/>
              </a:buClr>
              <a:buSzPct val="95000"/>
              <a:buFont typeface="Arial" charset="0"/>
              <a:buChar char="•"/>
            </a:pPr>
            <a:r>
              <a:rPr lang="en-US" sz="2200">
                <a:solidFill>
                  <a:schemeClr val="tx1">
                    <a:lumMod val="75000"/>
                    <a:lumOff val="25000"/>
                  </a:schemeClr>
                </a:solidFill>
                <a:latin typeface="Calibri" charset="0"/>
                <a:ea typeface="Calibri" charset="0"/>
                <a:cs typeface="Calibri" charset="0"/>
                <a:hlinkClick r:id="rId3"/>
              </a:rPr>
              <a:t>Unified Minimum System Requirements for the Administration of Online Assessments</a:t>
            </a:r>
            <a:endParaRPr lang="en-US" sz="2200">
              <a:solidFill>
                <a:schemeClr val="tx1">
                  <a:lumMod val="75000"/>
                  <a:lumOff val="25000"/>
                </a:schemeClr>
              </a:solidFill>
              <a:latin typeface="Calibri" charset="0"/>
              <a:ea typeface="Calibri" charset="0"/>
              <a:cs typeface="Calibri" charset="0"/>
            </a:endParaRPr>
          </a:p>
          <a:p>
            <a:pPr marL="1090613" lvl="2" indent="-176213">
              <a:spcAft>
                <a:spcPts val="1200"/>
              </a:spcAft>
              <a:buClr>
                <a:schemeClr val="accent1"/>
              </a:buClr>
              <a:buSzPct val="95000"/>
              <a:buFont typeface="Arial" charset="0"/>
              <a:buChar char="•"/>
            </a:pPr>
            <a:r>
              <a:rPr lang="en-US" sz="2200">
                <a:solidFill>
                  <a:schemeClr val="tx1">
                    <a:lumMod val="75000"/>
                    <a:lumOff val="25000"/>
                  </a:schemeClr>
                </a:solidFill>
                <a:latin typeface="Calibri" charset="0"/>
                <a:ea typeface="Calibri" charset="0"/>
                <a:cs typeface="Calibri" charset="0"/>
                <a:hlinkClick r:id="rId4"/>
              </a:rPr>
              <a:t>STAAR Online Testing Platform Technology Guide</a:t>
            </a:r>
            <a:endParaRPr lang="en-US" sz="2200">
              <a:solidFill>
                <a:schemeClr val="tx1">
                  <a:lumMod val="75000"/>
                  <a:lumOff val="25000"/>
                </a:schemeClr>
              </a:solidFill>
              <a:latin typeface="Calibri" charset="0"/>
              <a:ea typeface="Calibri" charset="0"/>
              <a:cs typeface="Calibri" charset="0"/>
            </a:endParaRPr>
          </a:p>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Identify wireless access points &amp; determine testing locations</a:t>
            </a:r>
          </a:p>
          <a:p>
            <a:pPr marL="1090613" lvl="2" indent="-176213">
              <a:spcAft>
                <a:spcPts val="1200"/>
              </a:spcAft>
              <a:buClr>
                <a:schemeClr val="accent1"/>
              </a:buClr>
              <a:buSzPct val="95000"/>
              <a:buFont typeface="Arial" charset="0"/>
              <a:buChar char="•"/>
            </a:pPr>
            <a:r>
              <a:rPr lang="en-US" sz="2200">
                <a:solidFill>
                  <a:schemeClr val="tx1">
                    <a:lumMod val="75000"/>
                    <a:lumOff val="25000"/>
                  </a:schemeClr>
                </a:solidFill>
                <a:latin typeface="Calibri" charset="0"/>
                <a:ea typeface="Calibri" charset="0"/>
                <a:cs typeface="Calibri" charset="0"/>
              </a:rPr>
              <a:t>Locations – recommended 1 per room where testing will take place</a:t>
            </a:r>
          </a:p>
          <a:p>
            <a:pPr marL="1090613" lvl="2" indent="-176213">
              <a:spcAft>
                <a:spcPts val="1200"/>
              </a:spcAft>
              <a:buClr>
                <a:schemeClr val="accent1"/>
              </a:buClr>
              <a:buSzPct val="95000"/>
              <a:buFont typeface="Arial" charset="0"/>
              <a:buChar char="•"/>
            </a:pPr>
            <a:r>
              <a:rPr lang="en-US" sz="2200">
                <a:solidFill>
                  <a:schemeClr val="tx1">
                    <a:lumMod val="75000"/>
                    <a:lumOff val="25000"/>
                  </a:schemeClr>
                </a:solidFill>
                <a:latin typeface="Calibri" charset="0"/>
                <a:ea typeface="Calibri" charset="0"/>
                <a:cs typeface="Calibri" charset="0"/>
              </a:rPr>
              <a:t>22-25 testers per access point (&gt;25 tends to lead to problems)</a:t>
            </a:r>
          </a:p>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Conduct bandwidth checks</a:t>
            </a:r>
          </a:p>
          <a:p>
            <a:pPr marL="1090613" lvl="2" indent="-176213">
              <a:spcAft>
                <a:spcPts val="1200"/>
              </a:spcAft>
              <a:buClr>
                <a:schemeClr val="accent1"/>
              </a:buClr>
              <a:buSzPct val="95000"/>
              <a:buFont typeface="Arial" charset="0"/>
              <a:buChar char="•"/>
            </a:pPr>
            <a:r>
              <a:rPr lang="en-US" sz="2200">
                <a:solidFill>
                  <a:schemeClr val="tx1">
                    <a:lumMod val="75000"/>
                    <a:lumOff val="25000"/>
                  </a:schemeClr>
                </a:solidFill>
                <a:latin typeface="Calibri" charset="0"/>
                <a:ea typeface="Calibri" charset="0"/>
                <a:cs typeface="Calibri" charset="0"/>
                <a:hlinkClick r:id="rId5"/>
              </a:rPr>
              <a:t>Online Readiness Tools</a:t>
            </a:r>
            <a:endParaRPr lang="en-US" sz="2200">
              <a:solidFill>
                <a:schemeClr val="tx1">
                  <a:lumMod val="75000"/>
                  <a:lumOff val="25000"/>
                </a:schemeClr>
              </a:solidFill>
              <a:latin typeface="Calibri" charset="0"/>
              <a:ea typeface="Calibri" charset="0"/>
              <a:cs typeface="Calibri" charset="0"/>
            </a:endParaRPr>
          </a:p>
          <a:p>
            <a:pPr marL="1090613" lvl="2" indent="-176213">
              <a:spcAft>
                <a:spcPts val="1200"/>
              </a:spcAft>
              <a:buClr>
                <a:schemeClr val="accent1"/>
              </a:buClr>
              <a:buSzPct val="95000"/>
              <a:buFont typeface="Arial" charset="0"/>
              <a:buChar char="•"/>
            </a:pPr>
            <a:r>
              <a:rPr lang="en-US" sz="2200">
                <a:solidFill>
                  <a:schemeClr val="tx1">
                    <a:lumMod val="75000"/>
                    <a:lumOff val="25000"/>
                  </a:schemeClr>
                </a:solidFill>
                <a:latin typeface="Calibri" charset="0"/>
                <a:ea typeface="Calibri" charset="0"/>
                <a:cs typeface="Calibri" charset="0"/>
              </a:rPr>
              <a:t>Develop local policies around use of internet during testing</a:t>
            </a:r>
          </a:p>
          <a:p>
            <a:pPr marL="1090613" lvl="2" indent="-176213">
              <a:spcAft>
                <a:spcPts val="1200"/>
              </a:spcAft>
              <a:buClr>
                <a:schemeClr val="accent1"/>
              </a:buClr>
              <a:buSzPct val="95000"/>
              <a:buFont typeface="Arial" charset="0"/>
              <a:buChar char="•"/>
            </a:pPr>
            <a:endParaRPr lang="en-US" sz="2200">
              <a:solidFill>
                <a:schemeClr val="tx1">
                  <a:lumMod val="75000"/>
                  <a:lumOff val="25000"/>
                </a:schemeClr>
              </a:solidFill>
              <a:latin typeface="Calibri" charset="0"/>
              <a:ea typeface="Calibri" charset="0"/>
              <a:cs typeface="Calibri" charset="0"/>
            </a:endParaRPr>
          </a:p>
          <a:p>
            <a:pPr lvl="1"/>
            <a:endParaRPr lang="en-US"/>
          </a:p>
          <a:p>
            <a:pPr lvl="2"/>
            <a:endParaRPr lang="en-US"/>
          </a:p>
        </p:txBody>
      </p:sp>
      <p:sp>
        <p:nvSpPr>
          <p:cNvPr id="4" name="Oval 9">
            <a:extLst>
              <a:ext uri="{FF2B5EF4-FFF2-40B4-BE49-F238E27FC236}">
                <a16:creationId xmlns:a16="http://schemas.microsoft.com/office/drawing/2014/main" id="{4781F235-941F-4991-BB6B-C10CB2270BDC}"/>
              </a:ext>
            </a:extLst>
          </p:cNvPr>
          <p:cNvSpPr/>
          <p:nvPr/>
        </p:nvSpPr>
        <p:spPr>
          <a:xfrm>
            <a:off x="1712706" y="341313"/>
            <a:ext cx="495869" cy="482980"/>
          </a:xfrm>
          <a:prstGeom prst="ellipse">
            <a:avLst/>
          </a:prstGeom>
          <a:solidFill>
            <a:srgbClr val="00884A"/>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7" name="Slide Number Placeholder 6">
            <a:extLst>
              <a:ext uri="{FF2B5EF4-FFF2-40B4-BE49-F238E27FC236}">
                <a16:creationId xmlns:a16="http://schemas.microsoft.com/office/drawing/2014/main" id="{426B5330-58C0-864E-AFE0-97A0F793F5F4}"/>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266</a:t>
            </a:fld>
            <a:r>
              <a:rPr lang="en-GB" altLang="en-US">
                <a:solidFill>
                  <a:srgbClr val="000000"/>
                </a:solidFill>
              </a:rPr>
              <a:t> </a:t>
            </a:r>
          </a:p>
        </p:txBody>
      </p:sp>
    </p:spTree>
    <p:extLst>
      <p:ext uri="{BB962C8B-B14F-4D97-AF65-F5344CB8AC3E}">
        <p14:creationId xmlns:p14="http://schemas.microsoft.com/office/powerpoint/2010/main" val="80051734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289" y="179388"/>
            <a:ext cx="8829676" cy="1022350"/>
          </a:xfrm>
        </p:spPr>
        <p:txBody>
          <a:bodyPr/>
          <a:lstStyle/>
          <a:p>
            <a:r>
              <a:rPr lang="en-US" sz="3600" b="1">
                <a:solidFill>
                  <a:srgbClr val="1682C5"/>
                </a:solidFill>
                <a:latin typeface="+mn-lt"/>
                <a:ea typeface="Calibri" charset="0"/>
                <a:cs typeface="Calibri" charset="0"/>
              </a:rPr>
              <a:t>       Online Readiness Tools</a:t>
            </a:r>
          </a:p>
        </p:txBody>
      </p:sp>
      <p:sp>
        <p:nvSpPr>
          <p:cNvPr id="5" name="AutoShape 2" descr="https://outlook.office365.com/owa/service.svc/s/GetFileAttachment?id=AAMkADRhYmRhMGZjLTM1MmQtNDY0OS1iZmUwLTBkMzMyYzg0MTgwZABGAAAAAABIxzeRSuvbTKRzhQu3ywmEBwDi1JNkK%2BlBR7XxsI95vMQ0AAAAAAEJAACBR7%2Fjs5k5SahjABKL5k0lAAClokdRAAABEgAQABxWf67k5spHt9T3LagzUwg%3D&amp;X-OWA-CANARY=Q7V7MIO3bESoVoMP58b2w2CzwkkpINUY_kSe7hpEgm7YxJC8zlN5LQsVHTY8zq9k61zHPJici0o.&amp;isImagePreview=True"/>
          <p:cNvSpPr>
            <a:spLocks noChangeAspect="1" noChangeArrowheads="1"/>
          </p:cNvSpPr>
          <p:nvPr/>
        </p:nvSpPr>
        <p:spPr bwMode="auto">
          <a:xfrm>
            <a:off x="1298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1603375" y="1836983"/>
            <a:ext cx="4788576" cy="3806818"/>
          </a:xfrm>
          <a:prstGeom prst="rect">
            <a:avLst/>
          </a:prstGeom>
          <a:ln w="28575">
            <a:solidFill>
              <a:schemeClr val="accent1"/>
            </a:solidFill>
          </a:ln>
        </p:spPr>
      </p:pic>
      <p:pic>
        <p:nvPicPr>
          <p:cNvPr id="4" name="Picture 3"/>
          <p:cNvPicPr>
            <a:picLocks noChangeAspect="1"/>
          </p:cNvPicPr>
          <p:nvPr/>
        </p:nvPicPr>
        <p:blipFill>
          <a:blip r:embed="rId4"/>
          <a:stretch>
            <a:fillRect/>
          </a:stretch>
        </p:blipFill>
        <p:spPr>
          <a:xfrm>
            <a:off x="4964643" y="2413047"/>
            <a:ext cx="5415269" cy="4044314"/>
          </a:xfrm>
          <a:prstGeom prst="rect">
            <a:avLst/>
          </a:prstGeom>
          <a:ln w="28575">
            <a:solidFill>
              <a:schemeClr val="accent1"/>
            </a:solidFill>
          </a:ln>
        </p:spPr>
      </p:pic>
      <p:sp>
        <p:nvSpPr>
          <p:cNvPr id="9" name="Right Arrow 8"/>
          <p:cNvSpPr/>
          <p:nvPr/>
        </p:nvSpPr>
        <p:spPr>
          <a:xfrm>
            <a:off x="4423087" y="4861319"/>
            <a:ext cx="494369" cy="4758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33180308-B69F-4A2E-92CA-904C34132731}"/>
              </a:ext>
            </a:extLst>
          </p:cNvPr>
          <p:cNvSpPr/>
          <p:nvPr/>
        </p:nvSpPr>
        <p:spPr>
          <a:xfrm>
            <a:off x="1740002" y="207583"/>
            <a:ext cx="495869" cy="482980"/>
          </a:xfrm>
          <a:prstGeom prst="ellipse">
            <a:avLst/>
          </a:prstGeom>
          <a:solidFill>
            <a:srgbClr val="00884A"/>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7" name="Rectangle 10">
            <a:extLst>
              <a:ext uri="{FF2B5EF4-FFF2-40B4-BE49-F238E27FC236}">
                <a16:creationId xmlns:a16="http://schemas.microsoft.com/office/drawing/2014/main" id="{137234F1-EA25-44D2-A057-E99C70A8588E}"/>
              </a:ext>
            </a:extLst>
          </p:cNvPr>
          <p:cNvSpPr/>
          <p:nvPr/>
        </p:nvSpPr>
        <p:spPr>
          <a:xfrm>
            <a:off x="1538289" y="1239186"/>
            <a:ext cx="471141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hlinkClick r:id="rId5"/>
              </a:rPr>
              <a:t>https://tx-bandwidth.caltesting.org/</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Slide Number Placeholder 10">
            <a:extLst>
              <a:ext uri="{FF2B5EF4-FFF2-40B4-BE49-F238E27FC236}">
                <a16:creationId xmlns:a16="http://schemas.microsoft.com/office/drawing/2014/main" id="{53BEE35C-8CE2-6046-858E-406F0CDE20E0}"/>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267</a:t>
            </a:fld>
            <a:r>
              <a:rPr lang="en-GB" altLang="en-US">
                <a:solidFill>
                  <a:srgbClr val="000000"/>
                </a:solidFill>
              </a:rPr>
              <a:t> </a:t>
            </a:r>
          </a:p>
        </p:txBody>
      </p:sp>
    </p:spTree>
    <p:extLst>
      <p:ext uri="{BB962C8B-B14F-4D97-AF65-F5344CB8AC3E}">
        <p14:creationId xmlns:p14="http://schemas.microsoft.com/office/powerpoint/2010/main" val="162949031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321" y="173113"/>
            <a:ext cx="7886700" cy="943708"/>
          </a:xfrm>
        </p:spPr>
        <p:txBody>
          <a:bodyPr/>
          <a:lstStyle/>
          <a:p>
            <a:r>
              <a:rPr lang="en-US" sz="3600" b="1">
                <a:solidFill>
                  <a:srgbClr val="1682C5"/>
                </a:solidFill>
                <a:latin typeface="+mn-lt"/>
                <a:ea typeface="Calibri" charset="0"/>
                <a:cs typeface="Calibri" charset="0"/>
              </a:rPr>
              <a:t>       Local Caching Software (LCS)</a:t>
            </a:r>
          </a:p>
        </p:txBody>
      </p:sp>
      <p:sp>
        <p:nvSpPr>
          <p:cNvPr id="5" name="Content Placeholder 4"/>
          <p:cNvSpPr>
            <a:spLocks noGrp="1"/>
          </p:cNvSpPr>
          <p:nvPr>
            <p:ph sz="half" idx="1"/>
          </p:nvPr>
        </p:nvSpPr>
        <p:spPr>
          <a:xfrm>
            <a:off x="-215329" y="1435880"/>
            <a:ext cx="12243931" cy="5114297"/>
          </a:xfrm>
        </p:spPr>
        <p:txBody>
          <a:bodyPr/>
          <a:lstStyle/>
          <a:p>
            <a:pPr marL="800100" lvl="1" indent="-342900">
              <a:spcAft>
                <a:spcPts val="1108"/>
              </a:spcAft>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With the LCS, tests are cached on a local system - students taking a test download the data from the LCS rather than a remote location. </a:t>
            </a:r>
          </a:p>
          <a:p>
            <a:pPr marL="369295" indent="-263783">
              <a:spcAft>
                <a:spcPts val="1108"/>
              </a:spcAft>
            </a:pPr>
            <a:endParaRPr lang="en-US" sz="2400">
              <a:solidFill>
                <a:schemeClr val="tx1">
                  <a:lumMod val="75000"/>
                  <a:lumOff val="25000"/>
                </a:schemeClr>
              </a:solidFill>
              <a:latin typeface="Calibri" charset="0"/>
              <a:ea typeface="Calibri" charset="0"/>
              <a:cs typeface="Calibri" charset="0"/>
            </a:endParaRPr>
          </a:p>
          <a:p>
            <a:pPr marL="105512" indent="0">
              <a:spcAft>
                <a:spcPts val="1108"/>
              </a:spcAft>
              <a:buNone/>
            </a:pPr>
            <a:endParaRPr lang="en-US" sz="2400">
              <a:cs typeface="Arial" panose="020B0604020202020204" pitchFamily="34" charset="0"/>
            </a:endParaRPr>
          </a:p>
          <a:p>
            <a:pPr marL="369295" indent="-263783">
              <a:spcAft>
                <a:spcPts val="1108"/>
              </a:spcAft>
            </a:pPr>
            <a:endParaRPr lang="en-US" sz="2400">
              <a:cs typeface="Arial" panose="020B0604020202020204" pitchFamily="34" charset="0"/>
            </a:endParaRPr>
          </a:p>
          <a:p>
            <a:pPr marL="105512" indent="0">
              <a:spcAft>
                <a:spcPts val="1108"/>
              </a:spcAft>
              <a:buNone/>
            </a:pPr>
            <a:endParaRPr lang="en-US" sz="2400">
              <a:cs typeface="Arial" panose="020B0604020202020204" pitchFamily="34" charset="0"/>
            </a:endParaRPr>
          </a:p>
          <a:p>
            <a:pPr marL="800100" lvl="1" indent="-342900">
              <a:spcAft>
                <a:spcPts val="1108"/>
              </a:spcAft>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LCS is not recommended outside of exceptional cases of low or inadequate bandwidth or unreliable Internet. </a:t>
            </a:r>
          </a:p>
          <a:p>
            <a:pPr marL="800100" lvl="1" indent="-342900">
              <a:spcAft>
                <a:spcPts val="1108"/>
              </a:spcAft>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Reference the STAAR Online Testing Platform Local Caching Software (LCS) District Guide for more information</a:t>
            </a:r>
          </a:p>
        </p:txBody>
      </p:sp>
      <p:pic>
        <p:nvPicPr>
          <p:cNvPr id="3" name="Picture 2"/>
          <p:cNvPicPr>
            <a:picLocks noChangeAspect="1"/>
          </p:cNvPicPr>
          <p:nvPr/>
        </p:nvPicPr>
        <p:blipFill>
          <a:blip r:embed="rId3"/>
          <a:stretch>
            <a:fillRect/>
          </a:stretch>
        </p:blipFill>
        <p:spPr>
          <a:xfrm>
            <a:off x="4873584" y="2225790"/>
            <a:ext cx="4645437" cy="2403076"/>
          </a:xfrm>
          <a:prstGeom prst="rect">
            <a:avLst/>
          </a:prstGeom>
          <a:ln w="28575">
            <a:solidFill>
              <a:schemeClr val="accent1"/>
            </a:solidFill>
          </a:ln>
        </p:spPr>
      </p:pic>
      <p:sp>
        <p:nvSpPr>
          <p:cNvPr id="7" name="TextBox 6"/>
          <p:cNvSpPr txBox="1"/>
          <p:nvPr/>
        </p:nvSpPr>
        <p:spPr>
          <a:xfrm>
            <a:off x="2606253" y="2660779"/>
            <a:ext cx="20162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With LCS</a:t>
            </a:r>
          </a:p>
        </p:txBody>
      </p:sp>
      <p:sp>
        <p:nvSpPr>
          <p:cNvPr id="8" name="TextBox 7"/>
          <p:cNvSpPr txBox="1"/>
          <p:nvPr/>
        </p:nvSpPr>
        <p:spPr>
          <a:xfrm>
            <a:off x="2911172" y="3801072"/>
            <a:ext cx="20487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No LCS</a:t>
            </a:r>
          </a:p>
        </p:txBody>
      </p:sp>
      <p:sp>
        <p:nvSpPr>
          <p:cNvPr id="9" name="Right Arrow 8"/>
          <p:cNvSpPr/>
          <p:nvPr/>
        </p:nvSpPr>
        <p:spPr>
          <a:xfrm>
            <a:off x="4109221" y="2777211"/>
            <a:ext cx="405669" cy="3071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ight Arrow 9"/>
          <p:cNvSpPr/>
          <p:nvPr/>
        </p:nvSpPr>
        <p:spPr>
          <a:xfrm>
            <a:off x="4109221" y="3909084"/>
            <a:ext cx="405669" cy="3071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3">
            <a:extLst>
              <a:ext uri="{FF2B5EF4-FFF2-40B4-BE49-F238E27FC236}">
                <a16:creationId xmlns:a16="http://schemas.microsoft.com/office/drawing/2014/main" id="{14CC9453-05DB-42C1-8542-53C42B3A5B3A}"/>
              </a:ext>
            </a:extLst>
          </p:cNvPr>
          <p:cNvSpPr/>
          <p:nvPr/>
        </p:nvSpPr>
        <p:spPr>
          <a:xfrm>
            <a:off x="1740002" y="207583"/>
            <a:ext cx="495869" cy="482980"/>
          </a:xfrm>
          <a:prstGeom prst="ellipse">
            <a:avLst/>
          </a:prstGeom>
          <a:solidFill>
            <a:srgbClr val="00884A"/>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2" name="Slide Number Placeholder 11">
            <a:extLst>
              <a:ext uri="{FF2B5EF4-FFF2-40B4-BE49-F238E27FC236}">
                <a16:creationId xmlns:a16="http://schemas.microsoft.com/office/drawing/2014/main" id="{4BA2F6F0-C92A-B345-AE27-83BA121E0023}"/>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268</a:t>
            </a:fld>
            <a:r>
              <a:rPr lang="en-GB" altLang="en-US">
                <a:solidFill>
                  <a:srgbClr val="000000"/>
                </a:solidFill>
              </a:rPr>
              <a:t> </a:t>
            </a:r>
          </a:p>
        </p:txBody>
      </p:sp>
    </p:spTree>
    <p:extLst>
      <p:ext uri="{BB962C8B-B14F-4D97-AF65-F5344CB8AC3E}">
        <p14:creationId xmlns:p14="http://schemas.microsoft.com/office/powerpoint/2010/main" val="346763658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321" y="173113"/>
            <a:ext cx="7886700" cy="943708"/>
          </a:xfrm>
        </p:spPr>
        <p:txBody>
          <a:bodyPr/>
          <a:lstStyle/>
          <a:p>
            <a:r>
              <a:rPr lang="en-US" sz="3600" b="1">
                <a:solidFill>
                  <a:srgbClr val="1682C5"/>
                </a:solidFill>
                <a:latin typeface="+mn-lt"/>
                <a:ea typeface="Calibri" charset="0"/>
                <a:cs typeface="Calibri" charset="0"/>
              </a:rPr>
              <a:t>       Local Caching Software (LCS)</a:t>
            </a:r>
          </a:p>
        </p:txBody>
      </p:sp>
      <p:sp>
        <p:nvSpPr>
          <p:cNvPr id="5" name="Content Placeholder 4"/>
          <p:cNvSpPr>
            <a:spLocks noGrp="1"/>
          </p:cNvSpPr>
          <p:nvPr>
            <p:ph sz="half" idx="1"/>
          </p:nvPr>
        </p:nvSpPr>
        <p:spPr>
          <a:xfrm>
            <a:off x="-518015" y="1446760"/>
            <a:ext cx="12187371" cy="4735110"/>
          </a:xfrm>
        </p:spPr>
        <p:txBody>
          <a:bodyPr/>
          <a:lstStyle/>
          <a:p>
            <a:pPr marL="800100" lvl="1" indent="-342900">
              <a:spcAft>
                <a:spcPts val="1108"/>
              </a:spcAft>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If determined LCS is required must register for LCS in the Assessment Management System </a:t>
            </a:r>
          </a:p>
          <a:p>
            <a:pPr marL="369295" indent="-263783">
              <a:spcAft>
                <a:spcPts val="1108"/>
              </a:spcAft>
            </a:pPr>
            <a:endParaRPr lang="en-US" sz="2400">
              <a:cs typeface="Arial" panose="020B0604020202020204" pitchFamily="34" charset="0"/>
            </a:endParaRPr>
          </a:p>
          <a:p>
            <a:pPr marL="369295" indent="-263783">
              <a:spcAft>
                <a:spcPts val="1108"/>
              </a:spcAft>
            </a:pPr>
            <a:endParaRPr lang="en-US" sz="2400">
              <a:cs typeface="Arial" panose="020B0604020202020204" pitchFamily="34" charset="0"/>
            </a:endParaRPr>
          </a:p>
          <a:p>
            <a:pPr marL="369295" indent="-263783">
              <a:spcAft>
                <a:spcPts val="1108"/>
              </a:spcAft>
            </a:pPr>
            <a:endParaRPr lang="en-US" sz="2400">
              <a:cs typeface="Arial" panose="020B0604020202020204" pitchFamily="34" charset="0"/>
            </a:endParaRPr>
          </a:p>
          <a:p>
            <a:pPr marL="369295" indent="-263783">
              <a:spcAft>
                <a:spcPts val="1108"/>
              </a:spcAft>
            </a:pPr>
            <a:endParaRPr lang="en-US" sz="240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970960" y="2130517"/>
            <a:ext cx="9964133" cy="4051353"/>
          </a:xfrm>
          <a:prstGeom prst="rect">
            <a:avLst/>
          </a:prstGeom>
          <a:ln w="28575">
            <a:solidFill>
              <a:schemeClr val="accent1"/>
            </a:solidFill>
          </a:ln>
        </p:spPr>
      </p:pic>
      <p:sp>
        <p:nvSpPr>
          <p:cNvPr id="7" name="Oval 2">
            <a:extLst>
              <a:ext uri="{FF2B5EF4-FFF2-40B4-BE49-F238E27FC236}">
                <a16:creationId xmlns:a16="http://schemas.microsoft.com/office/drawing/2014/main" id="{22A5FE4F-DAFB-4684-98D0-6D5B2B17CF15}"/>
              </a:ext>
            </a:extLst>
          </p:cNvPr>
          <p:cNvSpPr/>
          <p:nvPr/>
        </p:nvSpPr>
        <p:spPr>
          <a:xfrm>
            <a:off x="1740002" y="207583"/>
            <a:ext cx="495869" cy="482980"/>
          </a:xfrm>
          <a:prstGeom prst="ellipse">
            <a:avLst/>
          </a:prstGeom>
          <a:solidFill>
            <a:srgbClr val="00884A"/>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Slide Number Placeholder 7">
            <a:extLst>
              <a:ext uri="{FF2B5EF4-FFF2-40B4-BE49-F238E27FC236}">
                <a16:creationId xmlns:a16="http://schemas.microsoft.com/office/drawing/2014/main" id="{E1FC3D78-C2C3-5345-9B4E-9D7720592A13}"/>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269</a:t>
            </a:fld>
            <a:r>
              <a:rPr lang="en-GB" altLang="en-US">
                <a:solidFill>
                  <a:srgbClr val="000000"/>
                </a:solidFill>
              </a:rPr>
              <a:t> </a:t>
            </a:r>
          </a:p>
        </p:txBody>
      </p:sp>
    </p:spTree>
    <p:extLst>
      <p:ext uri="{BB962C8B-B14F-4D97-AF65-F5344CB8AC3E}">
        <p14:creationId xmlns:p14="http://schemas.microsoft.com/office/powerpoint/2010/main" val="4094891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F5B-BCB7-40AA-BC47-51228F74B28E}"/>
              </a:ext>
            </a:extLst>
          </p:cNvPr>
          <p:cNvSpPr>
            <a:spLocks noGrp="1"/>
          </p:cNvSpPr>
          <p:nvPr>
            <p:ph type="title"/>
          </p:nvPr>
        </p:nvSpPr>
        <p:spPr/>
        <p:txBody>
          <a:bodyPr/>
          <a:lstStyle/>
          <a:p>
            <a:pPr algn="ctr"/>
            <a:r>
              <a:rPr lang="en-US"/>
              <a:t>House Bill 3—STAAR Study</a:t>
            </a:r>
          </a:p>
        </p:txBody>
      </p:sp>
      <p:sp>
        <p:nvSpPr>
          <p:cNvPr id="4" name="Content Placeholder 3">
            <a:extLst>
              <a:ext uri="{FF2B5EF4-FFF2-40B4-BE49-F238E27FC236}">
                <a16:creationId xmlns:a16="http://schemas.microsoft.com/office/drawing/2014/main" id="{359659A4-F5B5-4BAD-BD4C-9BFA7482E180}"/>
              </a:ext>
            </a:extLst>
          </p:cNvPr>
          <p:cNvSpPr>
            <a:spLocks noGrp="1"/>
          </p:cNvSpPr>
          <p:nvPr>
            <p:ph idx="13"/>
          </p:nvPr>
        </p:nvSpPr>
        <p:spPr>
          <a:xfrm>
            <a:off x="750278" y="1277770"/>
            <a:ext cx="10603522" cy="4829895"/>
          </a:xfrm>
        </p:spPr>
        <p:txBody>
          <a:bodyPr>
            <a:noAutofit/>
          </a:bodyPr>
          <a:lstStyle/>
          <a:p>
            <a:pPr marL="342900" indent="-342900">
              <a:lnSpc>
                <a:spcPct val="100000"/>
              </a:lnSpc>
              <a:spcBef>
                <a:spcPts val="600"/>
              </a:spcBef>
              <a:buFont typeface="Arial" panose="020B0604020202020204" pitchFamily="34" charset="0"/>
              <a:buChar char="•"/>
            </a:pPr>
            <a:r>
              <a:rPr lang="en-US" b="0"/>
              <a:t>TEA is required to contract with a public institution of higher education to conduct a study on the alignment and readability of STAAR.</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b="0"/>
              <a:t>TEA has signed a memorandum of understanding with the University of Texas at Austin to conduct the study and prepare a report.   </a:t>
            </a:r>
          </a:p>
        </p:txBody>
      </p:sp>
      <p:pic>
        <p:nvPicPr>
          <p:cNvPr id="3" name="Picture 2">
            <a:extLst>
              <a:ext uri="{FF2B5EF4-FFF2-40B4-BE49-F238E27FC236}">
                <a16:creationId xmlns:a16="http://schemas.microsoft.com/office/drawing/2014/main" id="{CF3D3A4E-3DEF-44FA-8F35-5686DF345D4C}"/>
              </a:ext>
            </a:extLst>
          </p:cNvPr>
          <p:cNvPicPr>
            <a:picLocks noChangeAspect="1"/>
          </p:cNvPicPr>
          <p:nvPr/>
        </p:nvPicPr>
        <p:blipFill>
          <a:blip r:embed="rId2"/>
          <a:stretch>
            <a:fillRect/>
          </a:stretch>
        </p:blipFill>
        <p:spPr>
          <a:xfrm rot="20769758">
            <a:off x="682442" y="4129934"/>
            <a:ext cx="3071463" cy="1872555"/>
          </a:xfrm>
          <a:prstGeom prst="rect">
            <a:avLst/>
          </a:prstGeom>
        </p:spPr>
      </p:pic>
      <p:sp>
        <p:nvSpPr>
          <p:cNvPr id="5" name="Content Placeholder 3">
            <a:extLst>
              <a:ext uri="{FF2B5EF4-FFF2-40B4-BE49-F238E27FC236}">
                <a16:creationId xmlns:a16="http://schemas.microsoft.com/office/drawing/2014/main" id="{8C4F977A-9618-449E-BAA8-B06B347E5EDC}"/>
              </a:ext>
            </a:extLst>
          </p:cNvPr>
          <p:cNvSpPr txBox="1">
            <a:spLocks/>
          </p:cNvSpPr>
          <p:nvPr/>
        </p:nvSpPr>
        <p:spPr>
          <a:xfrm>
            <a:off x="3933263" y="4210592"/>
            <a:ext cx="7054051" cy="18970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8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DA3E26"/>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4472C4"/>
              </a:buClr>
              <a:buFont typeface="Wingdings" pitchFamily="2" charset="2"/>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DA3E26"/>
              </a:buClr>
              <a:buFont typeface="Wingdings" pitchFamily="2" charset="2"/>
              <a:buChar char="§"/>
              <a:defRPr sz="1800" kern="120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study includes STAAR grades 3–8 assessments administered in spring 2019 and those to be administered in spring 2020.</a:t>
            </a:r>
          </a:p>
        </p:txBody>
      </p:sp>
      <p:sp>
        <p:nvSpPr>
          <p:cNvPr id="9" name="Footer Placeholder 8">
            <a:extLst>
              <a:ext uri="{FF2B5EF4-FFF2-40B4-BE49-F238E27FC236}">
                <a16:creationId xmlns:a16="http://schemas.microsoft.com/office/drawing/2014/main" id="{D8CFDDCB-4980-CB42-8FFC-8FDF5B6F3226}"/>
              </a:ext>
            </a:extLst>
          </p:cNvPr>
          <p:cNvSpPr>
            <a:spLocks noGrp="1"/>
          </p:cNvSpPr>
          <p:nvPr>
            <p:ph type="ftr" sz="quarter" idx="11"/>
          </p:nvPr>
        </p:nvSpPr>
        <p:spPr/>
        <p:txBody>
          <a:bodyPr/>
          <a:lstStyle/>
          <a:p>
            <a:r>
              <a:rPr lang="en-US"/>
              <a:t>TEA - Student Assessment Division</a:t>
            </a:r>
          </a:p>
        </p:txBody>
      </p:sp>
      <p:sp>
        <p:nvSpPr>
          <p:cNvPr id="10" name="Slide Number Placeholder 9">
            <a:extLst>
              <a:ext uri="{FF2B5EF4-FFF2-40B4-BE49-F238E27FC236}">
                <a16:creationId xmlns:a16="http://schemas.microsoft.com/office/drawing/2014/main" id="{DD95B645-F4FC-664C-A471-864B9A20135D}"/>
              </a:ext>
            </a:extLst>
          </p:cNvPr>
          <p:cNvSpPr>
            <a:spLocks noGrp="1"/>
          </p:cNvSpPr>
          <p:nvPr>
            <p:ph type="sldNum" sz="quarter" idx="12"/>
          </p:nvPr>
        </p:nvSpPr>
        <p:spPr/>
        <p:txBody>
          <a:bodyPr/>
          <a:lstStyle/>
          <a:p>
            <a:fld id="{0088AB57-2DBE-44A3-AE96-942C49E954BF}" type="slidenum">
              <a:rPr lang="en-US" smtClean="0"/>
              <a:t>27</a:t>
            </a:fld>
            <a:endParaRPr lang="en-US"/>
          </a:p>
        </p:txBody>
      </p:sp>
    </p:spTree>
    <p:extLst>
      <p:ext uri="{BB962C8B-B14F-4D97-AF65-F5344CB8AC3E}">
        <p14:creationId xmlns:p14="http://schemas.microsoft.com/office/powerpoint/2010/main" val="163619970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3943" y="341313"/>
            <a:ext cx="10247720" cy="1022350"/>
          </a:xfrm>
        </p:spPr>
        <p:txBody>
          <a:bodyPr/>
          <a:lstStyle/>
          <a:p>
            <a:r>
              <a:rPr lang="en-US" sz="3600" b="1">
                <a:solidFill>
                  <a:srgbClr val="1682C5"/>
                </a:solidFill>
                <a:latin typeface="+mn-lt"/>
                <a:ea typeface="Calibri" charset="0"/>
                <a:cs typeface="Calibri" charset="0"/>
              </a:rPr>
              <a:t>Getting Ready: Tutorials, Practice Tests and Interims</a:t>
            </a:r>
          </a:p>
        </p:txBody>
      </p:sp>
      <p:sp>
        <p:nvSpPr>
          <p:cNvPr id="3" name="Content Placeholder 2"/>
          <p:cNvSpPr>
            <a:spLocks noGrp="1"/>
          </p:cNvSpPr>
          <p:nvPr>
            <p:ph idx="1"/>
          </p:nvPr>
        </p:nvSpPr>
        <p:spPr>
          <a:xfrm>
            <a:off x="0" y="1461119"/>
            <a:ext cx="10515600" cy="4368800"/>
          </a:xfrm>
        </p:spPr>
        <p:txBody>
          <a:bodyPr/>
          <a:lstStyle/>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Confirms readiness of devices for online testing</a:t>
            </a:r>
          </a:p>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Available throughout the year</a:t>
            </a:r>
          </a:p>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Familiarizes students and administrators with the online testing environment and available online tools</a:t>
            </a:r>
          </a:p>
        </p:txBody>
      </p:sp>
      <p:pic>
        <p:nvPicPr>
          <p:cNvPr id="9" name="Picture 8"/>
          <p:cNvPicPr>
            <a:picLocks noChangeAspect="1"/>
          </p:cNvPicPr>
          <p:nvPr/>
        </p:nvPicPr>
        <p:blipFill>
          <a:blip r:embed="rId3"/>
          <a:stretch>
            <a:fillRect/>
          </a:stretch>
        </p:blipFill>
        <p:spPr>
          <a:xfrm>
            <a:off x="7143830" y="3394297"/>
            <a:ext cx="2392786" cy="2448272"/>
          </a:xfrm>
          <a:prstGeom prst="rect">
            <a:avLst/>
          </a:prstGeom>
          <a:ln w="28575">
            <a:solidFill>
              <a:schemeClr val="accent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stretch>
            <a:fillRect/>
          </a:stretch>
        </p:blipFill>
        <p:spPr>
          <a:xfrm>
            <a:off x="1824039" y="3548063"/>
            <a:ext cx="4802712" cy="1945402"/>
          </a:xfrm>
          <a:prstGeom prst="rect">
            <a:avLst/>
          </a:prstGeom>
          <a:ln w="28575">
            <a:solidFill>
              <a:schemeClr val="accent1"/>
            </a:solidFill>
          </a:ln>
          <a:effectLst>
            <a:outerShdw blurRad="292100" dist="88900" dir="2700000" algn="ctr" rotWithShape="0">
              <a:srgbClr val="000000">
                <a:alpha val="65000"/>
              </a:srgbClr>
            </a:outerShdw>
          </a:effectLst>
        </p:spPr>
      </p:pic>
      <p:pic>
        <p:nvPicPr>
          <p:cNvPr id="8" name="Picture 7"/>
          <p:cNvPicPr>
            <a:picLocks noChangeAspect="1"/>
          </p:cNvPicPr>
          <p:nvPr/>
        </p:nvPicPr>
        <p:blipFill rotWithShape="1">
          <a:blip r:embed="rId5"/>
          <a:srcRect r="1170" b="2948"/>
          <a:stretch/>
        </p:blipFill>
        <p:spPr>
          <a:xfrm>
            <a:off x="8544272" y="3722616"/>
            <a:ext cx="2131642" cy="2689633"/>
          </a:xfrm>
          <a:prstGeom prst="rect">
            <a:avLst/>
          </a:prstGeom>
          <a:ln w="28575">
            <a:solidFill>
              <a:schemeClr val="accent1"/>
            </a:solidFill>
          </a:ln>
          <a:effectLst>
            <a:outerShdw blurRad="292100" dist="139700" dir="2700000" algn="tl" rotWithShape="0">
              <a:srgbClr val="333333">
                <a:alpha val="65000"/>
              </a:srgbClr>
            </a:outerShdw>
          </a:effectLst>
        </p:spPr>
      </p:pic>
      <p:sp>
        <p:nvSpPr>
          <p:cNvPr id="11" name="Rounded Rectangle 10"/>
          <p:cNvSpPr/>
          <p:nvPr/>
        </p:nvSpPr>
        <p:spPr>
          <a:xfrm>
            <a:off x="4664845" y="4616525"/>
            <a:ext cx="1961906" cy="684684"/>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3">
            <a:extLst>
              <a:ext uri="{FF2B5EF4-FFF2-40B4-BE49-F238E27FC236}">
                <a16:creationId xmlns:a16="http://schemas.microsoft.com/office/drawing/2014/main" id="{6B9BC6BB-A75F-4E54-897E-A96283F8A7B1}"/>
              </a:ext>
            </a:extLst>
          </p:cNvPr>
          <p:cNvSpPr/>
          <p:nvPr/>
        </p:nvSpPr>
        <p:spPr>
          <a:xfrm>
            <a:off x="1728074" y="341313"/>
            <a:ext cx="495869" cy="482980"/>
          </a:xfrm>
          <a:prstGeom prst="ellipse">
            <a:avLst/>
          </a:prstGeom>
          <a:solidFill>
            <a:srgbClr val="00884A"/>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6" name="Slide Number Placeholder 5">
            <a:extLst>
              <a:ext uri="{FF2B5EF4-FFF2-40B4-BE49-F238E27FC236}">
                <a16:creationId xmlns:a16="http://schemas.microsoft.com/office/drawing/2014/main" id="{CAABA7AC-2B36-DE47-A30F-8BEC4B29193F}"/>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270</a:t>
            </a:fld>
            <a:r>
              <a:rPr lang="en-GB" altLang="en-US">
                <a:solidFill>
                  <a:srgbClr val="000000"/>
                </a:solidFill>
              </a:rPr>
              <a:t> </a:t>
            </a:r>
          </a:p>
        </p:txBody>
      </p:sp>
    </p:spTree>
    <p:extLst>
      <p:ext uri="{BB962C8B-B14F-4D97-AF65-F5344CB8AC3E}">
        <p14:creationId xmlns:p14="http://schemas.microsoft.com/office/powerpoint/2010/main" val="388696466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149" y="220842"/>
            <a:ext cx="8175678" cy="943708"/>
          </a:xfrm>
        </p:spPr>
        <p:txBody>
          <a:bodyPr/>
          <a:lstStyle/>
          <a:p>
            <a:r>
              <a:rPr lang="en-US" sz="3600" b="1">
                <a:solidFill>
                  <a:srgbClr val="1682C5"/>
                </a:solidFill>
                <a:latin typeface="+mn-lt"/>
                <a:ea typeface="Calibri" charset="0"/>
                <a:cs typeface="Calibri" charset="0"/>
              </a:rPr>
              <a:t>    STAAR Tutorials</a:t>
            </a:r>
          </a:p>
        </p:txBody>
      </p:sp>
      <p:sp>
        <p:nvSpPr>
          <p:cNvPr id="3" name="Content Placeholder 2"/>
          <p:cNvSpPr>
            <a:spLocks noGrp="1"/>
          </p:cNvSpPr>
          <p:nvPr>
            <p:ph idx="1"/>
          </p:nvPr>
        </p:nvSpPr>
        <p:spPr>
          <a:xfrm>
            <a:off x="510994" y="1164550"/>
            <a:ext cx="5214079" cy="4810114"/>
          </a:xfrm>
        </p:spPr>
        <p:txBody>
          <a:bodyPr/>
          <a:lstStyle/>
          <a:p>
            <a:pPr marL="800100" lvl="1" indent="-342900">
              <a:buClr>
                <a:schemeClr val="accent2"/>
              </a:buClr>
              <a:buFont typeface="Wingdings" charset="2"/>
              <a:buChar char="§"/>
            </a:pPr>
            <a:r>
              <a:rPr lang="en-US">
                <a:cs typeface="Arial" panose="020B0604020202020204" pitchFamily="34" charset="0"/>
              </a:rPr>
              <a:t>Each tab at the bottom of the screen contains a page explaining the online feature/tool in addition to a short video. </a:t>
            </a:r>
            <a:endParaRPr lang="en-US">
              <a:solidFill>
                <a:schemeClr val="tx1">
                  <a:lumMod val="75000"/>
                  <a:lumOff val="25000"/>
                </a:schemeClr>
              </a:solidFill>
              <a:latin typeface="Calibri" charset="0"/>
              <a:ea typeface="Calibri" charset="0"/>
              <a:cs typeface="Calibri" charset="0"/>
            </a:endParaRPr>
          </a:p>
          <a:p>
            <a:pPr marL="800100" lvl="1" indent="-342900">
              <a:buClr>
                <a:schemeClr val="accent2"/>
              </a:buClr>
              <a:buFont typeface="Wingdings" charset="2"/>
              <a:buChar char="§"/>
            </a:pPr>
            <a:r>
              <a:rPr lang="en-US">
                <a:cs typeface="Arial" panose="020B0604020202020204" pitchFamily="34" charset="0"/>
              </a:rPr>
              <a:t>The videos do not have sound except the Speak and Audio videos, which read aloud the text on the screen. </a:t>
            </a:r>
            <a:endParaRPr lang="en-US">
              <a:solidFill>
                <a:schemeClr val="tx1">
                  <a:lumMod val="75000"/>
                  <a:lumOff val="25000"/>
                </a:schemeClr>
              </a:solidFill>
              <a:latin typeface="Calibri" charset="0"/>
              <a:ea typeface="Calibri" charset="0"/>
              <a:cs typeface="Calibri" charset="0"/>
            </a:endParaRPr>
          </a:p>
          <a:p>
            <a:pPr marL="800100" lvl="1" indent="-342900">
              <a:buClr>
                <a:schemeClr val="accent2"/>
              </a:buClr>
              <a:buFont typeface="Wingdings" charset="2"/>
              <a:buChar char="§"/>
            </a:pPr>
            <a:r>
              <a:rPr lang="en-US">
                <a:cs typeface="Arial" panose="020B0604020202020204" pitchFamily="34" charset="0"/>
              </a:rPr>
              <a:t>The second page of each tab has a question to practice the feature/tool.</a:t>
            </a:r>
            <a:endParaRPr lang="en-US">
              <a:solidFill>
                <a:schemeClr val="tx1">
                  <a:lumMod val="75000"/>
                  <a:lumOff val="25000"/>
                </a:schemeClr>
              </a:solidFill>
              <a:latin typeface="Calibri" charset="0"/>
              <a:ea typeface="Calibri" charset="0"/>
              <a:cs typeface="Calibri" charset="0"/>
            </a:endParaRPr>
          </a:p>
          <a:p>
            <a:pPr marL="800100" lvl="1" indent="-342900">
              <a:buClr>
                <a:schemeClr val="accent2"/>
              </a:buClr>
              <a:buFont typeface="Wingdings" charset="2"/>
              <a:buChar char="§"/>
            </a:pPr>
            <a:r>
              <a:rPr lang="en-US">
                <a:cs typeface="Arial" panose="020B0604020202020204" pitchFamily="34" charset="0"/>
              </a:rPr>
              <a:t>The questions do NOT contain tested content and are intended to practice using the feature/tool. </a:t>
            </a:r>
            <a:endParaRPr lang="en-US">
              <a:solidFill>
                <a:schemeClr val="tx1">
                  <a:lumMod val="75000"/>
                  <a:lumOff val="25000"/>
                </a:schemeClr>
              </a:solidFill>
              <a:latin typeface="Calibri" charset="0"/>
              <a:ea typeface="Calibri" charset="0"/>
              <a:cs typeface="Calibri" charset="0"/>
            </a:endParaRPr>
          </a:p>
          <a:p>
            <a:pPr marL="457200" lvl="1" indent="0">
              <a:buClr>
                <a:schemeClr val="accent2"/>
              </a:buClr>
              <a:buNone/>
            </a:pPr>
            <a:r>
              <a:rPr lang="en-US">
                <a:cs typeface="Arial" panose="020B0604020202020204" pitchFamily="34" charset="0"/>
              </a:rPr>
              <a:t> </a:t>
            </a:r>
            <a:endParaRPr lang="en-US">
              <a:solidFill>
                <a:schemeClr val="tx1">
                  <a:lumMod val="75000"/>
                  <a:lumOff val="25000"/>
                </a:schemeClr>
              </a:solidFill>
              <a:latin typeface="Calibri" charset="0"/>
              <a:ea typeface="Calibri" charset="0"/>
              <a:cs typeface="Calibri" charset="0"/>
            </a:endParaRPr>
          </a:p>
        </p:txBody>
      </p:sp>
      <p:pic>
        <p:nvPicPr>
          <p:cNvPr id="7" name="Picture 11" descr="A screenshot of a cell phone&#10;&#10;Description generated with very high confidence">
            <a:extLst>
              <a:ext uri="{FF2B5EF4-FFF2-40B4-BE49-F238E27FC236}">
                <a16:creationId xmlns:a16="http://schemas.microsoft.com/office/drawing/2014/main" id="{D8F8185B-DCA1-424A-B1F6-37DD0FE0014E}"/>
              </a:ext>
            </a:extLst>
          </p:cNvPr>
          <p:cNvPicPr>
            <a:picLocks noChangeAspect="1"/>
          </p:cNvPicPr>
          <p:nvPr/>
        </p:nvPicPr>
        <p:blipFill>
          <a:blip r:embed="rId3"/>
          <a:stretch>
            <a:fillRect/>
          </a:stretch>
        </p:blipFill>
        <p:spPr>
          <a:xfrm>
            <a:off x="6168008" y="2849682"/>
            <a:ext cx="4625828" cy="3532902"/>
          </a:xfrm>
          <a:prstGeom prst="rect">
            <a:avLst/>
          </a:prstGeom>
          <a:ln w="28575">
            <a:solidFill>
              <a:schemeClr val="accent1"/>
            </a:solidFill>
          </a:ln>
        </p:spPr>
      </p:pic>
      <p:pic>
        <p:nvPicPr>
          <p:cNvPr id="6" name="Picture 5"/>
          <p:cNvPicPr>
            <a:picLocks noChangeAspect="1"/>
          </p:cNvPicPr>
          <p:nvPr/>
        </p:nvPicPr>
        <p:blipFill>
          <a:blip r:embed="rId4"/>
          <a:stretch>
            <a:fillRect/>
          </a:stretch>
        </p:blipFill>
        <p:spPr>
          <a:xfrm>
            <a:off x="6168009" y="692696"/>
            <a:ext cx="4350753" cy="1762330"/>
          </a:xfrm>
          <a:prstGeom prst="rect">
            <a:avLst/>
          </a:prstGeom>
          <a:ln w="28575">
            <a:solidFill>
              <a:schemeClr val="accent1"/>
            </a:solidFill>
          </a:ln>
          <a:effectLst>
            <a:outerShdw blurRad="292100" dist="88900" dir="2700000" algn="ctr" rotWithShape="0">
              <a:srgbClr val="000000">
                <a:alpha val="65000"/>
              </a:srgbClr>
            </a:outerShdw>
          </a:effectLst>
        </p:spPr>
      </p:pic>
      <p:sp>
        <p:nvSpPr>
          <p:cNvPr id="8" name="Rounded Rectangle 7"/>
          <p:cNvSpPr/>
          <p:nvPr/>
        </p:nvSpPr>
        <p:spPr>
          <a:xfrm>
            <a:off x="8760297" y="1988840"/>
            <a:ext cx="1758465" cy="288032"/>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4">
            <a:extLst>
              <a:ext uri="{FF2B5EF4-FFF2-40B4-BE49-F238E27FC236}">
                <a16:creationId xmlns:a16="http://schemas.microsoft.com/office/drawing/2014/main" id="{2B45C208-00AD-4B19-A8BB-0E7568A8BB42}"/>
              </a:ext>
            </a:extLst>
          </p:cNvPr>
          <p:cNvSpPr/>
          <p:nvPr/>
        </p:nvSpPr>
        <p:spPr>
          <a:xfrm>
            <a:off x="1749429" y="220842"/>
            <a:ext cx="495869" cy="482980"/>
          </a:xfrm>
          <a:prstGeom prst="ellipse">
            <a:avLst/>
          </a:prstGeom>
          <a:solidFill>
            <a:srgbClr val="00884A"/>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0" name="Slide Number Placeholder 9">
            <a:extLst>
              <a:ext uri="{FF2B5EF4-FFF2-40B4-BE49-F238E27FC236}">
                <a16:creationId xmlns:a16="http://schemas.microsoft.com/office/drawing/2014/main" id="{951FFA79-200C-3746-8533-F37AB4A0993D}"/>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271</a:t>
            </a:fld>
            <a:r>
              <a:rPr lang="en-GB" altLang="en-US">
                <a:solidFill>
                  <a:srgbClr val="000000"/>
                </a:solidFill>
              </a:rPr>
              <a:t> </a:t>
            </a:r>
          </a:p>
        </p:txBody>
      </p:sp>
    </p:spTree>
    <p:extLst>
      <p:ext uri="{BB962C8B-B14F-4D97-AF65-F5344CB8AC3E}">
        <p14:creationId xmlns:p14="http://schemas.microsoft.com/office/powerpoint/2010/main" val="138030588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321" y="296356"/>
            <a:ext cx="8175678" cy="943708"/>
          </a:xfrm>
        </p:spPr>
        <p:txBody>
          <a:bodyPr/>
          <a:lstStyle/>
          <a:p>
            <a:r>
              <a:rPr lang="en-US" sz="3600" b="1">
                <a:solidFill>
                  <a:srgbClr val="1682C5"/>
                </a:solidFill>
                <a:latin typeface="+mn-lt"/>
                <a:ea typeface="Calibri" charset="0"/>
                <a:cs typeface="Calibri" charset="0"/>
              </a:rPr>
              <a:t>         STAAR Practice Tests</a:t>
            </a:r>
          </a:p>
        </p:txBody>
      </p:sp>
      <p:sp>
        <p:nvSpPr>
          <p:cNvPr id="3" name="Content Placeholder 2"/>
          <p:cNvSpPr>
            <a:spLocks noGrp="1"/>
          </p:cNvSpPr>
          <p:nvPr>
            <p:ph idx="1"/>
          </p:nvPr>
        </p:nvSpPr>
        <p:spPr>
          <a:xfrm>
            <a:off x="438807" y="1293708"/>
            <a:ext cx="5064512" cy="4810114"/>
          </a:xfrm>
        </p:spPr>
        <p:txBody>
          <a:bodyPr/>
          <a:lstStyle/>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From the STAAR Online Testing Platform (SOTP), select “Practice.”</a:t>
            </a:r>
          </a:p>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The practice tests are released tests from 2017 and 2018. </a:t>
            </a:r>
          </a:p>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All PNP are available including the following supports: </a:t>
            </a:r>
          </a:p>
          <a:p>
            <a:pPr marL="1090613" lvl="2" indent="-176213">
              <a:buClr>
                <a:schemeClr val="accent1"/>
              </a:buClr>
              <a:buSzPct val="95000"/>
              <a:buFont typeface="Arial" charset="0"/>
              <a:buChar char="•"/>
            </a:pPr>
            <a:r>
              <a:rPr lang="en-US" sz="2200">
                <a:solidFill>
                  <a:schemeClr val="tx1">
                    <a:lumMod val="75000"/>
                    <a:lumOff val="25000"/>
                  </a:schemeClr>
                </a:solidFill>
                <a:latin typeface="Calibri" charset="0"/>
                <a:ea typeface="Calibri" charset="0"/>
                <a:cs typeface="Calibri" charset="0"/>
              </a:rPr>
              <a:t>Text-to-Speech (when available)</a:t>
            </a:r>
          </a:p>
          <a:p>
            <a:pPr marL="1090613" lvl="2" indent="-176213">
              <a:buClr>
                <a:schemeClr val="accent1"/>
              </a:buClr>
              <a:buSzPct val="95000"/>
              <a:buFont typeface="Arial" charset="0"/>
              <a:buChar char="•"/>
            </a:pPr>
            <a:r>
              <a:rPr lang="en-US" sz="2200">
                <a:solidFill>
                  <a:schemeClr val="tx1">
                    <a:lumMod val="75000"/>
                    <a:lumOff val="25000"/>
                  </a:schemeClr>
                </a:solidFill>
                <a:latin typeface="Calibri" charset="0"/>
                <a:ea typeface="Calibri" charset="0"/>
                <a:cs typeface="Calibri" charset="0"/>
              </a:rPr>
              <a:t>Spelling Assistance (writing compositions only)</a:t>
            </a:r>
          </a:p>
          <a:p>
            <a:pPr marL="1090613" lvl="2" indent="-176213">
              <a:buClr>
                <a:schemeClr val="accent1"/>
              </a:buClr>
              <a:buSzPct val="95000"/>
              <a:buFont typeface="Arial" charset="0"/>
              <a:buChar char="•"/>
            </a:pPr>
            <a:r>
              <a:rPr lang="en-US" sz="2200">
                <a:solidFill>
                  <a:schemeClr val="tx1">
                    <a:lumMod val="75000"/>
                    <a:lumOff val="25000"/>
                  </a:schemeClr>
                </a:solidFill>
                <a:latin typeface="Calibri" charset="0"/>
                <a:ea typeface="Calibri" charset="0"/>
                <a:cs typeface="Calibri" charset="0"/>
              </a:rPr>
              <a:t>Content and Language Supports</a:t>
            </a:r>
          </a:p>
        </p:txBody>
      </p:sp>
      <p:pic>
        <p:nvPicPr>
          <p:cNvPr id="7" name="Picture 6"/>
          <p:cNvPicPr>
            <a:picLocks noChangeAspect="1"/>
          </p:cNvPicPr>
          <p:nvPr/>
        </p:nvPicPr>
        <p:blipFill>
          <a:blip r:embed="rId3"/>
          <a:stretch>
            <a:fillRect/>
          </a:stretch>
        </p:blipFill>
        <p:spPr>
          <a:xfrm>
            <a:off x="6096000" y="3171709"/>
            <a:ext cx="4823837" cy="3106869"/>
          </a:xfrm>
          <a:prstGeom prst="rect">
            <a:avLst/>
          </a:prstGeom>
          <a:ln w="28575">
            <a:solidFill>
              <a:schemeClr val="accent1"/>
            </a:solidFill>
          </a:ln>
        </p:spPr>
      </p:pic>
      <p:pic>
        <p:nvPicPr>
          <p:cNvPr id="9" name="Picture 8"/>
          <p:cNvPicPr>
            <a:picLocks noChangeAspect="1"/>
          </p:cNvPicPr>
          <p:nvPr/>
        </p:nvPicPr>
        <p:blipFill>
          <a:blip r:embed="rId4"/>
          <a:stretch>
            <a:fillRect/>
          </a:stretch>
        </p:blipFill>
        <p:spPr>
          <a:xfrm>
            <a:off x="6332541" y="1140321"/>
            <a:ext cx="4350753" cy="1762330"/>
          </a:xfrm>
          <a:prstGeom prst="rect">
            <a:avLst/>
          </a:prstGeom>
          <a:ln w="28575">
            <a:solidFill>
              <a:schemeClr val="accent1"/>
            </a:solidFill>
          </a:ln>
          <a:effectLst>
            <a:outerShdw blurRad="292100" dist="88900" dir="2700000" algn="ctr" rotWithShape="0">
              <a:srgbClr val="000000">
                <a:alpha val="65000"/>
              </a:srgbClr>
            </a:outerShdw>
          </a:effectLst>
        </p:spPr>
      </p:pic>
      <p:sp>
        <p:nvSpPr>
          <p:cNvPr id="10" name="Rounded Rectangle 9"/>
          <p:cNvSpPr/>
          <p:nvPr/>
        </p:nvSpPr>
        <p:spPr>
          <a:xfrm>
            <a:off x="8968538" y="1897972"/>
            <a:ext cx="1714756" cy="222741"/>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4">
            <a:extLst>
              <a:ext uri="{FF2B5EF4-FFF2-40B4-BE49-F238E27FC236}">
                <a16:creationId xmlns:a16="http://schemas.microsoft.com/office/drawing/2014/main" id="{A2B68BDD-9EF6-4E6F-B1C8-F6AD3FA92C04}"/>
              </a:ext>
            </a:extLst>
          </p:cNvPr>
          <p:cNvSpPr/>
          <p:nvPr/>
        </p:nvSpPr>
        <p:spPr>
          <a:xfrm>
            <a:off x="1871978" y="296356"/>
            <a:ext cx="495869" cy="482980"/>
          </a:xfrm>
          <a:prstGeom prst="ellipse">
            <a:avLst/>
          </a:prstGeom>
          <a:solidFill>
            <a:srgbClr val="00884A"/>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6" name="Slide Number Placeholder 5">
            <a:extLst>
              <a:ext uri="{FF2B5EF4-FFF2-40B4-BE49-F238E27FC236}">
                <a16:creationId xmlns:a16="http://schemas.microsoft.com/office/drawing/2014/main" id="{459B3F33-8F3C-DD46-8BA0-6A79FB3A50B3}"/>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272</a:t>
            </a:fld>
            <a:r>
              <a:rPr lang="en-GB" altLang="en-US">
                <a:solidFill>
                  <a:srgbClr val="000000"/>
                </a:solidFill>
              </a:rPr>
              <a:t> </a:t>
            </a:r>
          </a:p>
        </p:txBody>
      </p:sp>
    </p:spTree>
    <p:extLst>
      <p:ext uri="{BB962C8B-B14F-4D97-AF65-F5344CB8AC3E}">
        <p14:creationId xmlns:p14="http://schemas.microsoft.com/office/powerpoint/2010/main" val="110886560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4040" y="324769"/>
            <a:ext cx="10515600" cy="1022350"/>
          </a:xfrm>
        </p:spPr>
        <p:txBody>
          <a:bodyPr/>
          <a:lstStyle/>
          <a:p>
            <a:r>
              <a:rPr lang="en-US" sz="3600" b="1">
                <a:solidFill>
                  <a:srgbClr val="1682C5"/>
                </a:solidFill>
                <a:latin typeface="Calibri" charset="0"/>
                <a:ea typeface="Calibri" charset="0"/>
                <a:cs typeface="Calibri" charset="0"/>
              </a:rPr>
              <a:t>STAAR Online Testing Platform – Functionality &amp; Tools</a:t>
            </a:r>
          </a:p>
        </p:txBody>
      </p:sp>
      <p:pic>
        <p:nvPicPr>
          <p:cNvPr id="4" name="Picture 3"/>
          <p:cNvPicPr>
            <a:picLocks noChangeAspect="1"/>
          </p:cNvPicPr>
          <p:nvPr/>
        </p:nvPicPr>
        <p:blipFill>
          <a:blip r:embed="rId3"/>
          <a:stretch>
            <a:fillRect/>
          </a:stretch>
        </p:blipFill>
        <p:spPr>
          <a:xfrm>
            <a:off x="5879976" y="2295537"/>
            <a:ext cx="3504902" cy="1494338"/>
          </a:xfrm>
          <a:prstGeom prst="rect">
            <a:avLst/>
          </a:prstGeom>
          <a:ln w="28575">
            <a:solidFill>
              <a:schemeClr val="accent1"/>
            </a:solidFill>
          </a:ln>
        </p:spPr>
      </p:pic>
      <p:pic>
        <p:nvPicPr>
          <p:cNvPr id="5" name="Picture 4"/>
          <p:cNvPicPr>
            <a:picLocks noChangeAspect="1"/>
          </p:cNvPicPr>
          <p:nvPr/>
        </p:nvPicPr>
        <p:blipFill>
          <a:blip r:embed="rId4"/>
          <a:stretch>
            <a:fillRect/>
          </a:stretch>
        </p:blipFill>
        <p:spPr>
          <a:xfrm>
            <a:off x="6096002" y="3642392"/>
            <a:ext cx="3156861" cy="2766687"/>
          </a:xfrm>
          <a:prstGeom prst="rect">
            <a:avLst/>
          </a:prstGeom>
          <a:ln w="28575">
            <a:solidFill>
              <a:schemeClr val="accent1"/>
            </a:solidFill>
          </a:ln>
        </p:spPr>
      </p:pic>
      <p:pic>
        <p:nvPicPr>
          <p:cNvPr id="7" name="Picture 6"/>
          <p:cNvPicPr>
            <a:picLocks noChangeAspect="1"/>
          </p:cNvPicPr>
          <p:nvPr/>
        </p:nvPicPr>
        <p:blipFill>
          <a:blip r:embed="rId5"/>
          <a:stretch>
            <a:fillRect/>
          </a:stretch>
        </p:blipFill>
        <p:spPr>
          <a:xfrm>
            <a:off x="2135560" y="2323496"/>
            <a:ext cx="3331518" cy="3971717"/>
          </a:xfrm>
          <a:prstGeom prst="rect">
            <a:avLst/>
          </a:prstGeom>
          <a:ln w="28575">
            <a:solidFill>
              <a:schemeClr val="accent1"/>
            </a:solidFill>
          </a:ln>
        </p:spPr>
      </p:pic>
      <p:sp>
        <p:nvSpPr>
          <p:cNvPr id="8" name="Rectangle 7"/>
          <p:cNvSpPr/>
          <p:nvPr/>
        </p:nvSpPr>
        <p:spPr>
          <a:xfrm>
            <a:off x="-155559" y="1592678"/>
            <a:ext cx="12071069" cy="424732"/>
          </a:xfrm>
          <a:prstGeom prst="rect">
            <a:avLst/>
          </a:prstGeom>
        </p:spPr>
        <p:txBody>
          <a:bodyPr wrap="square">
            <a:spAutoFit/>
          </a:bodyPr>
          <a:lstStyle/>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Familiarize yourself and campus staff with online tools, features, and system functionality</a:t>
            </a:r>
          </a:p>
        </p:txBody>
      </p:sp>
      <p:sp>
        <p:nvSpPr>
          <p:cNvPr id="9" name="Slide Number Placeholder 8">
            <a:extLst>
              <a:ext uri="{FF2B5EF4-FFF2-40B4-BE49-F238E27FC236}">
                <a16:creationId xmlns:a16="http://schemas.microsoft.com/office/drawing/2014/main" id="{62C05386-9BF9-D445-BB78-2CC7E7136533}"/>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273</a:t>
            </a:fld>
            <a:r>
              <a:rPr lang="en-GB" altLang="en-US">
                <a:solidFill>
                  <a:srgbClr val="000000"/>
                </a:solidFill>
              </a:rPr>
              <a:t> </a:t>
            </a:r>
          </a:p>
        </p:txBody>
      </p:sp>
    </p:spTree>
    <p:extLst>
      <p:ext uri="{BB962C8B-B14F-4D97-AF65-F5344CB8AC3E}">
        <p14:creationId xmlns:p14="http://schemas.microsoft.com/office/powerpoint/2010/main" val="89532597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3626" y="273657"/>
            <a:ext cx="7825030" cy="697305"/>
          </a:xfrm>
        </p:spPr>
        <p:txBody>
          <a:bodyPr/>
          <a:lstStyle/>
          <a:p>
            <a:r>
              <a:rPr lang="en-US" sz="3600" b="1">
                <a:solidFill>
                  <a:srgbClr val="1682C5"/>
                </a:solidFill>
                <a:latin typeface="+mn-lt"/>
                <a:ea typeface="Calibri" charset="0"/>
                <a:cs typeface="Calibri" charset="0"/>
              </a:rPr>
              <a:t>Campus Support – Considerations </a:t>
            </a:r>
          </a:p>
        </p:txBody>
      </p:sp>
      <p:sp>
        <p:nvSpPr>
          <p:cNvPr id="3" name="Content Placeholder 2"/>
          <p:cNvSpPr>
            <a:spLocks noGrp="1"/>
          </p:cNvSpPr>
          <p:nvPr>
            <p:ph idx="1"/>
          </p:nvPr>
        </p:nvSpPr>
        <p:spPr>
          <a:xfrm>
            <a:off x="410019" y="1456262"/>
            <a:ext cx="8543925" cy="6889874"/>
          </a:xfrm>
        </p:spPr>
        <p:txBody>
          <a:bodyPr>
            <a:normAutofit/>
          </a:bodyPr>
          <a:lstStyle/>
          <a:p>
            <a:pPr marL="0" indent="0">
              <a:buNone/>
            </a:pPr>
            <a:r>
              <a:rPr lang="en-US" sz="2400" b="1">
                <a:solidFill>
                  <a:schemeClr val="accent1"/>
                </a:solidFill>
                <a:latin typeface="Calibri" charset="0"/>
                <a:ea typeface="Calibri" charset="0"/>
                <a:cs typeface="Calibri" charset="0"/>
              </a:rPr>
              <a:t>Develop campus online testing support plan</a:t>
            </a:r>
          </a:p>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Identifying devices meeting minimum system requirements</a:t>
            </a:r>
          </a:p>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Downloading, installing, and updating the STAAR Online Testing Platform secure browser</a:t>
            </a:r>
          </a:p>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Device Testing</a:t>
            </a:r>
          </a:p>
          <a:p>
            <a:pPr marL="1090613" lvl="2" indent="-176213">
              <a:buClr>
                <a:schemeClr val="accent1"/>
              </a:buClr>
              <a:buSzPct val="95000"/>
              <a:buFont typeface="Arial" charset="0"/>
              <a:buChar char="•"/>
            </a:pPr>
            <a:r>
              <a:rPr lang="en-US" sz="2200">
                <a:solidFill>
                  <a:schemeClr val="tx1">
                    <a:lumMod val="75000"/>
                    <a:lumOff val="25000"/>
                  </a:schemeClr>
                </a:solidFill>
                <a:latin typeface="Calibri" charset="0"/>
                <a:ea typeface="Calibri" charset="0"/>
                <a:cs typeface="Calibri" charset="0"/>
              </a:rPr>
              <a:t>Bandwidth simulations – check bandwidth in testing locations and verify wireless access</a:t>
            </a:r>
          </a:p>
          <a:p>
            <a:pPr marL="1090613" lvl="2" indent="-176213">
              <a:spcAft>
                <a:spcPts val="600"/>
              </a:spcAft>
              <a:buClr>
                <a:schemeClr val="accent1"/>
              </a:buClr>
              <a:buSzPct val="95000"/>
              <a:buFont typeface="Arial" charset="0"/>
              <a:buChar char="•"/>
            </a:pPr>
            <a:r>
              <a:rPr lang="en-US" sz="2200">
                <a:solidFill>
                  <a:schemeClr val="tx1">
                    <a:lumMod val="75000"/>
                    <a:lumOff val="25000"/>
                  </a:schemeClr>
                </a:solidFill>
                <a:latin typeface="Calibri" charset="0"/>
                <a:ea typeface="Calibri" charset="0"/>
                <a:cs typeface="Calibri" charset="0"/>
              </a:rPr>
              <a:t>Run practice tests &amp; tutorials ahead of testing</a:t>
            </a:r>
          </a:p>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Information sharing (policy and procedures)</a:t>
            </a:r>
          </a:p>
        </p:txBody>
      </p:sp>
      <p:sp>
        <p:nvSpPr>
          <p:cNvPr id="4" name="Oval 4">
            <a:extLst>
              <a:ext uri="{FF2B5EF4-FFF2-40B4-BE49-F238E27FC236}">
                <a16:creationId xmlns:a16="http://schemas.microsoft.com/office/drawing/2014/main" id="{79015041-D6A8-41CE-9058-23EB2266A562}"/>
              </a:ext>
            </a:extLst>
          </p:cNvPr>
          <p:cNvSpPr/>
          <p:nvPr/>
        </p:nvSpPr>
        <p:spPr>
          <a:xfrm>
            <a:off x="1774121" y="273657"/>
            <a:ext cx="495869" cy="482980"/>
          </a:xfrm>
          <a:prstGeom prst="ellipse">
            <a:avLst/>
          </a:prstGeom>
          <a:solidFill>
            <a:srgbClr val="00884A"/>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7" name="Slide Number Placeholder 6">
            <a:extLst>
              <a:ext uri="{FF2B5EF4-FFF2-40B4-BE49-F238E27FC236}">
                <a16:creationId xmlns:a16="http://schemas.microsoft.com/office/drawing/2014/main" id="{9788226A-6F8B-3B4A-A342-229C646D984E}"/>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274</a:t>
            </a:fld>
            <a:r>
              <a:rPr lang="en-GB" altLang="en-US">
                <a:solidFill>
                  <a:srgbClr val="000000"/>
                </a:solidFill>
              </a:rPr>
              <a:t> </a:t>
            </a:r>
          </a:p>
        </p:txBody>
      </p:sp>
    </p:spTree>
    <p:extLst>
      <p:ext uri="{BB962C8B-B14F-4D97-AF65-F5344CB8AC3E}">
        <p14:creationId xmlns:p14="http://schemas.microsoft.com/office/powerpoint/2010/main" val="266358729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371" y="430323"/>
            <a:ext cx="6646872" cy="581790"/>
          </a:xfrm>
        </p:spPr>
        <p:txBody>
          <a:bodyPr/>
          <a:lstStyle/>
          <a:p>
            <a:r>
              <a:rPr lang="en-US" sz="3600" b="1">
                <a:solidFill>
                  <a:srgbClr val="1682C5"/>
                </a:solidFill>
                <a:latin typeface="+mn-lt"/>
                <a:ea typeface="Calibri" charset="0"/>
                <a:cs typeface="Calibri" charset="0"/>
              </a:rPr>
              <a:t>Guidance for Technology Staff</a:t>
            </a:r>
          </a:p>
        </p:txBody>
      </p:sp>
      <p:sp>
        <p:nvSpPr>
          <p:cNvPr id="7" name="Content Placeholder 6"/>
          <p:cNvSpPr>
            <a:spLocks noGrp="1"/>
          </p:cNvSpPr>
          <p:nvPr>
            <p:ph idx="1"/>
          </p:nvPr>
        </p:nvSpPr>
        <p:spPr>
          <a:xfrm>
            <a:off x="149854" y="2032821"/>
            <a:ext cx="10954922" cy="4919457"/>
          </a:xfrm>
        </p:spPr>
        <p:txBody>
          <a:bodyPr/>
          <a:lstStyle/>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Make sure you are current with OS updates and drivers, especially the week prior to the administration.</a:t>
            </a:r>
          </a:p>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Ensure updated Secure Browsers are installed on all machines that will be used for testing. </a:t>
            </a:r>
          </a:p>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Perform practice tests well in advance, including text-to-speech (TTS).</a:t>
            </a:r>
          </a:p>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Perform practice tests more frequently if using virtualization or N-Computing.</a:t>
            </a:r>
          </a:p>
          <a:p>
            <a:pPr marL="800100" lvl="1" indent="-342900">
              <a:buClr>
                <a:schemeClr val="accent2"/>
              </a:buClr>
              <a:buFont typeface="Wingdings" charset="2"/>
              <a:buChar char="§"/>
            </a:pPr>
            <a:r>
              <a:rPr lang="en-US">
                <a:solidFill>
                  <a:schemeClr val="tx1">
                    <a:lumMod val="75000"/>
                    <a:lumOff val="25000"/>
                  </a:schemeClr>
                </a:solidFill>
                <a:latin typeface="Calibri" charset="0"/>
                <a:ea typeface="Calibri" charset="0"/>
                <a:cs typeface="Calibri" charset="0"/>
              </a:rPr>
              <a:t>Shut down all applications on devices prior to launching the Secure Browser.</a:t>
            </a:r>
          </a:p>
        </p:txBody>
      </p:sp>
      <p:sp>
        <p:nvSpPr>
          <p:cNvPr id="4" name="Rectangle 3"/>
          <p:cNvSpPr/>
          <p:nvPr/>
        </p:nvSpPr>
        <p:spPr>
          <a:xfrm>
            <a:off x="10018405" y="6358390"/>
            <a:ext cx="297904" cy="2201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31" b="0" i="0" u="none" strike="noStrike" kern="1200" cap="none" spc="0" normalizeH="0" baseline="0" noProof="0">
                <a:ln>
                  <a:noFill/>
                </a:ln>
                <a:solidFill>
                  <a:prstClr val="white"/>
                </a:solidFill>
                <a:effectLst/>
                <a:uLnTx/>
                <a:uFillTx/>
                <a:latin typeface="Calibri" panose="020F0502020204030204"/>
                <a:ea typeface="+mn-ea"/>
                <a:cs typeface="+mn-cs"/>
              </a:rPr>
              <a:t>51</a:t>
            </a:r>
          </a:p>
        </p:txBody>
      </p:sp>
      <p:sp>
        <p:nvSpPr>
          <p:cNvPr id="6" name="Slide Number Placeholder 5">
            <a:extLst>
              <a:ext uri="{FF2B5EF4-FFF2-40B4-BE49-F238E27FC236}">
                <a16:creationId xmlns:a16="http://schemas.microsoft.com/office/drawing/2014/main" id="{9F7220D6-E3C7-3948-A46E-FA3852191063}"/>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275</a:t>
            </a:fld>
            <a:r>
              <a:rPr lang="en-GB" altLang="en-US">
                <a:solidFill>
                  <a:srgbClr val="000000"/>
                </a:solidFill>
              </a:rPr>
              <a:t> </a:t>
            </a:r>
          </a:p>
        </p:txBody>
      </p:sp>
    </p:spTree>
    <p:extLst>
      <p:ext uri="{BB962C8B-B14F-4D97-AF65-F5344CB8AC3E}">
        <p14:creationId xmlns:p14="http://schemas.microsoft.com/office/powerpoint/2010/main" val="83583207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049541" y="314479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p:cNvSpPr/>
          <p:nvPr/>
        </p:nvSpPr>
        <p:spPr>
          <a:xfrm>
            <a:off x="9271650" y="3148362"/>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p:cNvSpPr/>
          <p:nvPr/>
        </p:nvSpPr>
        <p:spPr>
          <a:xfrm>
            <a:off x="2828821" y="315495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p:cNvSpPr/>
          <p:nvPr/>
        </p:nvSpPr>
        <p:spPr>
          <a:xfrm>
            <a:off x="4423941" y="316511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p:cNvSpPr/>
          <p:nvPr/>
        </p:nvSpPr>
        <p:spPr>
          <a:xfrm>
            <a:off x="7664981" y="313463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itle 10"/>
          <p:cNvSpPr txBox="1">
            <a:spLocks/>
          </p:cNvSpPr>
          <p:nvPr/>
        </p:nvSpPr>
        <p:spPr>
          <a:xfrm>
            <a:off x="2215299" y="333061"/>
            <a:ext cx="10218656" cy="716575"/>
          </a:xfrm>
          <a:prstGeom prst="rect">
            <a:avLst/>
          </a:prstGeom>
        </p:spPr>
        <p:txBody>
          <a:bodyPr/>
          <a:lstStyle>
            <a:lvl1pPr>
              <a:lnSpc>
                <a:spcPct val="90000"/>
              </a:lnSpc>
              <a:spcBef>
                <a:spcPct val="0"/>
              </a:spcBef>
              <a:buNone/>
              <a:defRPr sz="3600" b="1">
                <a:solidFill>
                  <a:srgbClr val="1682C5"/>
                </a:solidFill>
                <a:ea typeface="Calibri" charset="0"/>
                <a:cs typeface="Calibri"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cs typeface="Calibri" charset="0"/>
              </a:rPr>
              <a:t> Verify and Update Student Registrations</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graphicFrame>
        <p:nvGraphicFramePr>
          <p:cNvPr id="31" name="Diagram 30"/>
          <p:cNvGraphicFramePr/>
          <p:nvPr/>
        </p:nvGraphicFramePr>
        <p:xfrm>
          <a:off x="585739" y="1187018"/>
          <a:ext cx="11414477" cy="49677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E83621F3-8D96-48CD-9D6D-92E7FC1E50F8}"/>
              </a:ext>
            </a:extLst>
          </p:cNvPr>
          <p:cNvSpPr txBox="1"/>
          <p:nvPr/>
        </p:nvSpPr>
        <p:spPr>
          <a:xfrm>
            <a:off x="-1" y="1472345"/>
            <a:ext cx="6205139" cy="5757987"/>
          </a:xfrm>
          <a:prstGeom prst="rect">
            <a:avLst/>
          </a:prstGeom>
          <a:noFill/>
        </p:spPr>
        <p:txBody>
          <a:bodyPr wrap="square" rtlCol="0">
            <a:spAutoFit/>
          </a:bodyPr>
          <a:lstStyle/>
          <a:p>
            <a:pPr marL="457200" marR="0" lvl="1" indent="0" algn="l" defTabSz="914400" rtl="0" eaLnBrk="1" fontAlgn="auto" latinLnBrk="0" hangingPunct="1">
              <a:lnSpc>
                <a:spcPct val="90000"/>
              </a:lnSpc>
              <a:spcBef>
                <a:spcPts val="500"/>
              </a:spcBef>
              <a:spcAft>
                <a:spcPts val="600"/>
              </a:spcAft>
              <a:buClr>
                <a:srgbClr val="FF8134"/>
              </a:buClr>
              <a:buSzTx/>
              <a:buFontTx/>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mn-ea"/>
                <a:cs typeface="+mn-cs"/>
              </a:rPr>
              <a:t>Report Downloads for Registration Verification:</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Student’s Campus Report (Reports &gt; Students) </a:t>
            </a:r>
            <a:r>
              <a:rPr kumimoji="0" lang="en-US" sz="2400" b="0" i="0" u="none" strike="noStrike" kern="1200" cap="none" spc="0" normalizeH="0" baseline="0" noProof="0">
                <a:ln>
                  <a:noFill/>
                </a:ln>
                <a:solidFill>
                  <a:srgbClr val="C00000"/>
                </a:solidFill>
                <a:effectLst/>
                <a:uLnTx/>
                <a:uFillTx/>
                <a:latin typeface="Calibri" panose="020F0502020204030204"/>
                <a:ea typeface="Calibri" charset="0"/>
                <a:cs typeface="Calibri" charset="0"/>
              </a:rPr>
              <a:t>*</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Student’s District Home Campus Report (Reports &gt; Students) </a:t>
            </a:r>
            <a:r>
              <a:rPr kumimoji="0" lang="en-US" sz="2400" b="0" i="0" u="none" strike="noStrike" kern="1200" cap="none" spc="0" normalizeH="0" baseline="0" noProof="0">
                <a:ln>
                  <a:noFill/>
                </a:ln>
                <a:solidFill>
                  <a:srgbClr val="C00000"/>
                </a:solidFill>
                <a:effectLst/>
                <a:uLnTx/>
                <a:uFillTx/>
                <a:latin typeface="Calibri" panose="020F0502020204030204"/>
                <a:ea typeface="Calibri" charset="0"/>
                <a:cs typeface="Calibri" charset="0"/>
              </a:rPr>
              <a:t>*</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Groups Report (Online Testing &gt; Groups) </a:t>
            </a:r>
            <a:r>
              <a:rPr kumimoji="0" lang="en-US" sz="2400" b="0" i="0" u="none" strike="noStrike" kern="1200" cap="none" spc="0" normalizeH="0" baseline="0" noProof="0">
                <a:ln>
                  <a:noFill/>
                </a:ln>
                <a:solidFill>
                  <a:srgbClr val="C00000"/>
                </a:solidFill>
                <a:effectLst/>
                <a:uLnTx/>
                <a:uFillTx/>
                <a:latin typeface="Calibri" panose="020F0502020204030204"/>
                <a:ea typeface="Calibri" charset="0"/>
                <a:cs typeface="Calibri" charset="0"/>
              </a:rPr>
              <a:t>*</a:t>
            </a:r>
          </a:p>
          <a:p>
            <a:pPr marL="800100" marR="0" lvl="1" indent="-342900" algn="l" defTabSz="914400" rtl="0" eaLnBrk="1" fontAlgn="auto" latinLnBrk="0" hangingPunct="1">
              <a:lnSpc>
                <a:spcPct val="90000"/>
              </a:lnSpc>
              <a:spcBef>
                <a:spcPts val="500"/>
              </a:spcBef>
              <a:spcAft>
                <a:spcPts val="12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Online Test Status Report (Reports &gt; Online Testing)</a:t>
            </a:r>
          </a:p>
          <a:p>
            <a:pPr marL="457200" marR="0" lvl="1" indent="0" algn="l" defTabSz="914400" rtl="0" eaLnBrk="1" fontAlgn="auto" latinLnBrk="0" hangingPunct="1">
              <a:lnSpc>
                <a:spcPct val="90000"/>
              </a:lnSpc>
              <a:spcBef>
                <a:spcPts val="500"/>
              </a:spcBef>
              <a:spcAft>
                <a:spcPts val="0"/>
              </a:spcAft>
              <a:buClr>
                <a:srgbClr val="FF8134"/>
              </a:buClr>
              <a:buSzTx/>
              <a:buFontTx/>
              <a:buNone/>
              <a:tabLst/>
              <a:defRPr/>
            </a:pPr>
            <a:r>
              <a:rPr kumimoji="0" lang="en-US" sz="2400" b="0" i="0" u="none" strike="noStrike" kern="1200" cap="none" spc="0" normalizeH="0" baseline="0" noProof="0">
                <a:ln>
                  <a:noFill/>
                </a:ln>
                <a:solidFill>
                  <a:srgbClr val="C00000"/>
                </a:solidFill>
                <a:effectLst/>
                <a:uLnTx/>
                <a:uFillTx/>
                <a:latin typeface="Calibri" panose="020F0502020204030204"/>
                <a:ea typeface="Calibri" charset="0"/>
                <a:cs typeface="Calibri" charset="0"/>
              </a:rPr>
              <a:t>*</a:t>
            </a: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 Reports are downloaded in the registration file upload format – edits may be applied directly to file, and file re-uploaded into system to enact updates.</a:t>
            </a:r>
          </a:p>
          <a:p>
            <a:pPr marL="457200" marR="0" lvl="1" indent="0" algn="l" defTabSz="914400" rtl="0" eaLnBrk="1" fontAlgn="auto" latinLnBrk="0" hangingPunct="1">
              <a:lnSpc>
                <a:spcPct val="90000"/>
              </a:lnSpc>
              <a:spcBef>
                <a:spcPts val="500"/>
              </a:spcBef>
              <a:spcAft>
                <a:spcPts val="0"/>
              </a:spcAft>
              <a:buClr>
                <a:srgbClr val="FF8134"/>
              </a:buClr>
              <a:buSzTx/>
              <a:buFontTx/>
              <a:buNone/>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endParaRPr>
          </a:p>
        </p:txBody>
      </p:sp>
      <p:sp>
        <p:nvSpPr>
          <p:cNvPr id="17" name="Oval 4">
            <a:extLst>
              <a:ext uri="{FF2B5EF4-FFF2-40B4-BE49-F238E27FC236}">
                <a16:creationId xmlns:a16="http://schemas.microsoft.com/office/drawing/2014/main" id="{F7B82886-C947-461D-B589-E73AEA2EEA5B}"/>
              </a:ext>
            </a:extLst>
          </p:cNvPr>
          <p:cNvSpPr/>
          <p:nvPr/>
        </p:nvSpPr>
        <p:spPr>
          <a:xfrm>
            <a:off x="1774121" y="273657"/>
            <a:ext cx="495869" cy="482980"/>
          </a:xfrm>
          <a:prstGeom prst="ellipse">
            <a:avLst/>
          </a:prstGeom>
          <a:solidFill>
            <a:srgbClr val="F9ED1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3" name="Picture 2">
            <a:extLst>
              <a:ext uri="{FF2B5EF4-FFF2-40B4-BE49-F238E27FC236}">
                <a16:creationId xmlns:a16="http://schemas.microsoft.com/office/drawing/2014/main" id="{C919DF4A-544D-4280-8D45-38835A067028}"/>
              </a:ext>
            </a:extLst>
          </p:cNvPr>
          <p:cNvPicPr>
            <a:picLocks noChangeAspect="1"/>
          </p:cNvPicPr>
          <p:nvPr/>
        </p:nvPicPr>
        <p:blipFill>
          <a:blip r:embed="rId9"/>
          <a:stretch>
            <a:fillRect/>
          </a:stretch>
        </p:blipFill>
        <p:spPr>
          <a:xfrm>
            <a:off x="6388604" y="1664757"/>
            <a:ext cx="5280336" cy="4006225"/>
          </a:xfrm>
          <a:prstGeom prst="rect">
            <a:avLst/>
          </a:prstGeom>
          <a:ln w="28575">
            <a:solidFill>
              <a:schemeClr val="accent1">
                <a:hueOff val="0"/>
                <a:satOff val="0"/>
                <a:lumOff val="0"/>
              </a:schemeClr>
            </a:solidFill>
          </a:ln>
        </p:spPr>
      </p:pic>
    </p:spTree>
    <p:extLst>
      <p:ext uri="{BB962C8B-B14F-4D97-AF65-F5344CB8AC3E}">
        <p14:creationId xmlns:p14="http://schemas.microsoft.com/office/powerpoint/2010/main" val="9806063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9029" y="1435677"/>
            <a:ext cx="10473180" cy="716575"/>
          </a:xfrm>
          <a:prstGeom prst="rect">
            <a:avLst/>
          </a:prstGeom>
        </p:spPr>
        <p:txBody>
          <a:bodyPr vert="horz" wrap="square" lIns="0" tIns="0" rIns="0" bIns="0" rtlCol="0">
            <a:noAutofit/>
          </a:bodyPr>
          <a:lstStyle/>
          <a:p>
            <a:pPr marL="457200" marR="0" lvl="1" indent="0" algn="l" defTabSz="914400" rtl="0" eaLnBrk="1" fontAlgn="auto" latinLnBrk="0" hangingPunct="1">
              <a:lnSpc>
                <a:spcPct val="90000"/>
              </a:lnSpc>
              <a:spcBef>
                <a:spcPts val="500"/>
              </a:spcBef>
              <a:spcAft>
                <a:spcPts val="600"/>
              </a:spcAft>
              <a:buClr>
                <a:srgbClr val="FF8134"/>
              </a:buClr>
              <a:buSzTx/>
              <a:buFontTx/>
              <a:buNone/>
              <a:tabLst>
                <a:tab pos="354965" algn="l"/>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mn-ea"/>
                <a:cs typeface="+mn-cs"/>
              </a:rPr>
              <a:t>Verify and Update in UI – </a:t>
            </a:r>
            <a:r>
              <a:rPr kumimoji="0" lang="en-US" sz="2400" b="1" i="1" u="none" strike="noStrike" kern="1200" cap="none" spc="0" normalizeH="0" baseline="0" noProof="0">
                <a:ln>
                  <a:noFill/>
                </a:ln>
                <a:solidFill>
                  <a:srgbClr val="1682C5"/>
                </a:solidFill>
                <a:effectLst/>
                <a:uLnTx/>
                <a:uFillTx/>
                <a:latin typeface="Calibri" panose="020F0502020204030204"/>
                <a:ea typeface="+mn-ea"/>
                <a:cs typeface="+mn-cs"/>
              </a:rPr>
              <a:t>Students &gt; View &amp; Edit</a:t>
            </a:r>
          </a:p>
        </p:txBody>
      </p:sp>
      <p:pic>
        <p:nvPicPr>
          <p:cNvPr id="2" name="Picture 1">
            <a:extLst>
              <a:ext uri="{FF2B5EF4-FFF2-40B4-BE49-F238E27FC236}">
                <a16:creationId xmlns:a16="http://schemas.microsoft.com/office/drawing/2014/main" id="{88708292-1C55-42BB-84EC-D63870FB26CA}"/>
              </a:ext>
            </a:extLst>
          </p:cNvPr>
          <p:cNvPicPr>
            <a:picLocks noChangeAspect="1"/>
          </p:cNvPicPr>
          <p:nvPr/>
        </p:nvPicPr>
        <p:blipFill>
          <a:blip r:embed="rId2"/>
          <a:stretch>
            <a:fillRect/>
          </a:stretch>
        </p:blipFill>
        <p:spPr>
          <a:xfrm>
            <a:off x="446879" y="2526001"/>
            <a:ext cx="5341179" cy="3296816"/>
          </a:xfrm>
          <a:prstGeom prst="rect">
            <a:avLst/>
          </a:prstGeom>
          <a:ln w="28575">
            <a:solidFill>
              <a:schemeClr val="accent1">
                <a:hueOff val="0"/>
                <a:satOff val="0"/>
                <a:lumOff val="0"/>
              </a:schemeClr>
            </a:solidFill>
          </a:ln>
        </p:spPr>
      </p:pic>
      <p:pic>
        <p:nvPicPr>
          <p:cNvPr id="6" name="Picture 5">
            <a:extLst>
              <a:ext uri="{FF2B5EF4-FFF2-40B4-BE49-F238E27FC236}">
                <a16:creationId xmlns:a16="http://schemas.microsoft.com/office/drawing/2014/main" id="{63292801-F883-495A-9797-28AF38E89A30}"/>
              </a:ext>
            </a:extLst>
          </p:cNvPr>
          <p:cNvPicPr>
            <a:picLocks noChangeAspect="1"/>
          </p:cNvPicPr>
          <p:nvPr/>
        </p:nvPicPr>
        <p:blipFill>
          <a:blip r:embed="rId3"/>
          <a:stretch>
            <a:fillRect/>
          </a:stretch>
        </p:blipFill>
        <p:spPr>
          <a:xfrm>
            <a:off x="6335695" y="2526001"/>
            <a:ext cx="5218424" cy="3296816"/>
          </a:xfrm>
          <a:prstGeom prst="rect">
            <a:avLst/>
          </a:prstGeom>
          <a:ln w="28575">
            <a:solidFill>
              <a:schemeClr val="accent1">
                <a:hueOff val="0"/>
                <a:satOff val="0"/>
                <a:lumOff val="0"/>
              </a:schemeClr>
            </a:solidFill>
          </a:ln>
        </p:spPr>
      </p:pic>
      <p:sp>
        <p:nvSpPr>
          <p:cNvPr id="12" name="TextBox 11">
            <a:extLst>
              <a:ext uri="{FF2B5EF4-FFF2-40B4-BE49-F238E27FC236}">
                <a16:creationId xmlns:a16="http://schemas.microsoft.com/office/drawing/2014/main" id="{381E51A5-9371-4A9B-A353-3CCA673C0A99}"/>
              </a:ext>
            </a:extLst>
          </p:cNvPr>
          <p:cNvSpPr txBox="1"/>
          <p:nvPr/>
        </p:nvSpPr>
        <p:spPr>
          <a:xfrm>
            <a:off x="546549" y="2063493"/>
            <a:ext cx="53411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682C5"/>
                </a:solidFill>
                <a:effectLst/>
                <a:uLnTx/>
                <a:uFillTx/>
                <a:latin typeface="Calibri" panose="020F0502020204030204"/>
                <a:ea typeface="+mn-ea"/>
                <a:cs typeface="+mn-cs"/>
              </a:rPr>
              <a:t>Profile</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a:ln>
                  <a:noFill/>
                </a:ln>
                <a:solidFill>
                  <a:srgbClr val="1682C5"/>
                </a:solidFill>
                <a:effectLst/>
                <a:uLnTx/>
                <a:uFillTx/>
                <a:latin typeface="Calibri" panose="020F0502020204030204"/>
                <a:ea typeface="+mn-ea"/>
                <a:cs typeface="+mn-cs"/>
              </a:rPr>
              <a:t>Tab – Student Information and Demographics</a:t>
            </a:r>
          </a:p>
        </p:txBody>
      </p:sp>
      <p:sp>
        <p:nvSpPr>
          <p:cNvPr id="13" name="TextBox 12">
            <a:extLst>
              <a:ext uri="{FF2B5EF4-FFF2-40B4-BE49-F238E27FC236}">
                <a16:creationId xmlns:a16="http://schemas.microsoft.com/office/drawing/2014/main" id="{40EF4970-620A-4B3E-B7BF-48B1A31E2680}"/>
              </a:ext>
            </a:extLst>
          </p:cNvPr>
          <p:cNvSpPr txBox="1"/>
          <p:nvPr/>
        </p:nvSpPr>
        <p:spPr>
          <a:xfrm>
            <a:off x="6125163" y="2063493"/>
            <a:ext cx="5639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682C5"/>
                </a:solidFill>
                <a:effectLst/>
                <a:uLnTx/>
                <a:uFillTx/>
                <a:latin typeface="Calibri" panose="020F0502020204030204"/>
                <a:ea typeface="+mn-ea"/>
                <a:cs typeface="+mn-cs"/>
              </a:rPr>
              <a:t>Tests Tab – Test Information (e.g., Test Language, PNPs)</a:t>
            </a:r>
          </a:p>
        </p:txBody>
      </p:sp>
      <p:sp>
        <p:nvSpPr>
          <p:cNvPr id="14" name="Title 10">
            <a:extLst>
              <a:ext uri="{FF2B5EF4-FFF2-40B4-BE49-F238E27FC236}">
                <a16:creationId xmlns:a16="http://schemas.microsoft.com/office/drawing/2014/main" id="{E547D6D1-376C-485D-87FE-AFC2F4CDA9AB}"/>
              </a:ext>
            </a:extLst>
          </p:cNvPr>
          <p:cNvSpPr txBox="1">
            <a:spLocks/>
          </p:cNvSpPr>
          <p:nvPr/>
        </p:nvSpPr>
        <p:spPr>
          <a:xfrm>
            <a:off x="2215299" y="333061"/>
            <a:ext cx="10218656" cy="716575"/>
          </a:xfrm>
          <a:prstGeom prst="rect">
            <a:avLst/>
          </a:prstGeom>
        </p:spPr>
        <p:txBody>
          <a:bodyPr/>
          <a:lstStyle>
            <a:lvl1pPr>
              <a:lnSpc>
                <a:spcPct val="90000"/>
              </a:lnSpc>
              <a:spcBef>
                <a:spcPct val="0"/>
              </a:spcBef>
              <a:buNone/>
              <a:defRPr sz="3600" b="1">
                <a:solidFill>
                  <a:srgbClr val="1682C5"/>
                </a:solidFill>
                <a:ea typeface="Calibri" charset="0"/>
                <a:cs typeface="Calibri"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cs typeface="Calibri" charset="0"/>
              </a:rPr>
              <a:t> Verify and Update Student Registrations</a:t>
            </a:r>
          </a:p>
        </p:txBody>
      </p:sp>
      <p:sp>
        <p:nvSpPr>
          <p:cNvPr id="15" name="Oval 4">
            <a:extLst>
              <a:ext uri="{FF2B5EF4-FFF2-40B4-BE49-F238E27FC236}">
                <a16:creationId xmlns:a16="http://schemas.microsoft.com/office/drawing/2014/main" id="{62AA3F4D-E809-44B4-8935-E3539BDC54D7}"/>
              </a:ext>
            </a:extLst>
          </p:cNvPr>
          <p:cNvSpPr/>
          <p:nvPr/>
        </p:nvSpPr>
        <p:spPr>
          <a:xfrm>
            <a:off x="1774121" y="273657"/>
            <a:ext cx="495869" cy="482980"/>
          </a:xfrm>
          <a:prstGeom prst="ellipse">
            <a:avLst/>
          </a:prstGeom>
          <a:solidFill>
            <a:srgbClr val="F9ED1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7" name="Slide Number Placeholder 6">
            <a:extLst>
              <a:ext uri="{FF2B5EF4-FFF2-40B4-BE49-F238E27FC236}">
                <a16:creationId xmlns:a16="http://schemas.microsoft.com/office/drawing/2014/main" id="{F354076D-216B-1347-AE99-E8BFACE9F78E}"/>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277</a:t>
            </a:fld>
            <a:r>
              <a:rPr lang="en-GB" altLang="en-US">
                <a:solidFill>
                  <a:srgbClr val="000000"/>
                </a:solidFill>
              </a:rPr>
              <a:t> </a:t>
            </a:r>
          </a:p>
        </p:txBody>
      </p:sp>
    </p:spTree>
    <p:extLst>
      <p:ext uri="{BB962C8B-B14F-4D97-AF65-F5344CB8AC3E}">
        <p14:creationId xmlns:p14="http://schemas.microsoft.com/office/powerpoint/2010/main" val="131002987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440987" y="1309159"/>
            <a:ext cx="5578814" cy="4351338"/>
          </a:xfrm>
        </p:spPr>
        <p:txBody>
          <a:bodyPr/>
          <a:lstStyle/>
          <a:p>
            <a:pPr marL="800100" lvl="1" indent="-342900">
              <a:buClr>
                <a:schemeClr val="accent2"/>
              </a:buClr>
              <a:buFont typeface="Wingdings" charset="2"/>
              <a:buChar char="§"/>
            </a:pPr>
            <a:r>
              <a:rPr lang="en-US">
                <a:solidFill>
                  <a:schemeClr val="tx1">
                    <a:lumMod val="75000"/>
                    <a:lumOff val="25000"/>
                  </a:schemeClr>
                </a:solidFill>
                <a:latin typeface="Calibri" charset="0"/>
              </a:rPr>
              <a:t>Testing group rosters and student test tickets contain PNP information.</a:t>
            </a:r>
          </a:p>
          <a:p>
            <a:pPr marL="800100" lvl="1" indent="-342900">
              <a:buClr>
                <a:schemeClr val="accent2"/>
              </a:buClr>
              <a:buFont typeface="Wingdings" charset="2"/>
              <a:buChar char="§"/>
            </a:pPr>
            <a:r>
              <a:rPr lang="en-US">
                <a:solidFill>
                  <a:schemeClr val="tx1">
                    <a:lumMod val="75000"/>
                    <a:lumOff val="25000"/>
                  </a:schemeClr>
                </a:solidFill>
                <a:latin typeface="Calibri" charset="0"/>
              </a:rPr>
              <a:t>Ensure that students eligible to use embedded supports have the information noted on their test tickets.</a:t>
            </a:r>
          </a:p>
          <a:p>
            <a:pPr lvl="0"/>
            <a:endParaRPr lang="en-US"/>
          </a:p>
          <a:p>
            <a:pPr lvl="0"/>
            <a:endParaRPr lang="en-US"/>
          </a:p>
          <a:p>
            <a:pPr marL="0" indent="0">
              <a:buNone/>
            </a:pPr>
            <a:r>
              <a:rPr lang="en-US" sz="2200" b="1" kern="0">
                <a:cs typeface="Arial"/>
              </a:rPr>
              <a:t>NOTE</a:t>
            </a:r>
            <a:r>
              <a:rPr lang="en-US" sz="2200" kern="0">
                <a:cs typeface="Arial"/>
              </a:rPr>
              <a:t>: Test tickets are available for printing one week prior to the start of the testing window.</a:t>
            </a:r>
          </a:p>
        </p:txBody>
      </p:sp>
      <p:pic>
        <p:nvPicPr>
          <p:cNvPr id="20" name="Picture 19"/>
          <p:cNvPicPr>
            <a:picLocks noChangeAspect="1"/>
          </p:cNvPicPr>
          <p:nvPr/>
        </p:nvPicPr>
        <p:blipFill>
          <a:blip r:embed="rId3"/>
          <a:stretch>
            <a:fillRect/>
          </a:stretch>
        </p:blipFill>
        <p:spPr>
          <a:xfrm>
            <a:off x="1246002" y="3523227"/>
            <a:ext cx="3124347" cy="660920"/>
          </a:xfrm>
          <a:prstGeom prst="rect">
            <a:avLst/>
          </a:prstGeom>
        </p:spPr>
      </p:pic>
      <p:pic>
        <p:nvPicPr>
          <p:cNvPr id="22" name="Picture 21"/>
          <p:cNvPicPr>
            <a:picLocks noChangeAspect="1"/>
          </p:cNvPicPr>
          <p:nvPr/>
        </p:nvPicPr>
        <p:blipFill>
          <a:blip r:embed="rId4"/>
          <a:stretch>
            <a:fillRect/>
          </a:stretch>
        </p:blipFill>
        <p:spPr>
          <a:xfrm>
            <a:off x="6618644" y="1273425"/>
            <a:ext cx="2916410" cy="2719165"/>
          </a:xfrm>
          <a:prstGeom prst="rect">
            <a:avLst/>
          </a:prstGeom>
          <a:ln w="28575">
            <a:solidFill>
              <a:schemeClr val="accent1"/>
            </a:solidFill>
          </a:ln>
        </p:spPr>
      </p:pic>
      <p:pic>
        <p:nvPicPr>
          <p:cNvPr id="23" name="Picture 22"/>
          <p:cNvPicPr>
            <a:picLocks noChangeAspect="1"/>
          </p:cNvPicPr>
          <p:nvPr/>
        </p:nvPicPr>
        <p:blipFill>
          <a:blip r:embed="rId5"/>
          <a:stretch>
            <a:fillRect/>
          </a:stretch>
        </p:blipFill>
        <p:spPr>
          <a:xfrm>
            <a:off x="6034089" y="3523227"/>
            <a:ext cx="2639267" cy="1785011"/>
          </a:xfrm>
          <a:prstGeom prst="rect">
            <a:avLst/>
          </a:prstGeom>
          <a:ln w="28575">
            <a:solidFill>
              <a:schemeClr val="accent1"/>
            </a:solidFill>
          </a:ln>
        </p:spPr>
      </p:pic>
      <p:pic>
        <p:nvPicPr>
          <p:cNvPr id="24" name="Picture 23"/>
          <p:cNvPicPr>
            <a:picLocks noChangeAspect="1"/>
          </p:cNvPicPr>
          <p:nvPr/>
        </p:nvPicPr>
        <p:blipFill>
          <a:blip r:embed="rId6"/>
          <a:stretch>
            <a:fillRect/>
          </a:stretch>
        </p:blipFill>
        <p:spPr>
          <a:xfrm>
            <a:off x="8654386" y="2920132"/>
            <a:ext cx="2225670" cy="2415317"/>
          </a:xfrm>
          <a:prstGeom prst="rect">
            <a:avLst/>
          </a:prstGeom>
          <a:ln w="28575">
            <a:solidFill>
              <a:schemeClr val="accent1"/>
            </a:solidFill>
          </a:ln>
        </p:spPr>
      </p:pic>
      <p:sp>
        <p:nvSpPr>
          <p:cNvPr id="25" name="Rectangle 24"/>
          <p:cNvSpPr/>
          <p:nvPr/>
        </p:nvSpPr>
        <p:spPr>
          <a:xfrm>
            <a:off x="8273666" y="3961578"/>
            <a:ext cx="203530" cy="1189573"/>
          </a:xfrm>
          <a:prstGeom prst="rect">
            <a:avLst/>
          </a:prstGeom>
          <a:noFill/>
          <a:ln w="22225"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BF5EA"/>
              </a:solidFill>
              <a:effectLst/>
              <a:uLnTx/>
              <a:uFillTx/>
              <a:latin typeface="Verdana"/>
              <a:ea typeface="+mn-ea"/>
              <a:cs typeface="Arial"/>
            </a:endParaRPr>
          </a:p>
        </p:txBody>
      </p:sp>
      <p:sp>
        <p:nvSpPr>
          <p:cNvPr id="26" name="Rectangle 25"/>
          <p:cNvSpPr/>
          <p:nvPr/>
        </p:nvSpPr>
        <p:spPr>
          <a:xfrm>
            <a:off x="9592651" y="4415732"/>
            <a:ext cx="1020510" cy="281264"/>
          </a:xfrm>
          <a:prstGeom prst="rect">
            <a:avLst/>
          </a:prstGeom>
          <a:noFill/>
          <a:ln w="22225"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BF5EA"/>
              </a:solidFill>
              <a:effectLst/>
              <a:uLnTx/>
              <a:uFillTx/>
              <a:latin typeface="Verdana"/>
              <a:ea typeface="+mn-ea"/>
              <a:cs typeface="Arial"/>
            </a:endParaRPr>
          </a:p>
        </p:txBody>
      </p:sp>
      <p:pic>
        <p:nvPicPr>
          <p:cNvPr id="14" name="Picture 13"/>
          <p:cNvPicPr>
            <a:picLocks noChangeAspect="1"/>
          </p:cNvPicPr>
          <p:nvPr/>
        </p:nvPicPr>
        <p:blipFill>
          <a:blip r:embed="rId7"/>
          <a:stretch>
            <a:fillRect/>
          </a:stretch>
        </p:blipFill>
        <p:spPr>
          <a:xfrm>
            <a:off x="5489814" y="5584575"/>
            <a:ext cx="6540295" cy="773781"/>
          </a:xfrm>
          <a:prstGeom prst="rect">
            <a:avLst/>
          </a:prstGeom>
          <a:ln w="28575">
            <a:solidFill>
              <a:schemeClr val="accent1"/>
            </a:solidFill>
          </a:ln>
        </p:spPr>
      </p:pic>
      <p:sp>
        <p:nvSpPr>
          <p:cNvPr id="17" name="Title 10">
            <a:extLst>
              <a:ext uri="{FF2B5EF4-FFF2-40B4-BE49-F238E27FC236}">
                <a16:creationId xmlns:a16="http://schemas.microsoft.com/office/drawing/2014/main" id="{58214B00-5138-4617-A770-81F7A9380902}"/>
              </a:ext>
            </a:extLst>
          </p:cNvPr>
          <p:cNvSpPr txBox="1">
            <a:spLocks/>
          </p:cNvSpPr>
          <p:nvPr/>
        </p:nvSpPr>
        <p:spPr>
          <a:xfrm>
            <a:off x="2044558" y="11293"/>
            <a:ext cx="9795508" cy="9764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     Download and Print Test Tickets</a:t>
            </a:r>
          </a:p>
        </p:txBody>
      </p:sp>
      <p:sp>
        <p:nvSpPr>
          <p:cNvPr id="13" name="Oval 4">
            <a:extLst>
              <a:ext uri="{FF2B5EF4-FFF2-40B4-BE49-F238E27FC236}">
                <a16:creationId xmlns:a16="http://schemas.microsoft.com/office/drawing/2014/main" id="{F6DA25C5-AFBB-463D-A151-832429CC171E}"/>
              </a:ext>
            </a:extLst>
          </p:cNvPr>
          <p:cNvSpPr/>
          <p:nvPr/>
        </p:nvSpPr>
        <p:spPr>
          <a:xfrm>
            <a:off x="2013573" y="394229"/>
            <a:ext cx="495869" cy="482980"/>
          </a:xfrm>
          <a:prstGeom prst="ellipse">
            <a:avLst/>
          </a:prstGeom>
          <a:solidFill>
            <a:srgbClr val="FDB514"/>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4" name="Slide Number Placeholder 3">
            <a:extLst>
              <a:ext uri="{FF2B5EF4-FFF2-40B4-BE49-F238E27FC236}">
                <a16:creationId xmlns:a16="http://schemas.microsoft.com/office/drawing/2014/main" id="{B1C5B3B1-26BB-0F4A-A1EB-2BB8DBD3B44F}"/>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278</a:t>
            </a:fld>
            <a:r>
              <a:rPr lang="en-GB" altLang="en-US">
                <a:solidFill>
                  <a:srgbClr val="000000"/>
                </a:solidFill>
              </a:rPr>
              <a:t> </a:t>
            </a:r>
          </a:p>
        </p:txBody>
      </p:sp>
    </p:spTree>
    <p:extLst>
      <p:ext uri="{BB962C8B-B14F-4D97-AF65-F5344CB8AC3E}">
        <p14:creationId xmlns:p14="http://schemas.microsoft.com/office/powerpoint/2010/main" val="284793236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7704" y="1249623"/>
            <a:ext cx="5433208" cy="5527432"/>
          </a:xfrm>
        </p:spPr>
        <p:txBody>
          <a:bodyPr/>
          <a:lstStyle/>
          <a:p>
            <a:pPr marL="800100" lvl="1" indent="-342900">
              <a:buClr>
                <a:schemeClr val="accent2"/>
              </a:buClr>
              <a:buFont typeface="Wingdings" charset="2"/>
              <a:buChar char="§"/>
            </a:pPr>
            <a:r>
              <a:rPr lang="en-US">
                <a:solidFill>
                  <a:schemeClr val="tx1">
                    <a:lumMod val="75000"/>
                    <a:lumOff val="25000"/>
                  </a:schemeClr>
                </a:solidFill>
                <a:latin typeface="Calibri" charset="0"/>
              </a:rPr>
              <a:t>District-specific proctor tickets are available via Reports &gt; Online Testing.</a:t>
            </a:r>
          </a:p>
          <a:p>
            <a:pPr marL="800100" lvl="1" indent="-342900">
              <a:buClr>
                <a:schemeClr val="accent2"/>
              </a:buClr>
              <a:buFont typeface="Wingdings" charset="2"/>
              <a:buChar char="§"/>
            </a:pPr>
            <a:r>
              <a:rPr lang="en-US">
                <a:solidFill>
                  <a:schemeClr val="tx1">
                    <a:lumMod val="75000"/>
                    <a:lumOff val="25000"/>
                  </a:schemeClr>
                </a:solidFill>
                <a:latin typeface="Calibri" charset="0"/>
              </a:rPr>
              <a:t>Proctor tickets are available for test administrators who are signing test content to students in need of reading support. </a:t>
            </a:r>
          </a:p>
          <a:p>
            <a:pPr marL="800100" lvl="1" indent="-342900">
              <a:buClr>
                <a:schemeClr val="accent2"/>
              </a:buClr>
              <a:buFont typeface="Wingdings" charset="2"/>
              <a:buChar char="§"/>
            </a:pPr>
            <a:r>
              <a:rPr lang="en-US">
                <a:solidFill>
                  <a:schemeClr val="tx1">
                    <a:lumMod val="75000"/>
                    <a:lumOff val="25000"/>
                  </a:schemeClr>
                </a:solidFill>
                <a:latin typeface="Calibri" charset="0"/>
              </a:rPr>
              <a:t>There are logins for no supports and all supports to provide the content needed for signing to any student. </a:t>
            </a:r>
          </a:p>
          <a:p>
            <a:pPr marL="800100" lvl="1" indent="-342900">
              <a:buClr>
                <a:schemeClr val="accent2"/>
              </a:buClr>
              <a:buFont typeface="Wingdings" charset="2"/>
              <a:buChar char="§"/>
            </a:pPr>
            <a:r>
              <a:rPr lang="en-US">
                <a:solidFill>
                  <a:schemeClr val="tx1">
                    <a:lumMod val="75000"/>
                    <a:lumOff val="25000"/>
                  </a:schemeClr>
                </a:solidFill>
                <a:latin typeface="Calibri" charset="0"/>
              </a:rPr>
              <a:t>Proctor tickets are secure materials and should be treated as such. </a:t>
            </a:r>
          </a:p>
        </p:txBody>
      </p:sp>
      <p:pic>
        <p:nvPicPr>
          <p:cNvPr id="4" name="Picture 3"/>
          <p:cNvPicPr>
            <a:picLocks noChangeAspect="1"/>
          </p:cNvPicPr>
          <p:nvPr/>
        </p:nvPicPr>
        <p:blipFill>
          <a:blip r:embed="rId2"/>
          <a:stretch>
            <a:fillRect/>
          </a:stretch>
        </p:blipFill>
        <p:spPr>
          <a:xfrm>
            <a:off x="6198857" y="1367467"/>
            <a:ext cx="4300076" cy="4594098"/>
          </a:xfrm>
          <a:prstGeom prst="rect">
            <a:avLst/>
          </a:prstGeom>
          <a:ln w="28575">
            <a:solidFill>
              <a:schemeClr val="accent1"/>
            </a:solidFill>
          </a:ln>
        </p:spPr>
      </p:pic>
      <p:sp>
        <p:nvSpPr>
          <p:cNvPr id="10" name="Title 10">
            <a:extLst>
              <a:ext uri="{FF2B5EF4-FFF2-40B4-BE49-F238E27FC236}">
                <a16:creationId xmlns:a16="http://schemas.microsoft.com/office/drawing/2014/main" id="{C2742819-22A6-497E-8A2E-E06C65A576B7}"/>
              </a:ext>
            </a:extLst>
          </p:cNvPr>
          <p:cNvSpPr txBox="1">
            <a:spLocks/>
          </p:cNvSpPr>
          <p:nvPr/>
        </p:nvSpPr>
        <p:spPr>
          <a:xfrm>
            <a:off x="2044558" y="11293"/>
            <a:ext cx="9795508" cy="9764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     Download Proctor Ticket Logins</a:t>
            </a:r>
          </a:p>
        </p:txBody>
      </p:sp>
      <p:sp>
        <p:nvSpPr>
          <p:cNvPr id="11" name="Oval 4">
            <a:extLst>
              <a:ext uri="{FF2B5EF4-FFF2-40B4-BE49-F238E27FC236}">
                <a16:creationId xmlns:a16="http://schemas.microsoft.com/office/drawing/2014/main" id="{2248B50B-6931-489C-8833-5E6DBB5F6A1B}"/>
              </a:ext>
            </a:extLst>
          </p:cNvPr>
          <p:cNvSpPr/>
          <p:nvPr/>
        </p:nvSpPr>
        <p:spPr>
          <a:xfrm>
            <a:off x="2013573" y="394229"/>
            <a:ext cx="495869" cy="482980"/>
          </a:xfrm>
          <a:prstGeom prst="ellipse">
            <a:avLst/>
          </a:prstGeom>
          <a:solidFill>
            <a:srgbClr val="FDB514"/>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6" name="Slide Number Placeholder 5">
            <a:extLst>
              <a:ext uri="{FF2B5EF4-FFF2-40B4-BE49-F238E27FC236}">
                <a16:creationId xmlns:a16="http://schemas.microsoft.com/office/drawing/2014/main" id="{4242B170-4A38-1D4D-948E-18AA6740C9F4}"/>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279</a:t>
            </a:fld>
            <a:r>
              <a:rPr lang="en-GB" altLang="en-US">
                <a:solidFill>
                  <a:srgbClr val="000000"/>
                </a:solidFill>
              </a:rPr>
              <a:t> </a:t>
            </a:r>
          </a:p>
        </p:txBody>
      </p:sp>
    </p:spTree>
    <p:extLst>
      <p:ext uri="{BB962C8B-B14F-4D97-AF65-F5344CB8AC3E}">
        <p14:creationId xmlns:p14="http://schemas.microsoft.com/office/powerpoint/2010/main" val="3930983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F5B-BCB7-40AA-BC47-51228F74B28E}"/>
              </a:ext>
            </a:extLst>
          </p:cNvPr>
          <p:cNvSpPr>
            <a:spLocks noGrp="1"/>
          </p:cNvSpPr>
          <p:nvPr>
            <p:ph type="title"/>
          </p:nvPr>
        </p:nvSpPr>
        <p:spPr/>
        <p:txBody>
          <a:bodyPr/>
          <a:lstStyle/>
          <a:p>
            <a:pPr algn="ctr"/>
            <a:r>
              <a:rPr lang="en-US"/>
              <a:t>House Bill 1244—U.S. History Assessment</a:t>
            </a:r>
          </a:p>
        </p:txBody>
      </p:sp>
      <p:sp>
        <p:nvSpPr>
          <p:cNvPr id="4" name="Content Placeholder 3">
            <a:extLst>
              <a:ext uri="{FF2B5EF4-FFF2-40B4-BE49-F238E27FC236}">
                <a16:creationId xmlns:a16="http://schemas.microsoft.com/office/drawing/2014/main" id="{359659A4-F5B5-4BAD-BD4C-9BFA7482E180}"/>
              </a:ext>
            </a:extLst>
          </p:cNvPr>
          <p:cNvSpPr>
            <a:spLocks noGrp="1"/>
          </p:cNvSpPr>
          <p:nvPr>
            <p:ph idx="13"/>
          </p:nvPr>
        </p:nvSpPr>
        <p:spPr>
          <a:xfrm>
            <a:off x="750277" y="1265333"/>
            <a:ext cx="10603522" cy="5348716"/>
          </a:xfrm>
        </p:spPr>
        <p:txBody>
          <a:bodyPr>
            <a:noAutofit/>
          </a:bodyPr>
          <a:lstStyle/>
          <a:p>
            <a:pPr>
              <a:lnSpc>
                <a:spcPct val="100000"/>
              </a:lnSpc>
              <a:spcBef>
                <a:spcPts val="600"/>
              </a:spcBef>
            </a:pPr>
            <a:r>
              <a:rPr lang="en-US" sz="2600" b="0"/>
              <a:t>STAAR U.S. history assessment must include 10 questions randomly selected from the civics test administered by the U.S. Citizenship and Immigration Services as part of the naturalization process.</a:t>
            </a:r>
          </a:p>
          <a:p>
            <a:pPr marL="342900" indent="-342900">
              <a:lnSpc>
                <a:spcPct val="100000"/>
              </a:lnSpc>
              <a:spcBef>
                <a:spcPts val="600"/>
              </a:spcBef>
              <a:buFont typeface="Arial" panose="020B0604020202020204" pitchFamily="34" charset="0"/>
              <a:buChar char="•"/>
            </a:pPr>
            <a:endParaRPr lang="en-US" sz="2600" b="0"/>
          </a:p>
          <a:p>
            <a:pPr>
              <a:lnSpc>
                <a:spcPct val="100000"/>
              </a:lnSpc>
              <a:spcBef>
                <a:spcPts val="600"/>
              </a:spcBef>
            </a:pPr>
            <a:r>
              <a:rPr lang="en-US" sz="2600" b="0"/>
              <a:t>TEA must </a:t>
            </a:r>
          </a:p>
          <a:p>
            <a:pPr marL="342900" indent="-342900">
              <a:lnSpc>
                <a:spcPct val="100000"/>
              </a:lnSpc>
              <a:spcBef>
                <a:spcPts val="600"/>
              </a:spcBef>
              <a:buFont typeface="Arial" panose="020B0604020202020204" pitchFamily="34" charset="0"/>
              <a:buChar char="•"/>
            </a:pPr>
            <a:r>
              <a:rPr lang="en-US" sz="2600" b="0"/>
              <a:t>ensure that the questions included align with the Texas Essential Knowledge and Skills for the high school U.S. history course; and </a:t>
            </a:r>
          </a:p>
          <a:p>
            <a:pPr marL="342900" indent="-342900">
              <a:lnSpc>
                <a:spcPct val="100000"/>
              </a:lnSpc>
              <a:spcBef>
                <a:spcPts val="600"/>
              </a:spcBef>
              <a:buFont typeface="Arial" panose="020B0604020202020204" pitchFamily="34" charset="0"/>
              <a:buChar char="•"/>
            </a:pPr>
            <a:r>
              <a:rPr lang="en-US" sz="2600" b="0"/>
              <a:t>annually issue a report that: </a:t>
            </a:r>
          </a:p>
          <a:p>
            <a:pPr marL="1028700" lvl="1" indent="-342900">
              <a:lnSpc>
                <a:spcPct val="100000"/>
              </a:lnSpc>
              <a:spcBef>
                <a:spcPts val="600"/>
              </a:spcBef>
              <a:buFont typeface="Arial" panose="020B0604020202020204" pitchFamily="34" charset="0"/>
              <a:buChar char="•"/>
            </a:pPr>
            <a:r>
              <a:rPr lang="en-US"/>
              <a:t>provides the included questions and answers</a:t>
            </a:r>
          </a:p>
          <a:p>
            <a:pPr marL="1028700" lvl="1" indent="-342900">
              <a:lnSpc>
                <a:spcPct val="100000"/>
              </a:lnSpc>
              <a:spcBef>
                <a:spcPts val="600"/>
              </a:spcBef>
              <a:buFont typeface="Arial" panose="020B0604020202020204" pitchFamily="34" charset="0"/>
              <a:buChar char="•"/>
            </a:pPr>
            <a:r>
              <a:rPr lang="en-US"/>
              <a:t>details student performance on the questions, both statewide and disaggregated by district and campus</a:t>
            </a:r>
            <a:endParaRPr lang="en-US" sz="2400" b="0"/>
          </a:p>
        </p:txBody>
      </p:sp>
      <p:sp>
        <p:nvSpPr>
          <p:cNvPr id="7" name="Footer Placeholder 6">
            <a:extLst>
              <a:ext uri="{FF2B5EF4-FFF2-40B4-BE49-F238E27FC236}">
                <a16:creationId xmlns:a16="http://schemas.microsoft.com/office/drawing/2014/main" id="{E4C7197E-399A-A146-972B-946BCB916B7B}"/>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3CC56007-9816-FE4E-903F-6F5939C3C9B8}"/>
              </a:ext>
            </a:extLst>
          </p:cNvPr>
          <p:cNvSpPr>
            <a:spLocks noGrp="1"/>
          </p:cNvSpPr>
          <p:nvPr>
            <p:ph type="sldNum" sz="quarter" idx="12"/>
          </p:nvPr>
        </p:nvSpPr>
        <p:spPr/>
        <p:txBody>
          <a:bodyPr/>
          <a:lstStyle/>
          <a:p>
            <a:fld id="{0088AB57-2DBE-44A3-AE96-942C49E954BF}" type="slidenum">
              <a:rPr lang="en-US" smtClean="0"/>
              <a:t>28</a:t>
            </a:fld>
            <a:endParaRPr lang="en-US"/>
          </a:p>
        </p:txBody>
      </p:sp>
    </p:spTree>
    <p:extLst>
      <p:ext uri="{BB962C8B-B14F-4D97-AF65-F5344CB8AC3E}">
        <p14:creationId xmlns:p14="http://schemas.microsoft.com/office/powerpoint/2010/main" val="319192618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724" y="1672411"/>
            <a:ext cx="5433208" cy="5527432"/>
          </a:xfrm>
        </p:spPr>
        <p:txBody>
          <a:bodyPr/>
          <a:lstStyle/>
          <a:p>
            <a:pPr marL="800100" lvl="1" indent="-342900">
              <a:buClr>
                <a:schemeClr val="accent2"/>
              </a:buClr>
              <a:buFont typeface="Wingdings" charset="2"/>
              <a:buChar char="§"/>
            </a:pPr>
            <a:r>
              <a:rPr lang="en-US">
                <a:solidFill>
                  <a:schemeClr val="tx1">
                    <a:lumMod val="75000"/>
                    <a:lumOff val="25000"/>
                  </a:schemeClr>
                </a:solidFill>
                <a:latin typeface="Calibri" charset="0"/>
              </a:rPr>
              <a:t>Test Sessions are automatically established when one or more students is registered for an online test.</a:t>
            </a:r>
          </a:p>
          <a:p>
            <a:pPr marL="800100" lvl="1" indent="-342900">
              <a:buClr>
                <a:schemeClr val="accent2"/>
              </a:buClr>
              <a:buFont typeface="Wingdings" charset="2"/>
              <a:buChar char="§"/>
            </a:pPr>
            <a:r>
              <a:rPr lang="en-US">
                <a:solidFill>
                  <a:schemeClr val="tx1">
                    <a:lumMod val="75000"/>
                    <a:lumOff val="25000"/>
                  </a:schemeClr>
                </a:solidFill>
                <a:latin typeface="Calibri" charset="0"/>
              </a:rPr>
              <a:t>Sessions are set up by subject/grade at the campus level.</a:t>
            </a:r>
          </a:p>
          <a:p>
            <a:pPr marL="800100" lvl="1" indent="-342900">
              <a:buClr>
                <a:schemeClr val="accent2"/>
              </a:buClr>
              <a:buFont typeface="Wingdings" charset="2"/>
              <a:buChar char="§"/>
            </a:pPr>
            <a:r>
              <a:rPr lang="en-US">
                <a:solidFill>
                  <a:schemeClr val="tx1">
                    <a:lumMod val="75000"/>
                    <a:lumOff val="25000"/>
                  </a:schemeClr>
                </a:solidFill>
                <a:latin typeface="Calibri" charset="0"/>
              </a:rPr>
              <a:t>Search for sessions to verify student online registrations, PNP settings, and testing language</a:t>
            </a:r>
          </a:p>
        </p:txBody>
      </p:sp>
      <p:sp>
        <p:nvSpPr>
          <p:cNvPr id="10" name="Title 10">
            <a:extLst>
              <a:ext uri="{FF2B5EF4-FFF2-40B4-BE49-F238E27FC236}">
                <a16:creationId xmlns:a16="http://schemas.microsoft.com/office/drawing/2014/main" id="{C2742819-22A6-497E-8A2E-E06C65A576B7}"/>
              </a:ext>
            </a:extLst>
          </p:cNvPr>
          <p:cNvSpPr txBox="1">
            <a:spLocks/>
          </p:cNvSpPr>
          <p:nvPr/>
        </p:nvSpPr>
        <p:spPr>
          <a:xfrm>
            <a:off x="2044558" y="11293"/>
            <a:ext cx="9795508" cy="9764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     Verifying Online Test Registrations (UI)</a:t>
            </a:r>
          </a:p>
        </p:txBody>
      </p:sp>
      <p:sp>
        <p:nvSpPr>
          <p:cNvPr id="11" name="Oval 4">
            <a:extLst>
              <a:ext uri="{FF2B5EF4-FFF2-40B4-BE49-F238E27FC236}">
                <a16:creationId xmlns:a16="http://schemas.microsoft.com/office/drawing/2014/main" id="{2248B50B-6931-489C-8833-5E6DBB5F6A1B}"/>
              </a:ext>
            </a:extLst>
          </p:cNvPr>
          <p:cNvSpPr/>
          <p:nvPr/>
        </p:nvSpPr>
        <p:spPr>
          <a:xfrm>
            <a:off x="1901170" y="326013"/>
            <a:ext cx="495869" cy="482980"/>
          </a:xfrm>
          <a:prstGeom prst="ellipse">
            <a:avLst/>
          </a:prstGeom>
          <a:solidFill>
            <a:srgbClr val="FDB514"/>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2" name="Picture 1">
            <a:extLst>
              <a:ext uri="{FF2B5EF4-FFF2-40B4-BE49-F238E27FC236}">
                <a16:creationId xmlns:a16="http://schemas.microsoft.com/office/drawing/2014/main" id="{F2360EDC-B1B9-4D55-B0A8-77B147D98A20}"/>
              </a:ext>
            </a:extLst>
          </p:cNvPr>
          <p:cNvPicPr>
            <a:picLocks noChangeAspect="1"/>
          </p:cNvPicPr>
          <p:nvPr/>
        </p:nvPicPr>
        <p:blipFill>
          <a:blip r:embed="rId2"/>
          <a:stretch>
            <a:fillRect/>
          </a:stretch>
        </p:blipFill>
        <p:spPr>
          <a:xfrm>
            <a:off x="5926539" y="1399102"/>
            <a:ext cx="5837757" cy="4059796"/>
          </a:xfrm>
          <a:prstGeom prst="rect">
            <a:avLst/>
          </a:prstGeom>
          <a:ln w="28575">
            <a:solidFill>
              <a:schemeClr val="accent1"/>
            </a:solidFill>
          </a:ln>
        </p:spPr>
      </p:pic>
      <p:sp>
        <p:nvSpPr>
          <p:cNvPr id="6" name="Slide Number Placeholder 5">
            <a:extLst>
              <a:ext uri="{FF2B5EF4-FFF2-40B4-BE49-F238E27FC236}">
                <a16:creationId xmlns:a16="http://schemas.microsoft.com/office/drawing/2014/main" id="{FED65AAA-7316-AE41-BC05-1945E3A3BEF5}"/>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280</a:t>
            </a:fld>
            <a:r>
              <a:rPr lang="en-GB" altLang="en-US">
                <a:solidFill>
                  <a:srgbClr val="000000"/>
                </a:solidFill>
              </a:rPr>
              <a:t> </a:t>
            </a:r>
          </a:p>
        </p:txBody>
      </p:sp>
    </p:spTree>
    <p:extLst>
      <p:ext uri="{BB962C8B-B14F-4D97-AF65-F5344CB8AC3E}">
        <p14:creationId xmlns:p14="http://schemas.microsoft.com/office/powerpoint/2010/main" val="284800508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4040" y="346078"/>
            <a:ext cx="8543925" cy="1022350"/>
          </a:xfrm>
        </p:spPr>
        <p:txBody>
          <a:bodyPr/>
          <a:lstStyle/>
          <a:p>
            <a:r>
              <a:rPr lang="en-US"/>
              <a:t>     </a:t>
            </a:r>
            <a:r>
              <a:rPr lang="en-US" sz="3600" b="1">
                <a:solidFill>
                  <a:srgbClr val="1682C5"/>
                </a:solidFill>
                <a:latin typeface="Calibri" charset="0"/>
              </a:rPr>
              <a:t>Final System Checks</a:t>
            </a:r>
          </a:p>
        </p:txBody>
      </p:sp>
      <p:sp>
        <p:nvSpPr>
          <p:cNvPr id="3" name="Content Placeholder 2"/>
          <p:cNvSpPr>
            <a:spLocks noGrp="1"/>
          </p:cNvSpPr>
          <p:nvPr>
            <p:ph idx="1"/>
          </p:nvPr>
        </p:nvSpPr>
        <p:spPr>
          <a:xfrm>
            <a:off x="375031" y="1957062"/>
            <a:ext cx="10912402" cy="4702679"/>
          </a:xfrm>
        </p:spPr>
        <p:txBody>
          <a:bodyPr/>
          <a:lstStyle/>
          <a:p>
            <a:pPr marL="800100" lvl="1" indent="-342900">
              <a:buClr>
                <a:schemeClr val="accent2"/>
              </a:buClr>
              <a:buFont typeface="Wingdings" charset="2"/>
              <a:buChar char="§"/>
            </a:pPr>
            <a:r>
              <a:rPr lang="en-US">
                <a:solidFill>
                  <a:schemeClr val="tx1">
                    <a:lumMod val="75000"/>
                    <a:lumOff val="25000"/>
                  </a:schemeClr>
                </a:solidFill>
                <a:latin typeface="Calibri" charset="0"/>
              </a:rPr>
              <a:t>Launch and verify SOTP is installed and functioning on ALL testing devices</a:t>
            </a:r>
          </a:p>
          <a:p>
            <a:pPr marL="800100" lvl="1" indent="-342900">
              <a:buClr>
                <a:schemeClr val="accent2"/>
              </a:buClr>
              <a:buFont typeface="Wingdings" charset="2"/>
              <a:buChar char="§"/>
            </a:pPr>
            <a:r>
              <a:rPr lang="en-US">
                <a:solidFill>
                  <a:schemeClr val="tx1">
                    <a:lumMod val="75000"/>
                    <a:lumOff val="25000"/>
                  </a:schemeClr>
                </a:solidFill>
                <a:latin typeface="Calibri" charset="0"/>
              </a:rPr>
              <a:t>Ensure all system auto-updates are disabled during testing window</a:t>
            </a:r>
          </a:p>
          <a:p>
            <a:pPr marL="800100" lvl="1" indent="-342900">
              <a:buClr>
                <a:schemeClr val="accent2"/>
              </a:buClr>
              <a:buFont typeface="Wingdings" charset="2"/>
              <a:buChar char="§"/>
            </a:pPr>
            <a:r>
              <a:rPr lang="en-US">
                <a:solidFill>
                  <a:schemeClr val="tx1">
                    <a:lumMod val="75000"/>
                    <a:lumOff val="25000"/>
                  </a:schemeClr>
                </a:solidFill>
                <a:latin typeface="Calibri" charset="0"/>
              </a:rPr>
              <a:t>Communicate internet use policy during administrations</a:t>
            </a:r>
          </a:p>
          <a:p>
            <a:pPr marL="1090613" lvl="2" indent="-176213">
              <a:buClr>
                <a:schemeClr val="accent1"/>
              </a:buClr>
              <a:buSzPct val="95000"/>
              <a:buFont typeface="Arial" charset="0"/>
              <a:buChar char="•"/>
            </a:pPr>
            <a:r>
              <a:rPr lang="en-US" sz="2200">
                <a:solidFill>
                  <a:schemeClr val="tx1">
                    <a:lumMod val="75000"/>
                    <a:lumOff val="25000"/>
                  </a:schemeClr>
                </a:solidFill>
                <a:latin typeface="Calibri" charset="0"/>
                <a:ea typeface="Calibri" charset="0"/>
                <a:cs typeface="Calibri" charset="0"/>
              </a:rPr>
              <a:t>Staff internet use during testing for non-essential work</a:t>
            </a:r>
          </a:p>
          <a:p>
            <a:pPr marL="1090613" lvl="2" indent="-176213">
              <a:spcAft>
                <a:spcPts val="1200"/>
              </a:spcAft>
              <a:buClr>
                <a:schemeClr val="accent1"/>
              </a:buClr>
              <a:buSzPct val="95000"/>
              <a:buFont typeface="Arial" charset="0"/>
              <a:buChar char="•"/>
            </a:pPr>
            <a:r>
              <a:rPr lang="en-US" sz="2200">
                <a:solidFill>
                  <a:schemeClr val="tx1">
                    <a:lumMod val="75000"/>
                    <a:lumOff val="25000"/>
                  </a:schemeClr>
                </a:solidFill>
                <a:latin typeface="Calibri" charset="0"/>
                <a:ea typeface="Calibri" charset="0"/>
                <a:cs typeface="Calibri" charset="0"/>
              </a:rPr>
              <a:t>Student mobile devices and internet use during testing</a:t>
            </a:r>
          </a:p>
          <a:p>
            <a:pPr marL="800100" lvl="1" indent="-342900">
              <a:buClr>
                <a:schemeClr val="accent2"/>
              </a:buClr>
              <a:buFont typeface="Wingdings" charset="2"/>
              <a:buChar char="§"/>
            </a:pPr>
            <a:r>
              <a:rPr lang="en-US">
                <a:solidFill>
                  <a:schemeClr val="tx1">
                    <a:lumMod val="75000"/>
                    <a:lumOff val="25000"/>
                  </a:schemeClr>
                </a:solidFill>
                <a:latin typeface="Calibri" charset="0"/>
              </a:rPr>
              <a:t>Review, troubleshooting, escalation process, and communication plan</a:t>
            </a:r>
          </a:p>
          <a:p>
            <a:pPr marL="1090613" lvl="2" indent="-176213">
              <a:buClr>
                <a:schemeClr val="accent1"/>
              </a:buClr>
              <a:buSzPct val="95000"/>
              <a:buFont typeface="Arial" charset="0"/>
              <a:buChar char="•"/>
            </a:pPr>
            <a:r>
              <a:rPr lang="en-US" sz="2200">
                <a:solidFill>
                  <a:schemeClr val="tx1">
                    <a:lumMod val="75000"/>
                    <a:lumOff val="25000"/>
                  </a:schemeClr>
                </a:solidFill>
                <a:latin typeface="Calibri" charset="0"/>
                <a:ea typeface="Calibri" charset="0"/>
                <a:cs typeface="Calibri" charset="0"/>
              </a:rPr>
              <a:t>If only a few or less students are reporting an issue out of a whole testing group or campus testing in the same subject without problem – is </a:t>
            </a:r>
            <a:r>
              <a:rPr lang="en-US" sz="2200" b="1" u="sng">
                <a:solidFill>
                  <a:schemeClr val="tx1">
                    <a:lumMod val="75000"/>
                    <a:lumOff val="25000"/>
                  </a:schemeClr>
                </a:solidFill>
                <a:latin typeface="Calibri" charset="0"/>
                <a:ea typeface="Calibri" charset="0"/>
                <a:cs typeface="Calibri" charset="0"/>
              </a:rPr>
              <a:t>most likely</a:t>
            </a:r>
            <a:r>
              <a:rPr lang="en-US" sz="2200">
                <a:solidFill>
                  <a:schemeClr val="tx1">
                    <a:lumMod val="75000"/>
                    <a:lumOff val="25000"/>
                  </a:schemeClr>
                </a:solidFill>
                <a:latin typeface="Calibri" charset="0"/>
                <a:ea typeface="Calibri" charset="0"/>
                <a:cs typeface="Calibri" charset="0"/>
              </a:rPr>
              <a:t> a local issue. </a:t>
            </a:r>
          </a:p>
          <a:p>
            <a:pPr marL="800100" lvl="1" indent="-342900">
              <a:buClr>
                <a:schemeClr val="accent2"/>
              </a:buClr>
              <a:buFont typeface="Wingdings" charset="2"/>
              <a:buChar char="§"/>
            </a:pPr>
            <a:endParaRPr lang="en-US">
              <a:solidFill>
                <a:schemeClr val="tx1">
                  <a:lumMod val="75000"/>
                  <a:lumOff val="25000"/>
                </a:schemeClr>
              </a:solidFill>
              <a:latin typeface="Calibri" charset="0"/>
            </a:endParaRPr>
          </a:p>
        </p:txBody>
      </p:sp>
      <p:sp>
        <p:nvSpPr>
          <p:cNvPr id="4" name="Oval 4">
            <a:extLst>
              <a:ext uri="{FF2B5EF4-FFF2-40B4-BE49-F238E27FC236}">
                <a16:creationId xmlns:a16="http://schemas.microsoft.com/office/drawing/2014/main" id="{432FC54F-6737-4091-80B6-3C0CF3095A1B}"/>
              </a:ext>
            </a:extLst>
          </p:cNvPr>
          <p:cNvSpPr/>
          <p:nvPr/>
        </p:nvSpPr>
        <p:spPr>
          <a:xfrm>
            <a:off x="1930198" y="374273"/>
            <a:ext cx="495869" cy="482980"/>
          </a:xfrm>
          <a:prstGeom prst="ellipse">
            <a:avLst/>
          </a:prstGeom>
          <a:solidFill>
            <a:srgbClr val="A05827"/>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7" name="Slide Number Placeholder 6">
            <a:extLst>
              <a:ext uri="{FF2B5EF4-FFF2-40B4-BE49-F238E27FC236}">
                <a16:creationId xmlns:a16="http://schemas.microsoft.com/office/drawing/2014/main" id="{3A003282-672B-3A47-A372-1DEA6C47E645}"/>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281</a:t>
            </a:fld>
            <a:r>
              <a:rPr lang="en-GB" altLang="en-US">
                <a:solidFill>
                  <a:srgbClr val="000000"/>
                </a:solidFill>
              </a:rPr>
              <a:t> </a:t>
            </a:r>
          </a:p>
        </p:txBody>
      </p:sp>
    </p:spTree>
    <p:extLst>
      <p:ext uri="{BB962C8B-B14F-4D97-AF65-F5344CB8AC3E}">
        <p14:creationId xmlns:p14="http://schemas.microsoft.com/office/powerpoint/2010/main" val="229571585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4040" y="346078"/>
            <a:ext cx="8543925" cy="1022350"/>
          </a:xfrm>
        </p:spPr>
        <p:txBody>
          <a:bodyPr/>
          <a:lstStyle/>
          <a:p>
            <a:r>
              <a:rPr lang="en-US"/>
              <a:t>     </a:t>
            </a:r>
            <a:r>
              <a:rPr lang="en-US" sz="3600" b="1">
                <a:solidFill>
                  <a:srgbClr val="1682C5"/>
                </a:solidFill>
                <a:latin typeface="Calibri" charset="0"/>
              </a:rPr>
              <a:t>Monitor Online Administration (UI)</a:t>
            </a:r>
          </a:p>
        </p:txBody>
      </p:sp>
      <p:sp>
        <p:nvSpPr>
          <p:cNvPr id="4" name="Oval 4">
            <a:extLst>
              <a:ext uri="{FF2B5EF4-FFF2-40B4-BE49-F238E27FC236}">
                <a16:creationId xmlns:a16="http://schemas.microsoft.com/office/drawing/2014/main" id="{432FC54F-6737-4091-80B6-3C0CF3095A1B}"/>
              </a:ext>
            </a:extLst>
          </p:cNvPr>
          <p:cNvSpPr/>
          <p:nvPr/>
        </p:nvSpPr>
        <p:spPr>
          <a:xfrm>
            <a:off x="1930198" y="374273"/>
            <a:ext cx="495869" cy="482980"/>
          </a:xfrm>
          <a:prstGeom prst="ellipse">
            <a:avLst/>
          </a:prstGeom>
          <a:solidFill>
            <a:srgbClr val="CD362D"/>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6" name="Content Placeholder 4">
            <a:extLst>
              <a:ext uri="{FF2B5EF4-FFF2-40B4-BE49-F238E27FC236}">
                <a16:creationId xmlns:a16="http://schemas.microsoft.com/office/drawing/2014/main" id="{41AB03BD-0F58-47D8-AB2A-2F38E629ADF4}"/>
              </a:ext>
            </a:extLst>
          </p:cNvPr>
          <p:cNvPicPr>
            <a:picLocks noGrp="1" noChangeAspect="1"/>
          </p:cNvPicPr>
          <p:nvPr>
            <p:ph idx="1"/>
          </p:nvPr>
        </p:nvPicPr>
        <p:blipFill>
          <a:blip r:embed="rId3"/>
          <a:stretch>
            <a:fillRect/>
          </a:stretch>
        </p:blipFill>
        <p:spPr>
          <a:xfrm>
            <a:off x="2011690" y="2051154"/>
            <a:ext cx="6729239" cy="4151683"/>
          </a:xfrm>
          <a:prstGeom prst="rect">
            <a:avLst/>
          </a:prstGeom>
          <a:ln w="28575">
            <a:solidFill>
              <a:schemeClr val="accent1"/>
            </a:solidFill>
          </a:ln>
        </p:spPr>
      </p:pic>
      <p:sp>
        <p:nvSpPr>
          <p:cNvPr id="7" name="TextBox 6">
            <a:extLst>
              <a:ext uri="{FF2B5EF4-FFF2-40B4-BE49-F238E27FC236}">
                <a16:creationId xmlns:a16="http://schemas.microsoft.com/office/drawing/2014/main" id="{4341C837-4A5F-429B-999C-5E306D0145C5}"/>
              </a:ext>
            </a:extLst>
          </p:cNvPr>
          <p:cNvSpPr txBox="1"/>
          <p:nvPr/>
        </p:nvSpPr>
        <p:spPr>
          <a:xfrm>
            <a:off x="389501" y="1541581"/>
            <a:ext cx="4248487" cy="4247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Online Testing &gt; Manage</a:t>
            </a:r>
          </a:p>
        </p:txBody>
      </p:sp>
      <p:sp>
        <p:nvSpPr>
          <p:cNvPr id="8" name="Slide Number Placeholder 7">
            <a:extLst>
              <a:ext uri="{FF2B5EF4-FFF2-40B4-BE49-F238E27FC236}">
                <a16:creationId xmlns:a16="http://schemas.microsoft.com/office/drawing/2014/main" id="{2E42D409-508A-204A-A7AF-D03D8C462C83}"/>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282</a:t>
            </a:fld>
            <a:r>
              <a:rPr lang="en-GB" altLang="en-US">
                <a:solidFill>
                  <a:srgbClr val="000000"/>
                </a:solidFill>
              </a:rPr>
              <a:t> </a:t>
            </a:r>
          </a:p>
        </p:txBody>
      </p:sp>
    </p:spTree>
    <p:extLst>
      <p:ext uri="{BB962C8B-B14F-4D97-AF65-F5344CB8AC3E}">
        <p14:creationId xmlns:p14="http://schemas.microsoft.com/office/powerpoint/2010/main" val="164785892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0421" y="306024"/>
            <a:ext cx="10515600" cy="1022350"/>
          </a:xfrm>
        </p:spPr>
        <p:txBody>
          <a:bodyPr/>
          <a:lstStyle/>
          <a:p>
            <a:r>
              <a:rPr lang="en-US" sz="3600" b="1">
                <a:solidFill>
                  <a:srgbClr val="1682C5"/>
                </a:solidFill>
                <a:latin typeface="Calibri" charset="0"/>
                <a:ea typeface="Calibri" charset="0"/>
                <a:cs typeface="Calibri" charset="0"/>
              </a:rPr>
              <a:t>    Score Code Default Rules for Online Testers</a:t>
            </a:r>
          </a:p>
        </p:txBody>
      </p:sp>
      <p:sp>
        <p:nvSpPr>
          <p:cNvPr id="12" name="TextBox 11"/>
          <p:cNvSpPr txBox="1"/>
          <p:nvPr/>
        </p:nvSpPr>
        <p:spPr>
          <a:xfrm>
            <a:off x="-108155" y="1299896"/>
            <a:ext cx="12044516" cy="4067267"/>
          </a:xfrm>
          <a:prstGeom prst="rect">
            <a:avLst/>
          </a:prstGeom>
          <a:noFill/>
        </p:spPr>
        <p:txBody>
          <a:bodyPr wrap="square" rtlCol="0">
            <a:spAutoFit/>
          </a:bodyPr>
          <a:lstStyle/>
          <a:p>
            <a:pPr marL="11430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rPr>
              <a:t>Important Notes – Score Codes: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Ready to test status – never logged in to and will expire and be voided automatically at the close of the testing window unless otherwise specified in the test attributes.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Inactive tests – have been started and not submitted and will automatically default to “Scored” at the  close of testing window unless a different score code is specified in the test attributes.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Submitted tests – tests that will automatically default to “Scored” at the close of the testing window unless otherwise specified in the test attributes.</a:t>
            </a:r>
          </a:p>
          <a:p>
            <a:pPr marL="4000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endParaRPr>
          </a:p>
          <a:p>
            <a:pPr marL="11430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4000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335812" y="2684671"/>
            <a:ext cx="344049" cy="359008"/>
          </a:xfrm>
          <a:prstGeom prst="rect">
            <a:avLst/>
          </a:prstGeom>
          <a:ln w="28575">
            <a:noFill/>
          </a:ln>
        </p:spPr>
      </p:pic>
      <p:pic>
        <p:nvPicPr>
          <p:cNvPr id="26" name="Picture 25"/>
          <p:cNvPicPr>
            <a:picLocks noChangeAspect="1"/>
          </p:cNvPicPr>
          <p:nvPr/>
        </p:nvPicPr>
        <p:blipFill>
          <a:blip r:embed="rId4"/>
          <a:stretch>
            <a:fillRect/>
          </a:stretch>
        </p:blipFill>
        <p:spPr>
          <a:xfrm>
            <a:off x="4235718" y="1361147"/>
            <a:ext cx="332663" cy="322267"/>
          </a:xfrm>
          <a:prstGeom prst="rect">
            <a:avLst/>
          </a:prstGeom>
          <a:ln w="28575">
            <a:noFill/>
          </a:ln>
        </p:spPr>
      </p:pic>
      <p:pic>
        <p:nvPicPr>
          <p:cNvPr id="11" name="Picture 10"/>
          <p:cNvPicPr>
            <a:picLocks noChangeAspect="1"/>
          </p:cNvPicPr>
          <p:nvPr/>
        </p:nvPicPr>
        <p:blipFill>
          <a:blip r:embed="rId5"/>
          <a:stretch>
            <a:fillRect/>
          </a:stretch>
        </p:blipFill>
        <p:spPr>
          <a:xfrm>
            <a:off x="298861" y="1960853"/>
            <a:ext cx="381000" cy="342900"/>
          </a:xfrm>
          <a:prstGeom prst="rect">
            <a:avLst/>
          </a:prstGeom>
          <a:ln w="28575">
            <a:noFill/>
          </a:ln>
        </p:spPr>
      </p:pic>
      <p:pic>
        <p:nvPicPr>
          <p:cNvPr id="30" name="Picture 29"/>
          <p:cNvPicPr>
            <a:picLocks noChangeAspect="1"/>
          </p:cNvPicPr>
          <p:nvPr/>
        </p:nvPicPr>
        <p:blipFill>
          <a:blip r:embed="rId6"/>
          <a:stretch>
            <a:fillRect/>
          </a:stretch>
        </p:blipFill>
        <p:spPr>
          <a:xfrm rot="21429269">
            <a:off x="343502" y="3754389"/>
            <a:ext cx="338046" cy="318161"/>
          </a:xfrm>
          <a:prstGeom prst="rect">
            <a:avLst/>
          </a:prstGeom>
          <a:ln w="28575">
            <a:noFill/>
          </a:ln>
        </p:spPr>
      </p:pic>
      <p:grpSp>
        <p:nvGrpSpPr>
          <p:cNvPr id="4" name="Group 3"/>
          <p:cNvGrpSpPr/>
          <p:nvPr/>
        </p:nvGrpSpPr>
        <p:grpSpPr>
          <a:xfrm>
            <a:off x="7401652" y="3834685"/>
            <a:ext cx="4416721" cy="2550264"/>
            <a:chOff x="5159897" y="3573016"/>
            <a:chExt cx="5487467" cy="2724480"/>
          </a:xfrm>
        </p:grpSpPr>
        <p:grpSp>
          <p:nvGrpSpPr>
            <p:cNvPr id="13" name="Group 12"/>
            <p:cNvGrpSpPr/>
            <p:nvPr/>
          </p:nvGrpSpPr>
          <p:grpSpPr>
            <a:xfrm>
              <a:off x="5159897" y="3573016"/>
              <a:ext cx="5487467" cy="2724480"/>
              <a:chOff x="1712640" y="3284984"/>
              <a:chExt cx="6401721" cy="3144705"/>
            </a:xfrm>
          </p:grpSpPr>
          <p:pic>
            <p:nvPicPr>
              <p:cNvPr id="6" name="Picture 5"/>
              <p:cNvPicPr>
                <a:picLocks noChangeAspect="1"/>
              </p:cNvPicPr>
              <p:nvPr/>
            </p:nvPicPr>
            <p:blipFill>
              <a:blip r:embed="rId7"/>
              <a:stretch>
                <a:fillRect/>
              </a:stretch>
            </p:blipFill>
            <p:spPr>
              <a:xfrm>
                <a:off x="1712640" y="3284984"/>
                <a:ext cx="6401721" cy="3144705"/>
              </a:xfrm>
              <a:prstGeom prst="rect">
                <a:avLst/>
              </a:prstGeom>
              <a:ln w="28575">
                <a:solidFill>
                  <a:schemeClr val="tx1"/>
                </a:solidFill>
              </a:ln>
            </p:spPr>
          </p:pic>
          <p:pic>
            <p:nvPicPr>
              <p:cNvPr id="19" name="Picture 18"/>
              <p:cNvPicPr>
                <a:picLocks noChangeAspect="1"/>
              </p:cNvPicPr>
              <p:nvPr/>
            </p:nvPicPr>
            <p:blipFill>
              <a:blip r:embed="rId6"/>
              <a:stretch>
                <a:fillRect/>
              </a:stretch>
            </p:blipFill>
            <p:spPr>
              <a:xfrm rot="21429269">
                <a:off x="5684479" y="4968845"/>
                <a:ext cx="178623" cy="168116"/>
              </a:xfrm>
              <a:prstGeom prst="rect">
                <a:avLst/>
              </a:prstGeom>
              <a:ln w="28575">
                <a:solidFill>
                  <a:schemeClr val="tx1"/>
                </a:solidFill>
              </a:ln>
            </p:spPr>
          </p:pic>
          <p:pic>
            <p:nvPicPr>
              <p:cNvPr id="21" name="Picture 20"/>
              <p:cNvPicPr>
                <a:picLocks noChangeAspect="1"/>
              </p:cNvPicPr>
              <p:nvPr/>
            </p:nvPicPr>
            <p:blipFill>
              <a:blip r:embed="rId6"/>
              <a:stretch>
                <a:fillRect/>
              </a:stretch>
            </p:blipFill>
            <p:spPr>
              <a:xfrm rot="21429269">
                <a:off x="5677142" y="5854880"/>
                <a:ext cx="178623" cy="168116"/>
              </a:xfrm>
              <a:prstGeom prst="rect">
                <a:avLst/>
              </a:prstGeom>
              <a:ln w="28575">
                <a:solidFill>
                  <a:schemeClr val="tx1"/>
                </a:solidFill>
              </a:ln>
            </p:spPr>
          </p:pic>
          <p:pic>
            <p:nvPicPr>
              <p:cNvPr id="25" name="Picture 24"/>
              <p:cNvPicPr>
                <a:picLocks noChangeAspect="1"/>
              </p:cNvPicPr>
              <p:nvPr/>
            </p:nvPicPr>
            <p:blipFill>
              <a:blip r:embed="rId8"/>
              <a:stretch>
                <a:fillRect/>
              </a:stretch>
            </p:blipFill>
            <p:spPr>
              <a:xfrm>
                <a:off x="7669063" y="5578818"/>
                <a:ext cx="151807" cy="154192"/>
              </a:xfrm>
              <a:prstGeom prst="rect">
                <a:avLst/>
              </a:prstGeom>
              <a:ln w="28575">
                <a:solidFill>
                  <a:schemeClr val="tx1"/>
                </a:solidFill>
              </a:ln>
            </p:spPr>
          </p:pic>
        </p:grpSp>
        <p:sp>
          <p:nvSpPr>
            <p:cNvPr id="16" name="Rectangle 15"/>
            <p:cNvSpPr/>
            <p:nvPr/>
          </p:nvSpPr>
          <p:spPr>
            <a:xfrm>
              <a:off x="8487484" y="4187082"/>
              <a:ext cx="632852" cy="21104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BAC9583E-9615-4783-8C13-CA8EEDEA4E9E}"/>
              </a:ext>
            </a:extLst>
          </p:cNvPr>
          <p:cNvSpPr txBox="1"/>
          <p:nvPr/>
        </p:nvSpPr>
        <p:spPr>
          <a:xfrm>
            <a:off x="-174605" y="4398848"/>
            <a:ext cx="6938262" cy="701731"/>
          </a:xfrm>
          <a:prstGeom prst="rect">
            <a:avLst/>
          </a:prstGeom>
          <a:noFill/>
          <a:ln>
            <a:solidFill>
              <a:schemeClr val="bg1"/>
            </a:solidFill>
          </a:ln>
        </p:spPr>
        <p:txBody>
          <a:bodyPr wrap="square" rtlCol="0">
            <a:spAutoFit/>
          </a:bodyPr>
          <a:lstStyle/>
          <a:p>
            <a:pPr marL="800100" marR="0" lvl="1" indent="-342900" algn="l" defTabSz="914400" rtl="0" eaLnBrk="1" fontAlgn="auto" latinLnBrk="0" hangingPunct="1">
              <a:lnSpc>
                <a:spcPct val="90000"/>
              </a:lnSpc>
              <a:spcBef>
                <a:spcPts val="500"/>
              </a:spcBef>
              <a:spcAft>
                <a:spcPts val="1200"/>
              </a:spcAft>
              <a:buClr>
                <a:srgbClr val="FF8134"/>
              </a:buClr>
              <a:buSzTx/>
              <a:buFont typeface="Wingdings" charset="2"/>
              <a:buChar char="§"/>
              <a:tabLst/>
              <a:defRPr/>
            </a:pPr>
            <a:r>
              <a:rPr kumimoji="0" lang="en-US" sz="22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NOTE: </a:t>
            </a: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It is not necessary to set score codes when default score code is applicable</a:t>
            </a:r>
          </a:p>
        </p:txBody>
      </p:sp>
      <p:sp>
        <p:nvSpPr>
          <p:cNvPr id="17" name="Oval 4">
            <a:extLst>
              <a:ext uri="{FF2B5EF4-FFF2-40B4-BE49-F238E27FC236}">
                <a16:creationId xmlns:a16="http://schemas.microsoft.com/office/drawing/2014/main" id="{0B772609-0237-4E56-A9C6-D80BC35AFD09}"/>
              </a:ext>
            </a:extLst>
          </p:cNvPr>
          <p:cNvSpPr/>
          <p:nvPr/>
        </p:nvSpPr>
        <p:spPr>
          <a:xfrm>
            <a:off x="1760447" y="230930"/>
            <a:ext cx="495869" cy="482980"/>
          </a:xfrm>
          <a:prstGeom prst="ellipse">
            <a:avLst/>
          </a:prstGeom>
          <a:solidFill>
            <a:srgbClr val="CD362D"/>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7" name="Slide Number Placeholder 6">
            <a:extLst>
              <a:ext uri="{FF2B5EF4-FFF2-40B4-BE49-F238E27FC236}">
                <a16:creationId xmlns:a16="http://schemas.microsoft.com/office/drawing/2014/main" id="{088A8E75-8649-1D4D-A3C1-3C7805200AF9}"/>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283</a:t>
            </a:fld>
            <a:r>
              <a:rPr lang="en-GB" altLang="en-US">
                <a:solidFill>
                  <a:srgbClr val="000000"/>
                </a:solidFill>
              </a:rPr>
              <a:t> </a:t>
            </a:r>
          </a:p>
        </p:txBody>
      </p:sp>
    </p:spTree>
    <p:extLst>
      <p:ext uri="{BB962C8B-B14F-4D97-AF65-F5344CB8AC3E}">
        <p14:creationId xmlns:p14="http://schemas.microsoft.com/office/powerpoint/2010/main" val="2994639662"/>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787990" y="1445129"/>
            <a:ext cx="8763174" cy="3688189"/>
          </a:xfrm>
          <a:prstGeom prst="rect">
            <a:avLst/>
          </a:prstGeom>
          <a:noFill/>
        </p:spPr>
        <p:txBody>
          <a:bodyPr wrap="square" rtlCol="0">
            <a:spAutoFit/>
          </a:bodyPr>
          <a:lstStyle/>
          <a:p>
            <a:pPr marL="97396" marR="0" lvl="0" indent="0" algn="l" defTabSz="779173" rtl="0" eaLnBrk="1" fontAlgn="auto" latinLnBrk="0" hangingPunct="1">
              <a:lnSpc>
                <a:spcPct val="100000"/>
              </a:lnSpc>
              <a:spcBef>
                <a:spcPts val="0"/>
              </a:spcBef>
              <a:spcAft>
                <a:spcPts val="1023"/>
              </a:spcAft>
              <a:buClrTx/>
              <a:buSzTx/>
              <a:buFontTx/>
              <a:buNone/>
              <a:tabLst/>
              <a:defRPr/>
            </a:pPr>
            <a:r>
              <a:rPr kumimoji="0" lang="en-US" sz="2400" b="1" i="0" u="sng" strike="noStrike" kern="0" cap="none" spc="0" normalizeH="0" baseline="0" noProof="0">
                <a:ln>
                  <a:noFill/>
                </a:ln>
                <a:solidFill>
                  <a:prstClr val="black"/>
                </a:solidFill>
                <a:effectLst/>
                <a:uLnTx/>
                <a:uFillTx/>
                <a:latin typeface="Calibri" panose="020F0502020204030204"/>
                <a:ea typeface="+mn-ea"/>
                <a:cs typeface="+mn-cs"/>
              </a:rPr>
              <a:t>Do Not Report (DNR) – </a:t>
            </a:r>
          </a:p>
          <a:p>
            <a:pPr marL="243492" marR="0" lvl="0" indent="-243492" algn="l" defTabSz="914400" rtl="0" eaLnBrk="1" fontAlgn="auto" latinLnBrk="0" hangingPunct="1">
              <a:lnSpc>
                <a:spcPct val="100000"/>
              </a:lnSpc>
              <a:spcBef>
                <a:spcPts val="0"/>
              </a:spcBef>
              <a:spcAft>
                <a:spcPts val="1023"/>
              </a:spcAft>
              <a:buClrTx/>
              <a:buSzTx/>
              <a:buFont typeface="Arial" panose="020B0604020202020204" pitchFamily="34" charset="0"/>
              <a:buChar char="•"/>
              <a:tabLst/>
              <a:defRPr/>
            </a:pPr>
            <a:r>
              <a:rPr kumimoji="0" lang="en-US" sz="2400" b="0" i="0" u="none" strike="noStrike" kern="0" cap="none" spc="0" normalizeH="0" baseline="0" noProof="0">
                <a:ln>
                  <a:noFill/>
                </a:ln>
                <a:solidFill>
                  <a:prstClr val="black"/>
                </a:solidFill>
                <a:effectLst/>
                <a:uLnTx/>
                <a:uFillTx/>
                <a:latin typeface="Calibri" panose="020F0502020204030204"/>
                <a:ea typeface="+mn-ea"/>
                <a:cs typeface="+mn-cs"/>
              </a:rPr>
              <a:t>Online tests should </a:t>
            </a:r>
            <a:r>
              <a:rPr kumimoji="0" lang="en-US" sz="2400" b="1" i="0" u="none" strike="noStrike" kern="0" cap="none" spc="0" normalizeH="0" baseline="0" noProof="0">
                <a:ln>
                  <a:noFill/>
                </a:ln>
                <a:solidFill>
                  <a:prstClr val="black"/>
                </a:solidFill>
                <a:effectLst/>
                <a:uLnTx/>
                <a:uFillTx/>
                <a:latin typeface="Calibri" panose="020F0502020204030204"/>
                <a:ea typeface="+mn-ea"/>
                <a:cs typeface="+mn-cs"/>
              </a:rPr>
              <a:t>NOT</a:t>
            </a:r>
            <a:r>
              <a:rPr kumimoji="0" lang="en-US" sz="2400" b="0" i="0" u="none" strike="noStrike" kern="0" cap="none" spc="0" normalizeH="0" baseline="0" noProof="0">
                <a:ln>
                  <a:noFill/>
                </a:ln>
                <a:solidFill>
                  <a:prstClr val="black"/>
                </a:solidFill>
                <a:effectLst/>
                <a:uLnTx/>
                <a:uFillTx/>
                <a:latin typeface="Calibri" panose="020F0502020204030204"/>
                <a:ea typeface="+mn-ea"/>
                <a:cs typeface="+mn-cs"/>
              </a:rPr>
              <a:t> be marked for DNR prior to testing. If a student will not be taking an online test, the test registration may be set to paper or allowed to expire. </a:t>
            </a:r>
          </a:p>
          <a:p>
            <a:pPr marL="243492" marR="0" lvl="0" indent="-243492" algn="l" defTabSz="914400" rtl="0" eaLnBrk="1" fontAlgn="auto" latinLnBrk="0" hangingPunct="1">
              <a:lnSpc>
                <a:spcPct val="100000"/>
              </a:lnSpc>
              <a:spcBef>
                <a:spcPts val="0"/>
              </a:spcBef>
              <a:spcAft>
                <a:spcPts val="1023"/>
              </a:spcAft>
              <a:buClrTx/>
              <a:buSzTx/>
              <a:buFont typeface="Arial" panose="020B0604020202020204" pitchFamily="34" charset="0"/>
              <a:buChar char="•"/>
              <a:tabLst/>
              <a:defRPr/>
            </a:pPr>
            <a:endParaRPr kumimoji="0" lang="en-US" sz="2400" b="0" i="0" u="none" strike="noStrike" kern="0" cap="none" spc="0" normalizeH="0" baseline="0" noProof="0">
              <a:ln>
                <a:noFill/>
              </a:ln>
              <a:solidFill>
                <a:prstClr val="black"/>
              </a:solidFill>
              <a:effectLst/>
              <a:uLnTx/>
              <a:uFillTx/>
              <a:latin typeface="Calibri" panose="020F0502020204030204"/>
              <a:ea typeface="+mn-ea"/>
              <a:cs typeface="+mn-cs"/>
            </a:endParaRPr>
          </a:p>
          <a:p>
            <a:pPr marL="243492" marR="0" lvl="0" indent="-243492" algn="l" defTabSz="914400" rtl="0" eaLnBrk="1" fontAlgn="auto" latinLnBrk="0" hangingPunct="1">
              <a:lnSpc>
                <a:spcPct val="100000"/>
              </a:lnSpc>
              <a:spcBef>
                <a:spcPts val="0"/>
              </a:spcBef>
              <a:spcAft>
                <a:spcPts val="1023"/>
              </a:spcAft>
              <a:buClrTx/>
              <a:buSzTx/>
              <a:buFont typeface="Arial" panose="020B0604020202020204" pitchFamily="34" charset="0"/>
              <a:buChar char="•"/>
              <a:tabLst/>
              <a:defRPr/>
            </a:pPr>
            <a:r>
              <a:rPr kumimoji="0" lang="en-US" sz="2400" b="0" i="0" u="none" strike="noStrike" kern="0" cap="none" spc="0" normalizeH="0" baseline="0" noProof="0">
                <a:ln>
                  <a:noFill/>
                </a:ln>
                <a:solidFill>
                  <a:prstClr val="black"/>
                </a:solidFill>
                <a:effectLst/>
                <a:uLnTx/>
                <a:uFillTx/>
                <a:latin typeface="Calibri" panose="020F0502020204030204"/>
                <a:ea typeface="+mn-ea"/>
                <a:cs typeface="+mn-cs"/>
              </a:rPr>
              <a:t>During the testing window, click the </a:t>
            </a:r>
            <a:r>
              <a:rPr kumimoji="0" lang="en-US" sz="2400" b="0" i="1" u="none" strike="noStrike" kern="0" cap="none" spc="0" normalizeH="0" baseline="0" noProof="0">
                <a:ln>
                  <a:noFill/>
                </a:ln>
                <a:solidFill>
                  <a:prstClr val="black"/>
                </a:solidFill>
                <a:effectLst/>
                <a:uLnTx/>
                <a:uFillTx/>
                <a:latin typeface="Calibri" panose="020F0502020204030204"/>
                <a:ea typeface="+mn-ea"/>
                <a:cs typeface="+mn-cs"/>
              </a:rPr>
              <a:t>DNR</a:t>
            </a:r>
            <a:r>
              <a:rPr kumimoji="0" lang="en-US" sz="2400" b="0" i="0" u="none" strike="noStrike" kern="0" cap="none" spc="0" normalizeH="0" baseline="0" noProof="0">
                <a:ln>
                  <a:noFill/>
                </a:ln>
                <a:solidFill>
                  <a:prstClr val="black"/>
                </a:solidFill>
                <a:effectLst/>
                <a:uLnTx/>
                <a:uFillTx/>
                <a:latin typeface="Calibri" panose="020F0502020204030204"/>
                <a:ea typeface="+mn-ea"/>
                <a:cs typeface="+mn-cs"/>
              </a:rPr>
              <a:t> icon to indicate a test should not be reported (voided). </a:t>
            </a:r>
          </a:p>
          <a:p>
            <a:pPr marL="0" marR="0" lvl="0" indent="0" algn="l" defTabSz="914400" rtl="0" eaLnBrk="1" fontAlgn="auto" latinLnBrk="0" hangingPunct="1">
              <a:lnSpc>
                <a:spcPct val="100000"/>
              </a:lnSpc>
              <a:spcBef>
                <a:spcPts val="0"/>
              </a:spcBef>
              <a:spcAft>
                <a:spcPts val="1023"/>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 name="Title 1"/>
          <p:cNvSpPr>
            <a:spLocks noGrp="1"/>
          </p:cNvSpPr>
          <p:nvPr>
            <p:ph type="title"/>
          </p:nvPr>
        </p:nvSpPr>
        <p:spPr>
          <a:xfrm>
            <a:off x="1760447" y="230930"/>
            <a:ext cx="7499988" cy="871115"/>
          </a:xfrm>
        </p:spPr>
        <p:txBody>
          <a:bodyPr/>
          <a:lstStyle/>
          <a:p>
            <a:r>
              <a:rPr lang="en-US" sz="3600" b="1">
                <a:solidFill>
                  <a:srgbClr val="1682C5"/>
                </a:solidFill>
                <a:latin typeface="Calibri" charset="0"/>
              </a:rPr>
              <a:t>     When to Void Online Tests</a:t>
            </a:r>
          </a:p>
        </p:txBody>
      </p:sp>
      <p:pic>
        <p:nvPicPr>
          <p:cNvPr id="3" name="Picture 2"/>
          <p:cNvPicPr>
            <a:picLocks noChangeAspect="1"/>
          </p:cNvPicPr>
          <p:nvPr/>
        </p:nvPicPr>
        <p:blipFill>
          <a:blip r:embed="rId2"/>
          <a:stretch>
            <a:fillRect/>
          </a:stretch>
        </p:blipFill>
        <p:spPr>
          <a:xfrm>
            <a:off x="3926916" y="1445129"/>
            <a:ext cx="432048" cy="409309"/>
          </a:xfrm>
          <a:prstGeom prst="rect">
            <a:avLst/>
          </a:prstGeom>
        </p:spPr>
      </p:pic>
      <p:sp>
        <p:nvSpPr>
          <p:cNvPr id="7" name="Oval 4">
            <a:extLst>
              <a:ext uri="{FF2B5EF4-FFF2-40B4-BE49-F238E27FC236}">
                <a16:creationId xmlns:a16="http://schemas.microsoft.com/office/drawing/2014/main" id="{CDCABD76-DC84-44FD-99CA-E3005AC3AE74}"/>
              </a:ext>
            </a:extLst>
          </p:cNvPr>
          <p:cNvSpPr/>
          <p:nvPr/>
        </p:nvSpPr>
        <p:spPr>
          <a:xfrm>
            <a:off x="1760447" y="230930"/>
            <a:ext cx="495869" cy="482980"/>
          </a:xfrm>
          <a:prstGeom prst="ellipse">
            <a:avLst/>
          </a:prstGeom>
          <a:solidFill>
            <a:srgbClr val="CD362D"/>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5" name="Slide Number Placeholder 4">
            <a:extLst>
              <a:ext uri="{FF2B5EF4-FFF2-40B4-BE49-F238E27FC236}">
                <a16:creationId xmlns:a16="http://schemas.microsoft.com/office/drawing/2014/main" id="{249296C7-7CD1-BC44-9674-6799F8E7E969}"/>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284</a:t>
            </a:fld>
            <a:r>
              <a:rPr lang="en-GB" altLang="en-US">
                <a:solidFill>
                  <a:srgbClr val="000000"/>
                </a:solidFill>
              </a:rPr>
              <a:t> </a:t>
            </a:r>
          </a:p>
        </p:txBody>
      </p:sp>
    </p:spTree>
    <p:extLst>
      <p:ext uri="{BB962C8B-B14F-4D97-AF65-F5344CB8AC3E}">
        <p14:creationId xmlns:p14="http://schemas.microsoft.com/office/powerpoint/2010/main" val="66832368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117788" y="1383337"/>
            <a:ext cx="11175523" cy="120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898" indent="-342898" algn="l" rtl="0" eaLnBrk="1" fontAlgn="base" hangingPunct="1">
              <a:lnSpc>
                <a:spcPct val="100000"/>
              </a:lnSpc>
              <a:spcBef>
                <a:spcPts val="1000"/>
              </a:spcBef>
              <a:spcAft>
                <a:spcPct val="0"/>
              </a:spcAft>
              <a:buFont typeface="Arial" panose="020B0604020202020204" pitchFamily="34" charset="0"/>
              <a:buChar char="•"/>
              <a:defRPr sz="2200" kern="1200">
                <a:solidFill>
                  <a:schemeClr val="tx1"/>
                </a:solidFill>
                <a:latin typeface="+mn-lt"/>
                <a:ea typeface="Verdana" panose="020B0604030504040204" pitchFamily="34" charset="0"/>
                <a:cs typeface="Verdana" panose="020B0604030504040204" pitchFamily="34" charset="0"/>
              </a:defRPr>
            </a:lvl1pPr>
            <a:lvl2pPr marL="685796" indent="-228599" algn="l" rtl="0" eaLnBrk="1" fontAlgn="base" hangingPunct="1">
              <a:lnSpc>
                <a:spcPct val="100000"/>
              </a:lnSpc>
              <a:spcBef>
                <a:spcPts val="1000"/>
              </a:spcBef>
              <a:spcAft>
                <a:spcPct val="0"/>
              </a:spcAft>
              <a:buFont typeface="Arial" panose="020B0604020202020204" pitchFamily="34" charset="0"/>
              <a:buChar char="•"/>
              <a:defRPr sz="2200" kern="1200">
                <a:solidFill>
                  <a:schemeClr val="tx1"/>
                </a:solidFill>
                <a:latin typeface="+mn-lt"/>
                <a:ea typeface="Verdana" panose="020B0604030504040204" pitchFamily="34" charset="0"/>
                <a:cs typeface="Verdana" panose="020B0604030504040204" pitchFamily="34" charset="0"/>
              </a:defRPr>
            </a:lvl2pPr>
            <a:lvl3pPr marL="1142993" indent="-228599" algn="l" rtl="0" eaLnBrk="1" fontAlgn="base" hangingPunct="1">
              <a:lnSpc>
                <a:spcPct val="100000"/>
              </a:lnSpc>
              <a:spcBef>
                <a:spcPts val="1000"/>
              </a:spcBef>
              <a:spcAft>
                <a:spcPct val="0"/>
              </a:spcAft>
              <a:buFont typeface="Arial" panose="020B0604020202020204" pitchFamily="34" charset="0"/>
              <a:buChar char="•"/>
              <a:defRPr sz="1800" kern="1200">
                <a:solidFill>
                  <a:schemeClr val="tx1"/>
                </a:solidFill>
                <a:latin typeface="+mn-lt"/>
                <a:ea typeface="Verdana" panose="020B0604030504040204" pitchFamily="34" charset="0"/>
                <a:cs typeface="Verdana" panose="020B0604030504040204" pitchFamily="34" charset="0"/>
              </a:defRPr>
            </a:lvl3pPr>
            <a:lvl4pPr marL="1600191" indent="-228599" algn="l" rtl="0" eaLnBrk="1" fontAlgn="base" hangingPunct="1">
              <a:lnSpc>
                <a:spcPct val="100000"/>
              </a:lnSpc>
              <a:spcBef>
                <a:spcPts val="500"/>
              </a:spcBef>
              <a:spcAft>
                <a:spcPct val="0"/>
              </a:spcAft>
              <a:buFont typeface="Arial" panose="020B0604020202020204" pitchFamily="34" charset="0"/>
              <a:buChar char="•"/>
              <a:defRPr sz="1400" kern="1200">
                <a:solidFill>
                  <a:schemeClr val="tx1"/>
                </a:solidFill>
                <a:latin typeface="+mn-lt"/>
                <a:ea typeface="Verdana" panose="020B0604030504040204" pitchFamily="34" charset="0"/>
                <a:cs typeface="Verdana" panose="020B0604030504040204" pitchFamily="34" charset="0"/>
              </a:defRPr>
            </a:lvl4pPr>
            <a:lvl5pPr marL="2057388" indent="-228599" algn="l" rtl="0" eaLnBrk="1" fontAlgn="base" hangingPunct="1">
              <a:lnSpc>
                <a:spcPct val="100000"/>
              </a:lnSpc>
              <a:spcBef>
                <a:spcPts val="500"/>
              </a:spcBef>
              <a:spcAft>
                <a:spcPct val="0"/>
              </a:spcAft>
              <a:buFont typeface="Arial" panose="020B0604020202020204" pitchFamily="34" charset="0"/>
              <a:buChar char="•"/>
              <a:defRPr sz="1200" kern="1200">
                <a:solidFill>
                  <a:schemeClr val="tx1"/>
                </a:solidFill>
                <a:latin typeface="+mn-lt"/>
                <a:ea typeface="Verdana" panose="020B0604030504040204" pitchFamily="34" charset="0"/>
                <a:cs typeface="Verdana" panose="020B0604030504040204" pitchFamily="34" charset="0"/>
              </a:defRPr>
            </a:lvl5pPr>
            <a:lvl6pPr marL="2514585"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3"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0"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77"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ts val="6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682C5"/>
                </a:solidFill>
                <a:effectLst/>
                <a:uLnTx/>
                <a:uFillTx/>
                <a:latin typeface="Calibri" charset="0"/>
                <a:ea typeface="Calibri" charset="0"/>
                <a:cs typeface="Calibri" charset="0"/>
              </a:rPr>
              <a:t>Test Attributes View</a:t>
            </a:r>
          </a:p>
          <a:p>
            <a:pPr marL="800100" marR="0" lvl="1" indent="-342900" algn="l" defTabSz="914400" rtl="0" eaLnBrk="1" fontAlgn="base" latinLnBrk="0" hangingPunct="1">
              <a:lnSpc>
                <a:spcPct val="110000"/>
              </a:lnSpc>
              <a:spcBef>
                <a:spcPts val="500"/>
              </a:spcBef>
              <a:spcAft>
                <a:spcPct val="0"/>
              </a:spcAft>
              <a:buClr>
                <a:srgbClr val="FF8134"/>
              </a:buClr>
              <a:buSzTx/>
              <a:buFont typeface="Wingdings" charset="2"/>
              <a:buChar char="§"/>
              <a:tabLst/>
              <a:defRPr/>
            </a:pPr>
            <a:r>
              <a:rPr kumimoji="0" lang="en-US" sz="28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Facilitates verification of score code and other online test attribute settings</a:t>
            </a:r>
          </a:p>
        </p:txBody>
      </p:sp>
      <p:sp>
        <p:nvSpPr>
          <p:cNvPr id="2" name="Title 1"/>
          <p:cNvSpPr>
            <a:spLocks noGrp="1"/>
          </p:cNvSpPr>
          <p:nvPr>
            <p:ph type="title"/>
          </p:nvPr>
        </p:nvSpPr>
        <p:spPr>
          <a:xfrm>
            <a:off x="2126100" y="274969"/>
            <a:ext cx="6731522" cy="716158"/>
          </a:xfrm>
        </p:spPr>
        <p:txBody>
          <a:bodyPr/>
          <a:lstStyle/>
          <a:p>
            <a:r>
              <a:rPr lang="en-US" sz="3600" b="1">
                <a:solidFill>
                  <a:srgbClr val="1682C5"/>
                </a:solidFill>
                <a:latin typeface="Calibri" charset="0"/>
                <a:ea typeface="Calibri" charset="0"/>
                <a:cs typeface="Calibri" charset="0"/>
              </a:rPr>
              <a:t>  Verifying Test Attributes</a:t>
            </a:r>
          </a:p>
        </p:txBody>
      </p:sp>
      <p:grpSp>
        <p:nvGrpSpPr>
          <p:cNvPr id="5" name="Group 4"/>
          <p:cNvGrpSpPr/>
          <p:nvPr/>
        </p:nvGrpSpPr>
        <p:grpSpPr>
          <a:xfrm>
            <a:off x="2347274" y="2432115"/>
            <a:ext cx="6510348" cy="3830531"/>
            <a:chOff x="2999656" y="2708921"/>
            <a:chExt cx="5857966" cy="3553725"/>
          </a:xfrm>
        </p:grpSpPr>
        <p:pic>
          <p:nvPicPr>
            <p:cNvPr id="3" name="Picture 2"/>
            <p:cNvPicPr>
              <a:picLocks noChangeAspect="1"/>
            </p:cNvPicPr>
            <p:nvPr/>
          </p:nvPicPr>
          <p:blipFill>
            <a:blip r:embed="rId3"/>
            <a:stretch>
              <a:fillRect/>
            </a:stretch>
          </p:blipFill>
          <p:spPr>
            <a:xfrm>
              <a:off x="2999656" y="2708921"/>
              <a:ext cx="5857966" cy="3553725"/>
            </a:xfrm>
            <a:prstGeom prst="rect">
              <a:avLst/>
            </a:prstGeom>
            <a:ln w="28575">
              <a:solidFill>
                <a:schemeClr val="accent1"/>
              </a:solidFill>
            </a:ln>
          </p:spPr>
        </p:pic>
        <p:sp>
          <p:nvSpPr>
            <p:cNvPr id="7" name="Rounded Rectangle 6"/>
            <p:cNvSpPr/>
            <p:nvPr/>
          </p:nvSpPr>
          <p:spPr>
            <a:xfrm>
              <a:off x="5087889" y="3933057"/>
              <a:ext cx="2861957" cy="38032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8" name="Oval 4">
            <a:extLst>
              <a:ext uri="{FF2B5EF4-FFF2-40B4-BE49-F238E27FC236}">
                <a16:creationId xmlns:a16="http://schemas.microsoft.com/office/drawing/2014/main" id="{833345A1-1FA9-4F74-9D91-45F2A6C89E8E}"/>
              </a:ext>
            </a:extLst>
          </p:cNvPr>
          <p:cNvSpPr/>
          <p:nvPr/>
        </p:nvSpPr>
        <p:spPr>
          <a:xfrm>
            <a:off x="1760447" y="230930"/>
            <a:ext cx="495869" cy="482980"/>
          </a:xfrm>
          <a:prstGeom prst="ellipse">
            <a:avLst/>
          </a:prstGeom>
          <a:solidFill>
            <a:srgbClr val="CD362D"/>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0" name="Slide Number Placeholder 9">
            <a:extLst>
              <a:ext uri="{FF2B5EF4-FFF2-40B4-BE49-F238E27FC236}">
                <a16:creationId xmlns:a16="http://schemas.microsoft.com/office/drawing/2014/main" id="{85ECF1BF-BD06-7A40-BBD8-655CCE3F59AB}"/>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285</a:t>
            </a:fld>
            <a:r>
              <a:rPr lang="en-GB" altLang="en-US">
                <a:solidFill>
                  <a:srgbClr val="000000"/>
                </a:solidFill>
              </a:rPr>
              <a:t> </a:t>
            </a:r>
          </a:p>
        </p:txBody>
      </p:sp>
    </p:spTree>
    <p:extLst>
      <p:ext uri="{BB962C8B-B14F-4D97-AF65-F5344CB8AC3E}">
        <p14:creationId xmlns:p14="http://schemas.microsoft.com/office/powerpoint/2010/main" val="225081101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049541" y="314479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p:cNvSpPr/>
          <p:nvPr/>
        </p:nvSpPr>
        <p:spPr>
          <a:xfrm>
            <a:off x="9271650" y="3148362"/>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p:cNvSpPr/>
          <p:nvPr/>
        </p:nvSpPr>
        <p:spPr>
          <a:xfrm>
            <a:off x="2828821" y="315495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p:cNvSpPr/>
          <p:nvPr/>
        </p:nvSpPr>
        <p:spPr>
          <a:xfrm>
            <a:off x="4423941" y="316511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p:cNvSpPr/>
          <p:nvPr/>
        </p:nvSpPr>
        <p:spPr>
          <a:xfrm>
            <a:off x="7664981" y="313463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itle 10"/>
          <p:cNvSpPr txBox="1">
            <a:spLocks/>
          </p:cNvSpPr>
          <p:nvPr/>
        </p:nvSpPr>
        <p:spPr>
          <a:xfrm>
            <a:off x="1959716" y="-333824"/>
            <a:ext cx="9913282" cy="12311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 STAAR Online Testing- Troubleshooting Guidance</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
        <p:nvSpPr>
          <p:cNvPr id="2" name="TextBox 1"/>
          <p:cNvSpPr txBox="1"/>
          <p:nvPr/>
        </p:nvSpPr>
        <p:spPr>
          <a:xfrm>
            <a:off x="519735" y="1844382"/>
            <a:ext cx="11353263" cy="3711272"/>
          </a:xfrm>
          <a:prstGeom prst="rect">
            <a:avLst/>
          </a:prstGeom>
          <a:noFill/>
        </p:spPr>
        <p:txBody>
          <a:bodyPr wrap="square" rtlCol="0">
            <a:spAutoFit/>
          </a:bodyPr>
          <a:lstStyle/>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Student accidentally submitted test</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Requires reopen (previous responses retained)</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Within two hours – call Texas Assessment Support Center</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After two hours – call TEA’s Student Assessment Division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Student begins or completes a test using another student’s test ticket</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Requires test reset  (all answers erased)</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Call Texas Assessment Support Center</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Follow TEA requirements for reporting a test irregularity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12" name="Oval 4">
            <a:extLst>
              <a:ext uri="{FF2B5EF4-FFF2-40B4-BE49-F238E27FC236}">
                <a16:creationId xmlns:a16="http://schemas.microsoft.com/office/drawing/2014/main" id="{4E8BBF6F-8C66-4692-A7D5-13060D41A6CF}"/>
              </a:ext>
            </a:extLst>
          </p:cNvPr>
          <p:cNvSpPr/>
          <p:nvPr/>
        </p:nvSpPr>
        <p:spPr>
          <a:xfrm>
            <a:off x="1760447" y="230930"/>
            <a:ext cx="495869" cy="482980"/>
          </a:xfrm>
          <a:prstGeom prst="ellipse">
            <a:avLst/>
          </a:prstGeom>
          <a:solidFill>
            <a:srgbClr val="CD362D"/>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82049057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049541" y="314479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p:cNvSpPr/>
          <p:nvPr/>
        </p:nvSpPr>
        <p:spPr>
          <a:xfrm>
            <a:off x="9271650" y="3148362"/>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p:cNvSpPr/>
          <p:nvPr/>
        </p:nvSpPr>
        <p:spPr>
          <a:xfrm>
            <a:off x="2828821" y="315495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p:cNvSpPr/>
          <p:nvPr/>
        </p:nvSpPr>
        <p:spPr>
          <a:xfrm>
            <a:off x="4423941" y="316511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p:cNvSpPr/>
          <p:nvPr/>
        </p:nvSpPr>
        <p:spPr>
          <a:xfrm>
            <a:off x="7664981" y="313463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
        <p:nvSpPr>
          <p:cNvPr id="2" name="TextBox 1"/>
          <p:cNvSpPr txBox="1"/>
          <p:nvPr/>
        </p:nvSpPr>
        <p:spPr>
          <a:xfrm>
            <a:off x="-341177" y="1128739"/>
            <a:ext cx="10979680" cy="43601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Ticket credentials no longer working</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Online test registration changed after initially printing ticket:</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Refreshable braille ASL, or test language changes will generate a new test ticket</a:t>
            </a: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Print updated test ticket and continue testing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Isolated technical issues  (Student logged out of a test session or Computer freezes during testing)</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Restart Secure Browser and log back with existing ticket,</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Shut down and reboot affected computer, or</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Move the student to another device</a:t>
            </a:r>
          </a:p>
        </p:txBody>
      </p:sp>
      <p:sp>
        <p:nvSpPr>
          <p:cNvPr id="12" name="Title 10">
            <a:extLst>
              <a:ext uri="{FF2B5EF4-FFF2-40B4-BE49-F238E27FC236}">
                <a16:creationId xmlns:a16="http://schemas.microsoft.com/office/drawing/2014/main" id="{304C28A1-581F-42E9-B970-E4F1B9E70534}"/>
              </a:ext>
            </a:extLst>
          </p:cNvPr>
          <p:cNvSpPr txBox="1">
            <a:spLocks/>
          </p:cNvSpPr>
          <p:nvPr/>
        </p:nvSpPr>
        <p:spPr>
          <a:xfrm>
            <a:off x="1959716" y="-333824"/>
            <a:ext cx="9913282" cy="12311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 STAAR Online Testing- Troubleshooting Guidance</a:t>
            </a:r>
          </a:p>
        </p:txBody>
      </p:sp>
      <p:sp>
        <p:nvSpPr>
          <p:cNvPr id="13" name="Oval 4">
            <a:extLst>
              <a:ext uri="{FF2B5EF4-FFF2-40B4-BE49-F238E27FC236}">
                <a16:creationId xmlns:a16="http://schemas.microsoft.com/office/drawing/2014/main" id="{B78C2F9C-94C3-412B-9F6A-AB140B60E8FD}"/>
              </a:ext>
            </a:extLst>
          </p:cNvPr>
          <p:cNvSpPr/>
          <p:nvPr/>
        </p:nvSpPr>
        <p:spPr>
          <a:xfrm>
            <a:off x="1760447" y="230930"/>
            <a:ext cx="495869" cy="482980"/>
          </a:xfrm>
          <a:prstGeom prst="ellipse">
            <a:avLst/>
          </a:prstGeom>
          <a:solidFill>
            <a:srgbClr val="CD362D"/>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00070666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049541" y="314479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p:cNvSpPr/>
          <p:nvPr/>
        </p:nvSpPr>
        <p:spPr>
          <a:xfrm>
            <a:off x="9271650" y="3148362"/>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p:cNvSpPr/>
          <p:nvPr/>
        </p:nvSpPr>
        <p:spPr>
          <a:xfrm>
            <a:off x="2828821" y="315495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p:cNvSpPr/>
          <p:nvPr/>
        </p:nvSpPr>
        <p:spPr>
          <a:xfrm>
            <a:off x="4423941" y="316511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p:cNvSpPr/>
          <p:nvPr/>
        </p:nvSpPr>
        <p:spPr>
          <a:xfrm>
            <a:off x="7664981" y="313463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
        <p:nvSpPr>
          <p:cNvPr id="2" name="TextBox 1"/>
          <p:cNvSpPr txBox="1"/>
          <p:nvPr/>
        </p:nvSpPr>
        <p:spPr>
          <a:xfrm>
            <a:off x="185287" y="2246739"/>
            <a:ext cx="11353263" cy="2909001"/>
          </a:xfrm>
          <a:prstGeom prst="rect">
            <a:avLst/>
          </a:prstGeom>
          <a:noFill/>
        </p:spPr>
        <p:txBody>
          <a:bodyPr wrap="square" rtlCol="0">
            <a:spAutoFit/>
          </a:bodyPr>
          <a:lstStyle/>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Student begins testing with incorrect test form ( language, ASL, Braille)</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Requires test reset  (all answers erased)</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Call Texas Assessment Support Center</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Print new student test ticket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NOTE:</a:t>
            </a: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all other PNPS (E, R, T, M) can be updated at any point prior to the student submitting their tests.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No new ticket is generated</a:t>
            </a:r>
          </a:p>
        </p:txBody>
      </p:sp>
      <p:sp>
        <p:nvSpPr>
          <p:cNvPr id="12" name="Title 10">
            <a:extLst>
              <a:ext uri="{FF2B5EF4-FFF2-40B4-BE49-F238E27FC236}">
                <a16:creationId xmlns:a16="http://schemas.microsoft.com/office/drawing/2014/main" id="{4E886B2D-B166-49C4-BEBC-051F899FCA71}"/>
              </a:ext>
            </a:extLst>
          </p:cNvPr>
          <p:cNvSpPr txBox="1">
            <a:spLocks/>
          </p:cNvSpPr>
          <p:nvPr/>
        </p:nvSpPr>
        <p:spPr>
          <a:xfrm>
            <a:off x="1959716" y="-333824"/>
            <a:ext cx="9913282" cy="12311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  STAAR Online Testing- Troubleshooting Guidance</a:t>
            </a:r>
          </a:p>
        </p:txBody>
      </p:sp>
      <p:sp>
        <p:nvSpPr>
          <p:cNvPr id="13" name="Oval 4">
            <a:extLst>
              <a:ext uri="{FF2B5EF4-FFF2-40B4-BE49-F238E27FC236}">
                <a16:creationId xmlns:a16="http://schemas.microsoft.com/office/drawing/2014/main" id="{0FA76765-B9EF-4BA3-98E9-DF13C6E3243D}"/>
              </a:ext>
            </a:extLst>
          </p:cNvPr>
          <p:cNvSpPr/>
          <p:nvPr/>
        </p:nvSpPr>
        <p:spPr>
          <a:xfrm>
            <a:off x="1760447" y="230930"/>
            <a:ext cx="495869" cy="482980"/>
          </a:xfrm>
          <a:prstGeom prst="ellipse">
            <a:avLst/>
          </a:prstGeom>
          <a:solidFill>
            <a:srgbClr val="CD362D"/>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4205912771"/>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
        <p:nvSpPr>
          <p:cNvPr id="2" name="TextBox 1"/>
          <p:cNvSpPr txBox="1"/>
          <p:nvPr/>
        </p:nvSpPr>
        <p:spPr>
          <a:xfrm>
            <a:off x="-341177" y="1128739"/>
            <a:ext cx="10979680" cy="17779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Student unable to log in to online test</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Verify the browser version on test login page of STAAR Online Testing Platform and update if necessary. </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itle 10">
            <a:extLst>
              <a:ext uri="{FF2B5EF4-FFF2-40B4-BE49-F238E27FC236}">
                <a16:creationId xmlns:a16="http://schemas.microsoft.com/office/drawing/2014/main" id="{033B196A-0FCD-4323-9497-8C94B39DBA7C}"/>
              </a:ext>
            </a:extLst>
          </p:cNvPr>
          <p:cNvSpPr txBox="1">
            <a:spLocks/>
          </p:cNvSpPr>
          <p:nvPr/>
        </p:nvSpPr>
        <p:spPr>
          <a:xfrm>
            <a:off x="1959716" y="-333824"/>
            <a:ext cx="9913282" cy="12311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  STAAR Online Testing- Troubleshooting Guidance</a:t>
            </a:r>
          </a:p>
        </p:txBody>
      </p:sp>
      <p:sp>
        <p:nvSpPr>
          <p:cNvPr id="13" name="Oval 4">
            <a:extLst>
              <a:ext uri="{FF2B5EF4-FFF2-40B4-BE49-F238E27FC236}">
                <a16:creationId xmlns:a16="http://schemas.microsoft.com/office/drawing/2014/main" id="{2F9FE2DF-BB70-47BA-B30B-5042F710A263}"/>
              </a:ext>
            </a:extLst>
          </p:cNvPr>
          <p:cNvSpPr/>
          <p:nvPr/>
        </p:nvSpPr>
        <p:spPr>
          <a:xfrm>
            <a:off x="1760447" y="230930"/>
            <a:ext cx="495869" cy="482980"/>
          </a:xfrm>
          <a:prstGeom prst="ellipse">
            <a:avLst/>
          </a:prstGeom>
          <a:solidFill>
            <a:srgbClr val="CD362D"/>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4" name="Picture 2">
            <a:extLst>
              <a:ext uri="{FF2B5EF4-FFF2-40B4-BE49-F238E27FC236}">
                <a16:creationId xmlns:a16="http://schemas.microsoft.com/office/drawing/2014/main" id="{B1E5C3C4-BAC7-4E53-B18E-0B71C0BE8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143" y="2755270"/>
            <a:ext cx="5643468" cy="3456624"/>
          </a:xfrm>
          <a:prstGeom prst="rect">
            <a:avLst/>
          </a:prstGeom>
          <a:noFill/>
          <a:ln w="28575">
            <a:solidFill>
              <a:schemeClr val="accent1">
                <a:hueOff val="0"/>
                <a:satOff val="0"/>
                <a:lumOff val="0"/>
              </a:schemeClr>
            </a:solidFill>
          </a:ln>
          <a:extLst>
            <a:ext uri="{909E8E84-426E-40DD-AFC4-6F175D3DCCD1}">
              <a14:hiddenFill xmlns:a14="http://schemas.microsoft.com/office/drawing/2010/main">
                <a:solidFill>
                  <a:srgbClr val="FFFFFF"/>
                </a:solidFill>
              </a14:hiddenFill>
            </a:ext>
          </a:extLst>
        </p:spPr>
      </p:pic>
      <p:sp>
        <p:nvSpPr>
          <p:cNvPr id="16" name="Rounded Rectangle 19">
            <a:extLst>
              <a:ext uri="{FF2B5EF4-FFF2-40B4-BE49-F238E27FC236}">
                <a16:creationId xmlns:a16="http://schemas.microsoft.com/office/drawing/2014/main" id="{5069C77D-257F-4A82-946C-130D383E8490}"/>
              </a:ext>
            </a:extLst>
          </p:cNvPr>
          <p:cNvSpPr/>
          <p:nvPr/>
        </p:nvSpPr>
        <p:spPr>
          <a:xfrm>
            <a:off x="2675471" y="5729261"/>
            <a:ext cx="1214358" cy="502725"/>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624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a:t>House Bill 1244—U.S. History Assessment</a:t>
            </a:r>
          </a:p>
        </p:txBody>
      </p:sp>
      <p:sp>
        <p:nvSpPr>
          <p:cNvPr id="6" name="Content Placeholder 4">
            <a:extLst>
              <a:ext uri="{FF2B5EF4-FFF2-40B4-BE49-F238E27FC236}">
                <a16:creationId xmlns:a16="http://schemas.microsoft.com/office/drawing/2014/main" id="{B431D6B0-08FD-4069-907F-3064187BC832}"/>
              </a:ext>
            </a:extLst>
          </p:cNvPr>
          <p:cNvSpPr>
            <a:spLocks noGrp="1"/>
          </p:cNvSpPr>
          <p:nvPr>
            <p:ph sz="half" idx="2"/>
          </p:nvPr>
        </p:nvSpPr>
        <p:spPr>
          <a:xfrm>
            <a:off x="750276" y="1260052"/>
            <a:ext cx="10603523" cy="2168948"/>
          </a:xfrm>
        </p:spPr>
        <p:txBody>
          <a:bodyPr>
            <a:noAutofit/>
          </a:bodyPr>
          <a:lstStyle/>
          <a:p>
            <a:pPr marL="342900" indent="-342900">
              <a:lnSpc>
                <a:spcPct val="100000"/>
              </a:lnSpc>
              <a:spcBef>
                <a:spcPts val="600"/>
              </a:spcBef>
              <a:buFont typeface="Arial" panose="020B0604020202020204" pitchFamily="34" charset="0"/>
              <a:buChar char="•"/>
            </a:pPr>
            <a:r>
              <a:rPr lang="en-US" sz="2600"/>
              <a:t>Due to the amount of time necessary to implement this legislation, TEA is planning for this change to the STAAR U.S. History assessment to occur during the 2020–2021 school year.  </a:t>
            </a:r>
          </a:p>
        </p:txBody>
      </p:sp>
      <p:pic>
        <p:nvPicPr>
          <p:cNvPr id="5" name="Picture 4">
            <a:extLst>
              <a:ext uri="{FF2B5EF4-FFF2-40B4-BE49-F238E27FC236}">
                <a16:creationId xmlns:a16="http://schemas.microsoft.com/office/drawing/2014/main" id="{8709EDA1-FF6E-4482-9FAE-D186E6F2F572}"/>
              </a:ext>
            </a:extLst>
          </p:cNvPr>
          <p:cNvPicPr>
            <a:picLocks noChangeAspect="1"/>
          </p:cNvPicPr>
          <p:nvPr/>
        </p:nvPicPr>
        <p:blipFill>
          <a:blip r:embed="rId2"/>
          <a:stretch>
            <a:fillRect/>
          </a:stretch>
        </p:blipFill>
        <p:spPr>
          <a:xfrm rot="481438">
            <a:off x="5869615" y="2712829"/>
            <a:ext cx="5498698" cy="3160546"/>
          </a:xfrm>
          <a:prstGeom prst="rect">
            <a:avLst/>
          </a:prstGeom>
        </p:spPr>
      </p:pic>
      <p:sp>
        <p:nvSpPr>
          <p:cNvPr id="7" name="Content Placeholder 4">
            <a:extLst>
              <a:ext uri="{FF2B5EF4-FFF2-40B4-BE49-F238E27FC236}">
                <a16:creationId xmlns:a16="http://schemas.microsoft.com/office/drawing/2014/main" id="{A6EE3690-F3FC-4B4C-9687-D78E2ADEAF27}"/>
              </a:ext>
            </a:extLst>
          </p:cNvPr>
          <p:cNvSpPr txBox="1">
            <a:spLocks/>
          </p:cNvSpPr>
          <p:nvPr/>
        </p:nvSpPr>
        <p:spPr>
          <a:xfrm>
            <a:off x="750276" y="3236785"/>
            <a:ext cx="4590982" cy="33772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800" b="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DA3E26"/>
              </a:buClr>
              <a:buFont typeface="Wingdings" panose="05000000000000000000" pitchFamily="2" charset="2"/>
              <a:buChar char="§"/>
              <a:defRPr sz="2400" kern="1200">
                <a:solidFill>
                  <a:schemeClr val="tx1"/>
                </a:solidFill>
                <a:latin typeface="Open Sans (Headings)"/>
                <a:ea typeface="+mn-ea"/>
                <a:cs typeface="+mn-cs"/>
              </a:defRPr>
            </a:lvl2pPr>
            <a:lvl3pPr marL="1143000" indent="-228600" algn="l" defTabSz="914400" rtl="0" eaLnBrk="1" latinLnBrk="0" hangingPunct="1">
              <a:lnSpc>
                <a:spcPct val="90000"/>
              </a:lnSpc>
              <a:spcBef>
                <a:spcPts val="500"/>
              </a:spcBef>
              <a:buClr>
                <a:srgbClr val="4472C4"/>
              </a:buClr>
              <a:buFont typeface="Wingdings" pitchFamily="2" charset="2"/>
              <a:buChar char="§"/>
              <a:defRPr sz="2000" kern="1200">
                <a:solidFill>
                  <a:schemeClr val="tx1"/>
                </a:solidFill>
                <a:latin typeface="Open Sans Light" panose="020B0306030504020204"/>
                <a:ea typeface="+mn-ea"/>
                <a:cs typeface="+mn-cs"/>
              </a:defRPr>
            </a:lvl3pPr>
            <a:lvl4pPr marL="1600200" indent="-228600" algn="l" defTabSz="914400" rtl="0" eaLnBrk="1" latinLnBrk="0" hangingPunct="1">
              <a:lnSpc>
                <a:spcPct val="90000"/>
              </a:lnSpc>
              <a:spcBef>
                <a:spcPts val="500"/>
              </a:spcBef>
              <a:buClr>
                <a:srgbClr val="4472C4"/>
              </a:buClr>
              <a:buFontTx/>
              <a:buChar char="◦"/>
              <a:defRPr sz="1800" kern="1200">
                <a:solidFill>
                  <a:schemeClr val="tx1"/>
                </a:solidFill>
                <a:latin typeface="Open Sans Light" panose="020B0306030504020204"/>
                <a:ea typeface="+mn-ea"/>
                <a:cs typeface="+mn-cs"/>
              </a:defRPr>
            </a:lvl4pPr>
            <a:lvl5pPr marL="2057400" indent="-228600" algn="l" defTabSz="914400" rtl="0" eaLnBrk="1" latinLnBrk="0" hangingPunct="1">
              <a:lnSpc>
                <a:spcPct val="90000"/>
              </a:lnSpc>
              <a:spcBef>
                <a:spcPts val="500"/>
              </a:spcBef>
              <a:buClr>
                <a:srgbClr val="DA3E26"/>
              </a:buClr>
              <a:buFont typeface="Wingdings" pitchFamily="2" charset="2"/>
              <a:buChar char="§"/>
              <a:defRPr sz="1800" kern="1200">
                <a:solidFill>
                  <a:schemeClr val="tx1"/>
                </a:solidFill>
                <a:latin typeface="Open Sans Light" panose="020B03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There are </a:t>
            </a:r>
            <a:r>
              <a:rPr kumimoji="0" lang="en-US" sz="2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NO</a:t>
            </a:r>
            <a:r>
              <a:rPr kumimoji="0" lang="en-US" sz="2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changes to the STAAR U.S. History assessed curriculum or blueprint as a result of this legislation for the 2019–2020 school year.</a:t>
            </a:r>
          </a:p>
        </p:txBody>
      </p:sp>
      <p:sp>
        <p:nvSpPr>
          <p:cNvPr id="9" name="Footer Placeholder 8">
            <a:extLst>
              <a:ext uri="{FF2B5EF4-FFF2-40B4-BE49-F238E27FC236}">
                <a16:creationId xmlns:a16="http://schemas.microsoft.com/office/drawing/2014/main" id="{57826864-4D1F-144C-9983-0108E6BC8690}"/>
              </a:ext>
            </a:extLst>
          </p:cNvPr>
          <p:cNvSpPr>
            <a:spLocks noGrp="1"/>
          </p:cNvSpPr>
          <p:nvPr>
            <p:ph type="ftr" sz="quarter" idx="11"/>
          </p:nvPr>
        </p:nvSpPr>
        <p:spPr/>
        <p:txBody>
          <a:bodyPr/>
          <a:lstStyle/>
          <a:p>
            <a:r>
              <a:rPr lang="en-US"/>
              <a:t>TEA - Student Assessment Division</a:t>
            </a:r>
          </a:p>
        </p:txBody>
      </p:sp>
      <p:sp>
        <p:nvSpPr>
          <p:cNvPr id="10" name="Slide Number Placeholder 9">
            <a:extLst>
              <a:ext uri="{FF2B5EF4-FFF2-40B4-BE49-F238E27FC236}">
                <a16:creationId xmlns:a16="http://schemas.microsoft.com/office/drawing/2014/main" id="{FBD4A29B-FBDA-9A4F-BB34-D9B5FE4F4030}"/>
              </a:ext>
            </a:extLst>
          </p:cNvPr>
          <p:cNvSpPr>
            <a:spLocks noGrp="1"/>
          </p:cNvSpPr>
          <p:nvPr>
            <p:ph type="sldNum" sz="quarter" idx="12"/>
          </p:nvPr>
        </p:nvSpPr>
        <p:spPr/>
        <p:txBody>
          <a:bodyPr/>
          <a:lstStyle/>
          <a:p>
            <a:fld id="{0088AB57-2DBE-44A3-AE96-942C49E954BF}" type="slidenum">
              <a:rPr lang="en-US" smtClean="0"/>
              <a:t>29</a:t>
            </a:fld>
            <a:endParaRPr lang="en-US"/>
          </a:p>
        </p:txBody>
      </p:sp>
    </p:spTree>
    <p:extLst>
      <p:ext uri="{BB962C8B-B14F-4D97-AF65-F5344CB8AC3E}">
        <p14:creationId xmlns:p14="http://schemas.microsoft.com/office/powerpoint/2010/main" val="243057705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9680"/>
            <a:ext cx="12192000" cy="5608320"/>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1159267"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Calibri" charset="0"/>
                <a:ea typeface="Calibri" charset="0"/>
                <a:cs typeface="Calibri" charset="0"/>
              </a:rPr>
              <a:t>Pearson Technology 101  </a:t>
            </a:r>
          </a:p>
        </p:txBody>
      </p:sp>
      <p:sp>
        <p:nvSpPr>
          <p:cNvPr id="3" name="Footer Placeholder 2">
            <a:extLst>
              <a:ext uri="{FF2B5EF4-FFF2-40B4-BE49-F238E27FC236}">
                <a16:creationId xmlns:a16="http://schemas.microsoft.com/office/drawing/2014/main" id="{42B3FE3D-887B-544D-B218-D2A451646FFD}"/>
              </a:ext>
            </a:extLst>
          </p:cNvPr>
          <p:cNvSpPr>
            <a:spLocks noGrp="1"/>
          </p:cNvSpPr>
          <p:nvPr>
            <p:ph type="ftr" sz="quarter" idx="3"/>
          </p:nvPr>
        </p:nvSpPr>
        <p:spPr/>
        <p:txBody>
          <a:bodyPr/>
          <a:lstStyle/>
          <a:p>
            <a:r>
              <a:rPr lang="en-US">
                <a:solidFill>
                  <a:srgbClr val="4472C4">
                    <a:lumMod val="60000"/>
                    <a:lumOff val="40000"/>
                  </a:srgbClr>
                </a:solidFill>
              </a:rPr>
              <a:t>TEA - Student Assessment Division</a:t>
            </a:r>
          </a:p>
        </p:txBody>
      </p:sp>
    </p:spTree>
    <p:extLst>
      <p:ext uri="{BB962C8B-B14F-4D97-AF65-F5344CB8AC3E}">
        <p14:creationId xmlns:p14="http://schemas.microsoft.com/office/powerpoint/2010/main" val="285067790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049541" y="314479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p:cNvSpPr/>
          <p:nvPr/>
        </p:nvSpPr>
        <p:spPr>
          <a:xfrm>
            <a:off x="9271650" y="3148362"/>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p:cNvSpPr/>
          <p:nvPr/>
        </p:nvSpPr>
        <p:spPr>
          <a:xfrm>
            <a:off x="2828821" y="315495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p:cNvSpPr/>
          <p:nvPr/>
        </p:nvSpPr>
        <p:spPr>
          <a:xfrm>
            <a:off x="4423941" y="316511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p:cNvSpPr/>
          <p:nvPr/>
        </p:nvSpPr>
        <p:spPr>
          <a:xfrm>
            <a:off x="7664981" y="313463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TELPAS Online Testing Process</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29" name="Picture Placeholder 5">
            <a:extLst>
              <a:ext uri="{FF2B5EF4-FFF2-40B4-BE49-F238E27FC236}">
                <a16:creationId xmlns:a16="http://schemas.microsoft.com/office/drawing/2014/main" id="{90F0AB2B-C320-4631-A23F-D0D396556B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63156" y="1501830"/>
            <a:ext cx="2149475" cy="1731962"/>
          </a:xfrm>
          <a:prstGeom prst="rect">
            <a:avLst/>
          </a:prstGeom>
          <a:ln w="12700">
            <a:solidFill>
              <a:srgbClr val="1682C5"/>
            </a:solidFill>
          </a:ln>
        </p:spPr>
      </p:pic>
      <p:sp>
        <p:nvSpPr>
          <p:cNvPr id="31" name="Text Placeholder 1">
            <a:extLst>
              <a:ext uri="{FF2B5EF4-FFF2-40B4-BE49-F238E27FC236}">
                <a16:creationId xmlns:a16="http://schemas.microsoft.com/office/drawing/2014/main" id="{5F57E385-67B8-4132-93F3-8D4FCA68D7AC}"/>
              </a:ext>
            </a:extLst>
          </p:cNvPr>
          <p:cNvSpPr txBox="1">
            <a:spLocks/>
          </p:cNvSpPr>
          <p:nvPr/>
        </p:nvSpPr>
        <p:spPr bwMode="auto">
          <a:xfrm>
            <a:off x="4349904" y="3261026"/>
            <a:ext cx="2159341" cy="647009"/>
          </a:xfrm>
          <a:prstGeom prst="rect">
            <a:avLst/>
          </a:prstGeom>
          <a:noFill/>
          <a:ln w="12700">
            <a:solidFill>
              <a:srgbClr val="1682C5"/>
            </a:solidFill>
          </a:ln>
        </p:spPr>
        <p:txBody>
          <a:bodyPr vert="horz" wrap="square" lIns="0" tIns="0" rIns="0" bIns="0" numCol="1" anchor="t" anchorCtr="0" compatLnSpc="1">
            <a:prstTxWarp prst="textNoShape">
              <a:avLst/>
            </a:prstTxWarp>
          </a:bodyPr>
          <a:lstStyle>
            <a:lvl1pPr algn="l" rtl="0" eaLnBrk="0" fontAlgn="base" hangingPunct="0">
              <a:lnSpc>
                <a:spcPts val="1900"/>
              </a:lnSpc>
              <a:spcBef>
                <a:spcPct val="0"/>
              </a:spcBef>
              <a:spcAft>
                <a:spcPct val="0"/>
              </a:spcAft>
              <a:buFont typeface="Arial" panose="020B0604020202020204" pitchFamily="34" charset="0"/>
              <a:defRPr sz="1600" b="1" kern="1200">
                <a:solidFill>
                  <a:schemeClr val="tx1"/>
                </a:solidFill>
                <a:latin typeface="+mn-lt"/>
                <a:ea typeface="Lato Medium" panose="020F0502020204030203" pitchFamily="34" charset="0"/>
                <a:cs typeface="Lato Medium" panose="020F0502020204030203" pitchFamily="34" charset="0"/>
              </a:defRPr>
            </a:lvl1pPr>
            <a:lvl2pPr marL="180975" indent="-180975" algn="l" rtl="0" eaLnBrk="0" fontAlgn="base" hangingPunct="0">
              <a:lnSpc>
                <a:spcPts val="1900"/>
              </a:lnSpc>
              <a:spcBef>
                <a:spcPct val="0"/>
              </a:spcBef>
              <a:spcAft>
                <a:spcPct val="0"/>
              </a:spcAft>
              <a:buClr>
                <a:schemeClr val="bg2"/>
              </a:buClr>
              <a:buFont typeface="Arial" panose="020B0604020202020204" pitchFamily="34" charset="0"/>
              <a:buChar char="•"/>
              <a:defRPr sz="1600" i="0" kern="1200">
                <a:solidFill>
                  <a:schemeClr val="tx1"/>
                </a:solidFill>
                <a:latin typeface="+mn-lt"/>
                <a:ea typeface="Lato Medium"/>
                <a:cs typeface="Lato Medium"/>
              </a:defRPr>
            </a:lvl2pPr>
            <a:lvl3pPr marL="352425" indent="-171450" algn="l" rtl="0" eaLnBrk="0" fontAlgn="base" hangingPunct="0">
              <a:lnSpc>
                <a:spcPts val="1900"/>
              </a:lnSpc>
              <a:spcBef>
                <a:spcPct val="0"/>
              </a:spcBef>
              <a:spcAft>
                <a:spcPct val="0"/>
              </a:spcAft>
              <a:buClr>
                <a:srgbClr val="9E007E"/>
              </a:buClr>
              <a:buFont typeface="Arial" panose="020B0604020202020204" pitchFamily="34" charset="0"/>
              <a:buChar char="‒"/>
              <a:defRPr sz="1600" kern="1200">
                <a:solidFill>
                  <a:schemeClr val="tx1"/>
                </a:solidFill>
                <a:latin typeface="+mn-lt"/>
                <a:ea typeface="Lato Medium"/>
                <a:cs typeface="Lato Medium"/>
              </a:defRPr>
            </a:lvl3pPr>
            <a:lvl4pPr marL="781050" algn="l" rtl="0" eaLnBrk="0" fontAlgn="base" hangingPunct="0">
              <a:lnSpc>
                <a:spcPts val="1500"/>
              </a:lnSpc>
              <a:spcBef>
                <a:spcPct val="0"/>
              </a:spcBef>
              <a:spcAft>
                <a:spcPts val="850"/>
              </a:spcAft>
              <a:buClr>
                <a:schemeClr val="tx1"/>
              </a:buClr>
              <a:buFont typeface="Arial" panose="020B0604020202020204" pitchFamily="34" charset="0"/>
              <a:defRPr sz="1200" kern="1200">
                <a:solidFill>
                  <a:schemeClr val="bg2"/>
                </a:solidFill>
                <a:latin typeface="+mn-lt"/>
                <a:ea typeface="Lato Medium"/>
                <a:cs typeface="Lato Medium"/>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Lato Medium"/>
                <a:cs typeface="Lato Medium"/>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3057"/>
                </a:solidFill>
                <a:effectLst/>
                <a:uLnTx/>
                <a:uFillTx/>
                <a:latin typeface="Arial"/>
              </a:rPr>
              <a:t>Step 2</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3057"/>
                </a:solidFill>
                <a:effectLst/>
                <a:uLnTx/>
                <a:uFillTx/>
                <a:latin typeface="Arial"/>
              </a:rPr>
              <a:t>Select registration option</a:t>
            </a:r>
          </a:p>
        </p:txBody>
      </p:sp>
      <p:pic>
        <p:nvPicPr>
          <p:cNvPr id="32" name="Picture Placeholder 25">
            <a:extLst>
              <a:ext uri="{FF2B5EF4-FFF2-40B4-BE49-F238E27FC236}">
                <a16:creationId xmlns:a16="http://schemas.microsoft.com/office/drawing/2014/main" id="{EC5F905E-FA37-414E-A187-265CF344A96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29718" r="-17217"/>
          <a:stretch/>
        </p:blipFill>
        <p:spPr>
          <a:xfrm>
            <a:off x="6684456" y="1500281"/>
            <a:ext cx="2149740" cy="1732069"/>
          </a:xfrm>
          <a:prstGeom prst="rect">
            <a:avLst/>
          </a:prstGeom>
          <a:solidFill>
            <a:srgbClr val="FFFFFF"/>
          </a:solidFill>
          <a:ln w="12700">
            <a:solidFill>
              <a:srgbClr val="1682C5"/>
            </a:solidFill>
          </a:ln>
        </p:spPr>
      </p:pic>
      <p:sp>
        <p:nvSpPr>
          <p:cNvPr id="33" name="Text Placeholder 23">
            <a:extLst>
              <a:ext uri="{FF2B5EF4-FFF2-40B4-BE49-F238E27FC236}">
                <a16:creationId xmlns:a16="http://schemas.microsoft.com/office/drawing/2014/main" id="{2D622EBA-298F-4472-AFF3-5FE16950F59D}"/>
              </a:ext>
            </a:extLst>
          </p:cNvPr>
          <p:cNvSpPr txBox="1">
            <a:spLocks/>
          </p:cNvSpPr>
          <p:nvPr/>
        </p:nvSpPr>
        <p:spPr bwMode="auto">
          <a:xfrm>
            <a:off x="6660174" y="3233792"/>
            <a:ext cx="2169765" cy="636301"/>
          </a:xfrm>
          <a:prstGeom prst="rect">
            <a:avLst/>
          </a:prstGeom>
          <a:noFill/>
          <a:ln w="12700">
            <a:solidFill>
              <a:srgbClr val="1682C5"/>
            </a:solidFill>
          </a:ln>
        </p:spPr>
        <p:txBody>
          <a:bodyPr vert="horz" wrap="square" lIns="0" tIns="0" rIns="0" bIns="0" numCol="1" anchor="t" anchorCtr="0" compatLnSpc="1">
            <a:prstTxWarp prst="textNoShape">
              <a:avLst/>
            </a:prstTxWarp>
          </a:bodyPr>
          <a:lstStyle>
            <a:lvl1pPr algn="ctr" rtl="0" eaLnBrk="0" fontAlgn="base" hangingPunct="0">
              <a:lnSpc>
                <a:spcPts val="4000"/>
              </a:lnSpc>
              <a:spcBef>
                <a:spcPct val="0"/>
              </a:spcBef>
              <a:spcAft>
                <a:spcPct val="0"/>
              </a:spcAft>
              <a:buFont typeface="Arial" panose="020B0604020202020204" pitchFamily="34" charset="0"/>
              <a:defRPr sz="2000" b="1" kern="1200">
                <a:solidFill>
                  <a:schemeClr val="tx2"/>
                </a:solidFill>
                <a:latin typeface="+mn-lt"/>
                <a:ea typeface="Lato Medium" panose="020F0502020204030203" pitchFamily="34" charset="0"/>
                <a:cs typeface="Lato Medium" panose="020F0502020204030203" pitchFamily="34" charset="0"/>
              </a:defRPr>
            </a:lvl1pPr>
            <a:lvl2pPr marL="180975" indent="-180975" algn="l" rtl="0" eaLnBrk="0" fontAlgn="base" hangingPunct="0">
              <a:lnSpc>
                <a:spcPts val="1900"/>
              </a:lnSpc>
              <a:spcBef>
                <a:spcPct val="0"/>
              </a:spcBef>
              <a:spcAft>
                <a:spcPct val="0"/>
              </a:spcAft>
              <a:buClr>
                <a:schemeClr val="bg2"/>
              </a:buClr>
              <a:buFont typeface="Arial" panose="020B0604020202020204" pitchFamily="34" charset="0"/>
              <a:buChar char="•"/>
              <a:defRPr sz="1600" kern="1200">
                <a:solidFill>
                  <a:schemeClr val="tx1"/>
                </a:solidFill>
                <a:latin typeface="+mn-lt"/>
                <a:ea typeface="Lato Medium"/>
                <a:cs typeface="Lato Medium"/>
              </a:defRPr>
            </a:lvl2pPr>
            <a:lvl3pPr marL="352425" indent="-171450" algn="l" rtl="0" eaLnBrk="0" fontAlgn="base" hangingPunct="0">
              <a:lnSpc>
                <a:spcPts val="1900"/>
              </a:lnSpc>
              <a:spcBef>
                <a:spcPct val="0"/>
              </a:spcBef>
              <a:spcAft>
                <a:spcPct val="0"/>
              </a:spcAft>
              <a:buClr>
                <a:srgbClr val="9E007E"/>
              </a:buClr>
              <a:buFont typeface="Arial" panose="020B0604020202020204" pitchFamily="34" charset="0"/>
              <a:buChar char="‒"/>
              <a:defRPr sz="1600" kern="1200">
                <a:solidFill>
                  <a:schemeClr val="tx1"/>
                </a:solidFill>
                <a:latin typeface="+mn-lt"/>
                <a:ea typeface="Lato Medium"/>
                <a:cs typeface="Lato Medium"/>
              </a:defRPr>
            </a:lvl3pPr>
            <a:lvl4pPr marL="781050" algn="l" rtl="0" eaLnBrk="0" fontAlgn="base" hangingPunct="0">
              <a:lnSpc>
                <a:spcPts val="1500"/>
              </a:lnSpc>
              <a:spcBef>
                <a:spcPct val="0"/>
              </a:spcBef>
              <a:spcAft>
                <a:spcPts val="850"/>
              </a:spcAft>
              <a:buClr>
                <a:schemeClr val="tx1"/>
              </a:buClr>
              <a:buFont typeface="Arial" panose="020B0604020202020204" pitchFamily="34" charset="0"/>
              <a:defRPr sz="1200" kern="1200">
                <a:solidFill>
                  <a:schemeClr val="bg2"/>
                </a:solidFill>
                <a:latin typeface="+mn-lt"/>
                <a:ea typeface="Lato Medium"/>
                <a:cs typeface="Lato Medium"/>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Lato Medium"/>
                <a:cs typeface="Lato Medium"/>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3057"/>
                </a:solidFill>
                <a:effectLst/>
                <a:uLnTx/>
                <a:uFillTx/>
                <a:latin typeface="Arial"/>
              </a:rPr>
              <a:t>Step 3 </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3057"/>
                </a:solidFill>
                <a:effectLst/>
                <a:uLnTx/>
                <a:uFillTx/>
                <a:latin typeface="Arial"/>
              </a:rPr>
              <a:t>Submit student registration data</a:t>
            </a:r>
          </a:p>
        </p:txBody>
      </p:sp>
      <p:pic>
        <p:nvPicPr>
          <p:cNvPr id="35" name="Picture Placeholder 9" descr="PearsonAccess Next Testing menu" title="Testing menu">
            <a:extLst>
              <a:ext uri="{FF2B5EF4-FFF2-40B4-BE49-F238E27FC236}">
                <a16:creationId xmlns:a16="http://schemas.microsoft.com/office/drawing/2014/main" id="{DACCA515-F717-4052-932E-5D43C2949E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25" r="-5725"/>
          <a:stretch/>
        </p:blipFill>
        <p:spPr>
          <a:xfrm>
            <a:off x="9001764" y="1501830"/>
            <a:ext cx="2103120" cy="1751649"/>
          </a:xfrm>
          <a:prstGeom prst="rect">
            <a:avLst/>
          </a:prstGeom>
          <a:solidFill>
            <a:srgbClr val="FFFFFF"/>
          </a:solidFill>
          <a:ln w="12700">
            <a:solidFill>
              <a:srgbClr val="1682C5"/>
            </a:solidFill>
          </a:ln>
        </p:spPr>
      </p:pic>
      <p:sp>
        <p:nvSpPr>
          <p:cNvPr id="36" name="Text Placeholder 24">
            <a:extLst>
              <a:ext uri="{FF2B5EF4-FFF2-40B4-BE49-F238E27FC236}">
                <a16:creationId xmlns:a16="http://schemas.microsoft.com/office/drawing/2014/main" id="{1FE74267-C096-4278-B799-27D85013FCEF}"/>
              </a:ext>
            </a:extLst>
          </p:cNvPr>
          <p:cNvSpPr txBox="1">
            <a:spLocks/>
          </p:cNvSpPr>
          <p:nvPr/>
        </p:nvSpPr>
        <p:spPr bwMode="auto">
          <a:xfrm>
            <a:off x="8978454" y="3235953"/>
            <a:ext cx="2149740" cy="626576"/>
          </a:xfrm>
          <a:prstGeom prst="rect">
            <a:avLst/>
          </a:prstGeom>
          <a:noFill/>
          <a:ln w="12700">
            <a:solidFill>
              <a:srgbClr val="1682C5"/>
            </a:solidFill>
          </a:ln>
        </p:spPr>
        <p:txBody>
          <a:bodyPr vert="horz" wrap="square" lIns="0" tIns="0" rIns="0" bIns="0" numCol="1" anchor="t" anchorCtr="0" compatLnSpc="1">
            <a:prstTxWarp prst="textNoShape">
              <a:avLst/>
            </a:prstTxWarp>
          </a:bodyPr>
          <a:lstStyle>
            <a:lvl1pPr algn="ctr" rtl="0" eaLnBrk="0" fontAlgn="base" hangingPunct="0">
              <a:lnSpc>
                <a:spcPts val="4000"/>
              </a:lnSpc>
              <a:spcBef>
                <a:spcPct val="0"/>
              </a:spcBef>
              <a:spcAft>
                <a:spcPct val="0"/>
              </a:spcAft>
              <a:buFont typeface="Arial" panose="020B0604020202020204" pitchFamily="34" charset="0"/>
              <a:defRPr sz="2000" b="1" kern="1200">
                <a:solidFill>
                  <a:srgbClr val="03873A"/>
                </a:solidFill>
                <a:latin typeface="+mn-lt"/>
                <a:ea typeface="Lato Medium" panose="020F0502020204030203" pitchFamily="34" charset="0"/>
                <a:cs typeface="Lato Medium" panose="020F0502020204030203" pitchFamily="34" charset="0"/>
              </a:defRPr>
            </a:lvl1pPr>
            <a:lvl2pPr marL="180975" indent="-180975" algn="l" rtl="0" eaLnBrk="0" fontAlgn="base" hangingPunct="0">
              <a:lnSpc>
                <a:spcPts val="1900"/>
              </a:lnSpc>
              <a:spcBef>
                <a:spcPct val="0"/>
              </a:spcBef>
              <a:spcAft>
                <a:spcPct val="0"/>
              </a:spcAft>
              <a:buClr>
                <a:schemeClr val="bg2"/>
              </a:buClr>
              <a:buFont typeface="Arial" panose="020B0604020202020204" pitchFamily="34" charset="0"/>
              <a:buChar char="•"/>
              <a:defRPr sz="1600" kern="1200">
                <a:solidFill>
                  <a:schemeClr val="tx1"/>
                </a:solidFill>
                <a:latin typeface="+mn-lt"/>
                <a:ea typeface="Lato Medium"/>
                <a:cs typeface="Lato Medium"/>
              </a:defRPr>
            </a:lvl2pPr>
            <a:lvl3pPr marL="352425" indent="-171450" algn="l" rtl="0" eaLnBrk="0" fontAlgn="base" hangingPunct="0">
              <a:lnSpc>
                <a:spcPts val="1900"/>
              </a:lnSpc>
              <a:spcBef>
                <a:spcPct val="0"/>
              </a:spcBef>
              <a:spcAft>
                <a:spcPct val="0"/>
              </a:spcAft>
              <a:buClr>
                <a:srgbClr val="9E007E"/>
              </a:buClr>
              <a:buFont typeface="Arial" panose="020B0604020202020204" pitchFamily="34" charset="0"/>
              <a:buChar char="‒"/>
              <a:defRPr sz="1600" kern="1200">
                <a:solidFill>
                  <a:schemeClr val="tx1"/>
                </a:solidFill>
                <a:latin typeface="+mn-lt"/>
                <a:ea typeface="Lato Medium"/>
                <a:cs typeface="Lato Medium"/>
              </a:defRPr>
            </a:lvl3pPr>
            <a:lvl4pPr marL="781050" algn="l" rtl="0" eaLnBrk="0" fontAlgn="base" hangingPunct="0">
              <a:lnSpc>
                <a:spcPts val="1500"/>
              </a:lnSpc>
              <a:spcBef>
                <a:spcPct val="0"/>
              </a:spcBef>
              <a:spcAft>
                <a:spcPts val="850"/>
              </a:spcAft>
              <a:buClr>
                <a:schemeClr val="tx1"/>
              </a:buClr>
              <a:buFont typeface="Arial" panose="020B0604020202020204" pitchFamily="34" charset="0"/>
              <a:defRPr sz="1200" kern="1200">
                <a:solidFill>
                  <a:schemeClr val="bg2"/>
                </a:solidFill>
                <a:latin typeface="+mn-lt"/>
                <a:ea typeface="Lato Medium"/>
                <a:cs typeface="Lato Medium"/>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Lato Medium"/>
                <a:cs typeface="Lato Medium"/>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3057"/>
                </a:solidFill>
                <a:effectLst/>
                <a:uLnTx/>
                <a:uFillTx/>
                <a:latin typeface="Arial"/>
              </a:rPr>
              <a:t>Step 4 </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3057"/>
                </a:solidFill>
                <a:effectLst/>
                <a:uLnTx/>
                <a:uFillTx/>
                <a:latin typeface="Arial"/>
              </a:rPr>
              <a:t>Create test sessions</a:t>
            </a:r>
          </a:p>
        </p:txBody>
      </p:sp>
      <p:pic>
        <p:nvPicPr>
          <p:cNvPr id="37" name="Picture Placeholder 14" descr="Student on computer" title="Student on computer">
            <a:extLst>
              <a:ext uri="{FF2B5EF4-FFF2-40B4-BE49-F238E27FC236}">
                <a16:creationId xmlns:a16="http://schemas.microsoft.com/office/drawing/2014/main" id="{905321DD-A764-4635-A18F-BBF72BEDD4B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962294" y="4152841"/>
            <a:ext cx="2109960" cy="1736918"/>
          </a:xfrm>
          <a:prstGeom prst="rect">
            <a:avLst/>
          </a:prstGeom>
          <a:ln w="12700">
            <a:solidFill>
              <a:srgbClr val="1682C5"/>
            </a:solidFill>
          </a:ln>
        </p:spPr>
      </p:pic>
      <p:sp>
        <p:nvSpPr>
          <p:cNvPr id="39" name="Text Placeholder 32">
            <a:extLst>
              <a:ext uri="{FF2B5EF4-FFF2-40B4-BE49-F238E27FC236}">
                <a16:creationId xmlns:a16="http://schemas.microsoft.com/office/drawing/2014/main" id="{F49FD556-E6BD-495C-BB37-1E6F841B0B1A}"/>
              </a:ext>
            </a:extLst>
          </p:cNvPr>
          <p:cNvSpPr txBox="1">
            <a:spLocks/>
          </p:cNvSpPr>
          <p:nvPr/>
        </p:nvSpPr>
        <p:spPr bwMode="auto">
          <a:xfrm>
            <a:off x="1948336" y="5867765"/>
            <a:ext cx="2149740" cy="572468"/>
          </a:xfrm>
          <a:prstGeom prst="rect">
            <a:avLst/>
          </a:prstGeom>
          <a:noFill/>
          <a:ln w="12700">
            <a:solidFill>
              <a:srgbClr val="1682C5"/>
            </a:solidFill>
          </a:ln>
        </p:spPr>
        <p:txBody>
          <a:bodyPr vert="horz" wrap="square" lIns="0" tIns="0" rIns="0" bIns="0" numCol="1" anchor="ctr" anchorCtr="0" compatLnSpc="1">
            <a:prstTxWarp prst="textNoShape">
              <a:avLst/>
            </a:prstTxWarp>
          </a:bodyPr>
          <a:lstStyle>
            <a:lvl1pPr algn="ctr" rtl="0" eaLnBrk="0" fontAlgn="base" hangingPunct="0">
              <a:lnSpc>
                <a:spcPts val="4000"/>
              </a:lnSpc>
              <a:spcBef>
                <a:spcPct val="0"/>
              </a:spcBef>
              <a:spcAft>
                <a:spcPct val="0"/>
              </a:spcAft>
              <a:buFont typeface="Arial" panose="020B0604020202020204" pitchFamily="34" charset="0"/>
              <a:defRPr sz="2000" b="1" kern="1200">
                <a:solidFill>
                  <a:srgbClr val="03873A"/>
                </a:solidFill>
                <a:latin typeface="+mn-lt"/>
                <a:ea typeface="Lato Medium" panose="020F0502020204030203" pitchFamily="34" charset="0"/>
                <a:cs typeface="Lato Medium" panose="020F0502020204030203" pitchFamily="34" charset="0"/>
              </a:defRPr>
            </a:lvl1pPr>
            <a:lvl2pPr marL="180975" indent="-180975" algn="l" rtl="0" eaLnBrk="0" fontAlgn="base" hangingPunct="0">
              <a:lnSpc>
                <a:spcPts val="1900"/>
              </a:lnSpc>
              <a:spcBef>
                <a:spcPct val="0"/>
              </a:spcBef>
              <a:spcAft>
                <a:spcPct val="0"/>
              </a:spcAft>
              <a:buClr>
                <a:schemeClr val="bg2"/>
              </a:buClr>
              <a:buFont typeface="Arial" panose="020B0604020202020204" pitchFamily="34" charset="0"/>
              <a:buChar char="•"/>
              <a:defRPr sz="1600" kern="1200">
                <a:solidFill>
                  <a:schemeClr val="tx1"/>
                </a:solidFill>
                <a:latin typeface="+mn-lt"/>
                <a:ea typeface="Lato Medium"/>
                <a:cs typeface="Lato Medium"/>
              </a:defRPr>
            </a:lvl2pPr>
            <a:lvl3pPr marL="352425" indent="-171450" algn="l" rtl="0" eaLnBrk="0" fontAlgn="base" hangingPunct="0">
              <a:lnSpc>
                <a:spcPts val="1900"/>
              </a:lnSpc>
              <a:spcBef>
                <a:spcPct val="0"/>
              </a:spcBef>
              <a:spcAft>
                <a:spcPct val="0"/>
              </a:spcAft>
              <a:buClr>
                <a:srgbClr val="9E007E"/>
              </a:buClr>
              <a:buFont typeface="Arial" panose="020B0604020202020204" pitchFamily="34" charset="0"/>
              <a:buChar char="‒"/>
              <a:defRPr sz="1600" kern="1200">
                <a:solidFill>
                  <a:schemeClr val="tx1"/>
                </a:solidFill>
                <a:latin typeface="+mn-lt"/>
                <a:ea typeface="Lato Medium"/>
                <a:cs typeface="Lato Medium"/>
              </a:defRPr>
            </a:lvl3pPr>
            <a:lvl4pPr marL="781050" algn="l" rtl="0" eaLnBrk="0" fontAlgn="base" hangingPunct="0">
              <a:lnSpc>
                <a:spcPts val="1500"/>
              </a:lnSpc>
              <a:spcBef>
                <a:spcPct val="0"/>
              </a:spcBef>
              <a:spcAft>
                <a:spcPts val="850"/>
              </a:spcAft>
              <a:buClr>
                <a:schemeClr val="tx1"/>
              </a:buClr>
              <a:buFont typeface="Arial" panose="020B0604020202020204" pitchFamily="34" charset="0"/>
              <a:defRPr sz="1200" kern="1200">
                <a:solidFill>
                  <a:schemeClr val="bg2"/>
                </a:solidFill>
                <a:latin typeface="+mn-lt"/>
                <a:ea typeface="Lato Medium"/>
                <a:cs typeface="Lato Medium"/>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Lato Medium"/>
                <a:cs typeface="Lato Medium"/>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3057"/>
                </a:solidFill>
                <a:effectLst/>
                <a:uLnTx/>
                <a:uFillTx/>
                <a:latin typeface="Arial"/>
              </a:rPr>
              <a:t>Step 5</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3057"/>
                </a:solidFill>
                <a:effectLst/>
                <a:uLnTx/>
                <a:uFillTx/>
                <a:latin typeface="Arial"/>
              </a:rPr>
              <a:t>Administer TELPAS</a:t>
            </a:r>
          </a:p>
        </p:txBody>
      </p:sp>
      <p:pic>
        <p:nvPicPr>
          <p:cNvPr id="40" name="Picture Placeholder 11" descr="TestNav Enter holistic ratings screen" title="TestNav Enter Holistic Ratings">
            <a:extLst>
              <a:ext uri="{FF2B5EF4-FFF2-40B4-BE49-F238E27FC236}">
                <a16:creationId xmlns:a16="http://schemas.microsoft.com/office/drawing/2014/main" id="{93443CD5-1517-488D-94A2-FEFB2933717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349904" y="4152841"/>
            <a:ext cx="2135188" cy="1704975"/>
          </a:xfrm>
          <a:prstGeom prst="rect">
            <a:avLst/>
          </a:prstGeom>
          <a:solidFill>
            <a:srgbClr val="FFFFFF"/>
          </a:solidFill>
          <a:ln w="12700">
            <a:solidFill>
              <a:srgbClr val="1682C5"/>
            </a:solidFill>
          </a:ln>
        </p:spPr>
      </p:pic>
      <p:sp>
        <p:nvSpPr>
          <p:cNvPr id="42" name="Text Placeholder 34">
            <a:extLst>
              <a:ext uri="{FF2B5EF4-FFF2-40B4-BE49-F238E27FC236}">
                <a16:creationId xmlns:a16="http://schemas.microsoft.com/office/drawing/2014/main" id="{69D293B6-C141-4675-961B-2CAF3B2E8D4A}"/>
              </a:ext>
            </a:extLst>
          </p:cNvPr>
          <p:cNvSpPr txBox="1">
            <a:spLocks/>
          </p:cNvSpPr>
          <p:nvPr/>
        </p:nvSpPr>
        <p:spPr bwMode="auto">
          <a:xfrm>
            <a:off x="4330475" y="5850381"/>
            <a:ext cx="2147887" cy="572468"/>
          </a:xfrm>
          <a:prstGeom prst="rect">
            <a:avLst/>
          </a:prstGeom>
          <a:noFill/>
          <a:ln w="12700">
            <a:solidFill>
              <a:srgbClr val="1682C5"/>
            </a:solidFill>
          </a:ln>
        </p:spPr>
        <p:txBody>
          <a:bodyPr vert="horz" wrap="square" lIns="0" tIns="0" rIns="0" bIns="0" numCol="1" anchor="ctr" anchorCtr="0" compatLnSpc="1">
            <a:prstTxWarp prst="textNoShape">
              <a:avLst/>
            </a:prstTxWarp>
          </a:bodyPr>
          <a:lstStyle>
            <a:lvl1pPr algn="ctr" rtl="0" eaLnBrk="0" fontAlgn="base" hangingPunct="0">
              <a:lnSpc>
                <a:spcPts val="4000"/>
              </a:lnSpc>
              <a:spcBef>
                <a:spcPct val="0"/>
              </a:spcBef>
              <a:spcAft>
                <a:spcPct val="0"/>
              </a:spcAft>
              <a:buFont typeface="Arial" panose="020B0604020202020204" pitchFamily="34" charset="0"/>
              <a:defRPr sz="2000" b="1" kern="1200">
                <a:solidFill>
                  <a:srgbClr val="03873A"/>
                </a:solidFill>
                <a:latin typeface="+mn-lt"/>
                <a:ea typeface="Lato Medium" panose="020F0502020204030203" pitchFamily="34" charset="0"/>
                <a:cs typeface="Lato Medium" panose="020F0502020204030203" pitchFamily="34" charset="0"/>
              </a:defRPr>
            </a:lvl1pPr>
            <a:lvl2pPr marL="180975" indent="-180975" algn="l" rtl="0" eaLnBrk="0" fontAlgn="base" hangingPunct="0">
              <a:lnSpc>
                <a:spcPts val="1900"/>
              </a:lnSpc>
              <a:spcBef>
                <a:spcPct val="0"/>
              </a:spcBef>
              <a:spcAft>
                <a:spcPct val="0"/>
              </a:spcAft>
              <a:buClr>
                <a:schemeClr val="bg2"/>
              </a:buClr>
              <a:buFont typeface="Arial" panose="020B0604020202020204" pitchFamily="34" charset="0"/>
              <a:buChar char="•"/>
              <a:defRPr sz="1600" kern="1200">
                <a:solidFill>
                  <a:schemeClr val="tx1"/>
                </a:solidFill>
                <a:latin typeface="+mn-lt"/>
                <a:ea typeface="Lato Medium"/>
                <a:cs typeface="Lato Medium"/>
              </a:defRPr>
            </a:lvl2pPr>
            <a:lvl3pPr marL="352425" indent="-171450" algn="l" rtl="0" eaLnBrk="0" fontAlgn="base" hangingPunct="0">
              <a:lnSpc>
                <a:spcPts val="1900"/>
              </a:lnSpc>
              <a:spcBef>
                <a:spcPct val="0"/>
              </a:spcBef>
              <a:spcAft>
                <a:spcPct val="0"/>
              </a:spcAft>
              <a:buClr>
                <a:srgbClr val="9E007E"/>
              </a:buClr>
              <a:buFont typeface="Arial" panose="020B0604020202020204" pitchFamily="34" charset="0"/>
              <a:buChar char="‒"/>
              <a:defRPr sz="1600" kern="1200">
                <a:solidFill>
                  <a:schemeClr val="tx1"/>
                </a:solidFill>
                <a:latin typeface="+mn-lt"/>
                <a:ea typeface="Lato Medium"/>
                <a:cs typeface="Lato Medium"/>
              </a:defRPr>
            </a:lvl3pPr>
            <a:lvl4pPr marL="781050" algn="l" rtl="0" eaLnBrk="0" fontAlgn="base" hangingPunct="0">
              <a:lnSpc>
                <a:spcPts val="1500"/>
              </a:lnSpc>
              <a:spcBef>
                <a:spcPct val="0"/>
              </a:spcBef>
              <a:spcAft>
                <a:spcPts val="850"/>
              </a:spcAft>
              <a:buClr>
                <a:schemeClr val="tx1"/>
              </a:buClr>
              <a:buFont typeface="Arial" panose="020B0604020202020204" pitchFamily="34" charset="0"/>
              <a:defRPr sz="1200" kern="1200">
                <a:solidFill>
                  <a:schemeClr val="bg2"/>
                </a:solidFill>
                <a:latin typeface="+mn-lt"/>
                <a:ea typeface="Lato Medium"/>
                <a:cs typeface="Lato Medium"/>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Lato Medium"/>
                <a:cs typeface="Lato Medium"/>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3057"/>
                </a:solidFill>
                <a:effectLst/>
                <a:uLnTx/>
                <a:uFillTx/>
                <a:latin typeface="Arial"/>
              </a:rPr>
              <a:t>Step 6</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3057"/>
                </a:solidFill>
                <a:effectLst/>
                <a:uLnTx/>
                <a:uFillTx/>
                <a:latin typeface="Arial"/>
              </a:rPr>
              <a:t>Enter holistic ratings</a:t>
            </a:r>
          </a:p>
        </p:txBody>
      </p:sp>
      <p:pic>
        <p:nvPicPr>
          <p:cNvPr id="43" name="Picture Placeholder 28" descr="Checkmark" title="Checkmark">
            <a:extLst>
              <a:ext uri="{FF2B5EF4-FFF2-40B4-BE49-F238E27FC236}">
                <a16:creationId xmlns:a16="http://schemas.microsoft.com/office/drawing/2014/main" id="{426F6982-607A-42AF-8D8C-AAA0E00E789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963" t="-15715" r="-33963" b="-15715"/>
          <a:stretch/>
        </p:blipFill>
        <p:spPr>
          <a:xfrm>
            <a:off x="6684456" y="4172066"/>
            <a:ext cx="2149740" cy="1678315"/>
          </a:xfrm>
          <a:prstGeom prst="rect">
            <a:avLst/>
          </a:prstGeom>
          <a:solidFill>
            <a:srgbClr val="FFFFFF"/>
          </a:solidFill>
          <a:ln w="12700">
            <a:solidFill>
              <a:srgbClr val="1682C5"/>
            </a:solidFill>
          </a:ln>
        </p:spPr>
      </p:pic>
      <p:sp>
        <p:nvSpPr>
          <p:cNvPr id="44" name="Text Placeholder 39">
            <a:extLst>
              <a:ext uri="{FF2B5EF4-FFF2-40B4-BE49-F238E27FC236}">
                <a16:creationId xmlns:a16="http://schemas.microsoft.com/office/drawing/2014/main" id="{0C2A5CF9-ED1D-4C99-AFEA-F2D7AF9BE877}"/>
              </a:ext>
            </a:extLst>
          </p:cNvPr>
          <p:cNvSpPr txBox="1">
            <a:spLocks/>
          </p:cNvSpPr>
          <p:nvPr/>
        </p:nvSpPr>
        <p:spPr bwMode="auto">
          <a:xfrm>
            <a:off x="6660174" y="5850381"/>
            <a:ext cx="2156440" cy="572468"/>
          </a:xfrm>
          <a:prstGeom prst="rect">
            <a:avLst/>
          </a:prstGeom>
          <a:noFill/>
          <a:ln w="12700">
            <a:solidFill>
              <a:srgbClr val="1682C5"/>
            </a:solidFill>
          </a:ln>
        </p:spPr>
        <p:txBody>
          <a:bodyPr vert="horz" wrap="square" lIns="0" tIns="0" rIns="0" bIns="0" numCol="1" anchor="ctr" anchorCtr="0" compatLnSpc="1">
            <a:prstTxWarp prst="textNoShape">
              <a:avLst/>
            </a:prstTxWarp>
          </a:bodyPr>
          <a:lstStyle>
            <a:lvl1pPr algn="ctr" rtl="0" eaLnBrk="0" fontAlgn="base" hangingPunct="0">
              <a:lnSpc>
                <a:spcPts val="4000"/>
              </a:lnSpc>
              <a:spcBef>
                <a:spcPct val="0"/>
              </a:spcBef>
              <a:spcAft>
                <a:spcPct val="0"/>
              </a:spcAft>
              <a:buFont typeface="Arial" panose="020B0604020202020204" pitchFamily="34" charset="0"/>
              <a:defRPr sz="2000" b="1" kern="1200">
                <a:solidFill>
                  <a:srgbClr val="03873A"/>
                </a:solidFill>
                <a:latin typeface="+mn-lt"/>
                <a:ea typeface="Lato Medium" panose="020F0502020204030203" pitchFamily="34" charset="0"/>
                <a:cs typeface="Lato Medium" panose="020F0502020204030203" pitchFamily="34" charset="0"/>
              </a:defRPr>
            </a:lvl1pPr>
            <a:lvl2pPr marL="180975" indent="-180975" algn="l" rtl="0" eaLnBrk="0" fontAlgn="base" hangingPunct="0">
              <a:lnSpc>
                <a:spcPts val="1900"/>
              </a:lnSpc>
              <a:spcBef>
                <a:spcPct val="0"/>
              </a:spcBef>
              <a:spcAft>
                <a:spcPct val="0"/>
              </a:spcAft>
              <a:buClr>
                <a:schemeClr val="bg2"/>
              </a:buClr>
              <a:buFont typeface="Arial" panose="020B0604020202020204" pitchFamily="34" charset="0"/>
              <a:buChar char="•"/>
              <a:defRPr sz="1600" kern="1200">
                <a:solidFill>
                  <a:schemeClr val="tx1"/>
                </a:solidFill>
                <a:latin typeface="+mn-lt"/>
                <a:ea typeface="Lato Medium"/>
                <a:cs typeface="Lato Medium"/>
              </a:defRPr>
            </a:lvl2pPr>
            <a:lvl3pPr marL="352425" indent="-171450" algn="l" rtl="0" eaLnBrk="0" fontAlgn="base" hangingPunct="0">
              <a:lnSpc>
                <a:spcPts val="1900"/>
              </a:lnSpc>
              <a:spcBef>
                <a:spcPct val="0"/>
              </a:spcBef>
              <a:spcAft>
                <a:spcPct val="0"/>
              </a:spcAft>
              <a:buClr>
                <a:srgbClr val="9E007E"/>
              </a:buClr>
              <a:buFont typeface="Arial" panose="020B0604020202020204" pitchFamily="34" charset="0"/>
              <a:buChar char="‒"/>
              <a:defRPr sz="1600" kern="1200">
                <a:solidFill>
                  <a:schemeClr val="tx1"/>
                </a:solidFill>
                <a:latin typeface="+mn-lt"/>
                <a:ea typeface="Lato Medium"/>
                <a:cs typeface="Lato Medium"/>
              </a:defRPr>
            </a:lvl3pPr>
            <a:lvl4pPr marL="781050" algn="l" rtl="0" eaLnBrk="0" fontAlgn="base" hangingPunct="0">
              <a:lnSpc>
                <a:spcPts val="1500"/>
              </a:lnSpc>
              <a:spcBef>
                <a:spcPct val="0"/>
              </a:spcBef>
              <a:spcAft>
                <a:spcPts val="850"/>
              </a:spcAft>
              <a:buClr>
                <a:schemeClr val="tx1"/>
              </a:buClr>
              <a:buFont typeface="Arial" panose="020B0604020202020204" pitchFamily="34" charset="0"/>
              <a:defRPr sz="1200" kern="1200">
                <a:solidFill>
                  <a:schemeClr val="bg2"/>
                </a:solidFill>
                <a:latin typeface="+mn-lt"/>
                <a:ea typeface="Lato Medium"/>
                <a:cs typeface="Lato Medium"/>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Lato Medium"/>
                <a:cs typeface="Lato Medium"/>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3057"/>
                </a:solidFill>
                <a:effectLst/>
                <a:uLnTx/>
                <a:uFillTx/>
                <a:latin typeface="Arial"/>
              </a:rPr>
              <a:t>Step 7</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3057"/>
                </a:solidFill>
                <a:effectLst/>
                <a:uLnTx/>
                <a:uFillTx/>
                <a:latin typeface="Arial"/>
              </a:rPr>
              <a:t>Verify student info</a:t>
            </a:r>
          </a:p>
        </p:txBody>
      </p:sp>
      <p:pic>
        <p:nvPicPr>
          <p:cNvPr id="45" name="Picture Placeholder 78">
            <a:extLst>
              <a:ext uri="{FF2B5EF4-FFF2-40B4-BE49-F238E27FC236}">
                <a16:creationId xmlns:a16="http://schemas.microsoft.com/office/drawing/2014/main" id="{1E78B301-2672-43C6-894C-DA521507371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5305" t="-13308" r="-15305" b="-1175"/>
          <a:stretch/>
        </p:blipFill>
        <p:spPr bwMode="auto">
          <a:xfrm>
            <a:off x="8983374" y="4150683"/>
            <a:ext cx="2107348" cy="1704975"/>
          </a:xfrm>
          <a:prstGeom prst="rect">
            <a:avLst/>
          </a:prstGeom>
          <a:solidFill>
            <a:srgbClr val="FFFFFF"/>
          </a:solidFill>
          <a:ln w="12700">
            <a:solidFill>
              <a:srgbClr val="1682C5"/>
            </a:solidFill>
          </a:ln>
        </p:spPr>
      </p:pic>
      <p:sp>
        <p:nvSpPr>
          <p:cNvPr id="46" name="Text Placeholder 41">
            <a:extLst>
              <a:ext uri="{FF2B5EF4-FFF2-40B4-BE49-F238E27FC236}">
                <a16:creationId xmlns:a16="http://schemas.microsoft.com/office/drawing/2014/main" id="{E8255629-6567-4427-A972-5B5592FF062B}"/>
              </a:ext>
            </a:extLst>
          </p:cNvPr>
          <p:cNvSpPr txBox="1">
            <a:spLocks/>
          </p:cNvSpPr>
          <p:nvPr/>
        </p:nvSpPr>
        <p:spPr bwMode="auto">
          <a:xfrm>
            <a:off x="8978454" y="5867765"/>
            <a:ext cx="2149740" cy="572468"/>
          </a:xfrm>
          <a:prstGeom prst="rect">
            <a:avLst/>
          </a:prstGeom>
          <a:noFill/>
          <a:ln w="12700">
            <a:solidFill>
              <a:srgbClr val="1682C5"/>
            </a:solidFill>
          </a:ln>
        </p:spPr>
        <p:txBody>
          <a:bodyPr vert="horz" wrap="square" lIns="0" tIns="0" rIns="0" bIns="0" numCol="1" anchor="ctr" anchorCtr="0" compatLnSpc="1">
            <a:prstTxWarp prst="textNoShape">
              <a:avLst/>
            </a:prstTxWarp>
          </a:bodyPr>
          <a:lstStyle>
            <a:lvl1pPr algn="ctr" rtl="0" eaLnBrk="0" fontAlgn="base" hangingPunct="0">
              <a:lnSpc>
                <a:spcPts val="4000"/>
              </a:lnSpc>
              <a:spcBef>
                <a:spcPct val="0"/>
              </a:spcBef>
              <a:spcAft>
                <a:spcPct val="0"/>
              </a:spcAft>
              <a:buFont typeface="Arial" panose="020B0604020202020204" pitchFamily="34" charset="0"/>
              <a:defRPr sz="2000" b="1" kern="1200">
                <a:solidFill>
                  <a:srgbClr val="03873A"/>
                </a:solidFill>
                <a:latin typeface="+mn-lt"/>
                <a:ea typeface="Lato Medium" panose="020F0502020204030203" pitchFamily="34" charset="0"/>
                <a:cs typeface="Lato Medium" panose="020F0502020204030203" pitchFamily="34" charset="0"/>
              </a:defRPr>
            </a:lvl1pPr>
            <a:lvl2pPr marL="180975" indent="-180975" algn="l" rtl="0" eaLnBrk="0" fontAlgn="base" hangingPunct="0">
              <a:lnSpc>
                <a:spcPts val="1900"/>
              </a:lnSpc>
              <a:spcBef>
                <a:spcPct val="0"/>
              </a:spcBef>
              <a:spcAft>
                <a:spcPct val="0"/>
              </a:spcAft>
              <a:buClr>
                <a:schemeClr val="bg2"/>
              </a:buClr>
              <a:buFont typeface="Arial" panose="020B0604020202020204" pitchFamily="34" charset="0"/>
              <a:buChar char="•"/>
              <a:defRPr sz="1600" kern="1200">
                <a:solidFill>
                  <a:schemeClr val="tx1"/>
                </a:solidFill>
                <a:latin typeface="+mn-lt"/>
                <a:ea typeface="Lato Medium"/>
                <a:cs typeface="Lato Medium"/>
              </a:defRPr>
            </a:lvl2pPr>
            <a:lvl3pPr marL="352425" indent="-171450" algn="l" rtl="0" eaLnBrk="0" fontAlgn="base" hangingPunct="0">
              <a:lnSpc>
                <a:spcPts val="1900"/>
              </a:lnSpc>
              <a:spcBef>
                <a:spcPct val="0"/>
              </a:spcBef>
              <a:spcAft>
                <a:spcPct val="0"/>
              </a:spcAft>
              <a:buClr>
                <a:srgbClr val="9E007E"/>
              </a:buClr>
              <a:buFont typeface="Arial" panose="020B0604020202020204" pitchFamily="34" charset="0"/>
              <a:buChar char="‒"/>
              <a:defRPr sz="1600" kern="1200">
                <a:solidFill>
                  <a:schemeClr val="tx1"/>
                </a:solidFill>
                <a:latin typeface="+mn-lt"/>
                <a:ea typeface="Lato Medium"/>
                <a:cs typeface="Lato Medium"/>
              </a:defRPr>
            </a:lvl3pPr>
            <a:lvl4pPr marL="781050" algn="l" rtl="0" eaLnBrk="0" fontAlgn="base" hangingPunct="0">
              <a:lnSpc>
                <a:spcPts val="1500"/>
              </a:lnSpc>
              <a:spcBef>
                <a:spcPct val="0"/>
              </a:spcBef>
              <a:spcAft>
                <a:spcPts val="850"/>
              </a:spcAft>
              <a:buClr>
                <a:schemeClr val="tx1"/>
              </a:buClr>
              <a:buFont typeface="Arial" panose="020B0604020202020204" pitchFamily="34" charset="0"/>
              <a:defRPr sz="1200" kern="1200">
                <a:solidFill>
                  <a:schemeClr val="bg2"/>
                </a:solidFill>
                <a:latin typeface="+mn-lt"/>
                <a:ea typeface="Lato Medium"/>
                <a:cs typeface="Lato Medium"/>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Lato Medium"/>
                <a:cs typeface="Lato Medium"/>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sz="1400" b="1" i="0" u="none" strike="noStrike" kern="1200" cap="none" spc="0" normalizeH="0" baseline="0" noProof="0">
              <a:ln>
                <a:noFill/>
              </a:ln>
              <a:solidFill>
                <a:srgbClr val="003057"/>
              </a:solidFill>
              <a:effectLst/>
              <a:uLnTx/>
              <a:uFillTx/>
              <a:latin typeface="Arial"/>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3057"/>
                </a:solidFill>
                <a:effectLst/>
                <a:uLnTx/>
                <a:uFillTx/>
                <a:latin typeface="Arial"/>
              </a:rPr>
              <a:t>Step 8</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3057"/>
                </a:solidFill>
                <a:effectLst/>
                <a:uLnTx/>
                <a:uFillTx/>
                <a:latin typeface="Arial"/>
              </a:rPr>
              <a:t>Return materials</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03057"/>
              </a:solidFill>
              <a:effectLst/>
              <a:uLnTx/>
              <a:uFillTx/>
              <a:latin typeface="Arial"/>
            </a:endParaRPr>
          </a:p>
        </p:txBody>
      </p:sp>
      <p:pic>
        <p:nvPicPr>
          <p:cNvPr id="47" name="Picture Placeholder 5">
            <a:extLst>
              <a:ext uri="{FF2B5EF4-FFF2-40B4-BE49-F238E27FC236}">
                <a16:creationId xmlns:a16="http://schemas.microsoft.com/office/drawing/2014/main" id="{9DF9F266-D8A2-44F1-881A-7E55519D58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58202" y="1503991"/>
            <a:ext cx="2149475" cy="1731962"/>
          </a:xfrm>
          <a:prstGeom prst="rect">
            <a:avLst/>
          </a:prstGeom>
          <a:ln w="12700">
            <a:solidFill>
              <a:srgbClr val="1682C5"/>
            </a:solidFill>
          </a:ln>
        </p:spPr>
      </p:pic>
      <p:sp>
        <p:nvSpPr>
          <p:cNvPr id="48" name="Text Placeholder 1">
            <a:extLst>
              <a:ext uri="{FF2B5EF4-FFF2-40B4-BE49-F238E27FC236}">
                <a16:creationId xmlns:a16="http://schemas.microsoft.com/office/drawing/2014/main" id="{9D122623-0A48-4672-B944-7A15179E4E36}"/>
              </a:ext>
            </a:extLst>
          </p:cNvPr>
          <p:cNvSpPr txBox="1">
            <a:spLocks/>
          </p:cNvSpPr>
          <p:nvPr/>
        </p:nvSpPr>
        <p:spPr bwMode="auto">
          <a:xfrm>
            <a:off x="1948336" y="3257746"/>
            <a:ext cx="2159341" cy="647009"/>
          </a:xfrm>
          <a:prstGeom prst="rect">
            <a:avLst/>
          </a:prstGeom>
          <a:noFill/>
          <a:ln w="12700">
            <a:solidFill>
              <a:srgbClr val="1682C5"/>
            </a:solidFill>
          </a:ln>
        </p:spPr>
        <p:txBody>
          <a:bodyPr vert="horz" wrap="square" lIns="0" tIns="0" rIns="0" bIns="0" numCol="1" anchor="t" anchorCtr="0" compatLnSpc="1">
            <a:prstTxWarp prst="textNoShape">
              <a:avLst/>
            </a:prstTxWarp>
          </a:bodyPr>
          <a:lstStyle>
            <a:lvl1pPr algn="l" rtl="0" eaLnBrk="0" fontAlgn="base" hangingPunct="0">
              <a:lnSpc>
                <a:spcPts val="1900"/>
              </a:lnSpc>
              <a:spcBef>
                <a:spcPct val="0"/>
              </a:spcBef>
              <a:spcAft>
                <a:spcPct val="0"/>
              </a:spcAft>
              <a:buFont typeface="Arial" panose="020B0604020202020204" pitchFamily="34" charset="0"/>
              <a:defRPr sz="1600" b="1" kern="1200">
                <a:solidFill>
                  <a:schemeClr val="tx1"/>
                </a:solidFill>
                <a:latin typeface="+mn-lt"/>
                <a:ea typeface="Lato Medium" panose="020F0502020204030203" pitchFamily="34" charset="0"/>
                <a:cs typeface="Lato Medium" panose="020F0502020204030203" pitchFamily="34" charset="0"/>
              </a:defRPr>
            </a:lvl1pPr>
            <a:lvl2pPr marL="180975" indent="-180975" algn="l" rtl="0" eaLnBrk="0" fontAlgn="base" hangingPunct="0">
              <a:lnSpc>
                <a:spcPts val="1900"/>
              </a:lnSpc>
              <a:spcBef>
                <a:spcPct val="0"/>
              </a:spcBef>
              <a:spcAft>
                <a:spcPct val="0"/>
              </a:spcAft>
              <a:buClr>
                <a:schemeClr val="bg2"/>
              </a:buClr>
              <a:buFont typeface="Arial" panose="020B0604020202020204" pitchFamily="34" charset="0"/>
              <a:buChar char="•"/>
              <a:defRPr sz="1600" i="0" kern="1200">
                <a:solidFill>
                  <a:schemeClr val="tx1"/>
                </a:solidFill>
                <a:latin typeface="+mn-lt"/>
                <a:ea typeface="Lato Medium"/>
                <a:cs typeface="Lato Medium"/>
              </a:defRPr>
            </a:lvl2pPr>
            <a:lvl3pPr marL="352425" indent="-171450" algn="l" rtl="0" eaLnBrk="0" fontAlgn="base" hangingPunct="0">
              <a:lnSpc>
                <a:spcPts val="1900"/>
              </a:lnSpc>
              <a:spcBef>
                <a:spcPct val="0"/>
              </a:spcBef>
              <a:spcAft>
                <a:spcPct val="0"/>
              </a:spcAft>
              <a:buClr>
                <a:srgbClr val="9E007E"/>
              </a:buClr>
              <a:buFont typeface="Arial" panose="020B0604020202020204" pitchFamily="34" charset="0"/>
              <a:buChar char="‒"/>
              <a:defRPr sz="1600" kern="1200">
                <a:solidFill>
                  <a:schemeClr val="tx1"/>
                </a:solidFill>
                <a:latin typeface="+mn-lt"/>
                <a:ea typeface="Lato Medium"/>
                <a:cs typeface="Lato Medium"/>
              </a:defRPr>
            </a:lvl3pPr>
            <a:lvl4pPr marL="781050" algn="l" rtl="0" eaLnBrk="0" fontAlgn="base" hangingPunct="0">
              <a:lnSpc>
                <a:spcPts val="1500"/>
              </a:lnSpc>
              <a:spcBef>
                <a:spcPct val="0"/>
              </a:spcBef>
              <a:spcAft>
                <a:spcPts val="850"/>
              </a:spcAft>
              <a:buClr>
                <a:schemeClr val="tx1"/>
              </a:buClr>
              <a:buFont typeface="Arial" panose="020B0604020202020204" pitchFamily="34" charset="0"/>
              <a:defRPr sz="1200" kern="1200">
                <a:solidFill>
                  <a:schemeClr val="bg2"/>
                </a:solidFill>
                <a:latin typeface="+mn-lt"/>
                <a:ea typeface="Lato Medium"/>
                <a:cs typeface="Lato Medium"/>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Lato Medium"/>
                <a:cs typeface="Lato Medium"/>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3057"/>
                </a:solidFill>
                <a:effectLst/>
                <a:uLnTx/>
                <a:uFillTx/>
                <a:latin typeface="Arial"/>
              </a:rPr>
              <a:t>Step 1</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3057"/>
                </a:solidFill>
                <a:effectLst/>
                <a:uLnTx/>
                <a:uFillTx/>
                <a:latin typeface="Arial"/>
              </a:rPr>
              <a:t>Enter counts for TELPAS Test Admin Manuals</a:t>
            </a:r>
          </a:p>
        </p:txBody>
      </p:sp>
      <p:pic>
        <p:nvPicPr>
          <p:cNvPr id="49" name="Picture 48">
            <a:extLst>
              <a:ext uri="{FF2B5EF4-FFF2-40B4-BE49-F238E27FC236}">
                <a16:creationId xmlns:a16="http://schemas.microsoft.com/office/drawing/2014/main" id="{DA6CC85E-F021-4F24-9CE0-E4E4ADD0AB81}"/>
              </a:ext>
            </a:extLst>
          </p:cNvPr>
          <p:cNvPicPr>
            <a:picLocks noChangeAspect="1"/>
          </p:cNvPicPr>
          <p:nvPr/>
        </p:nvPicPr>
        <p:blipFill rotWithShape="1">
          <a:blip r:embed="rId11"/>
          <a:srcRect b="37369"/>
          <a:stretch/>
        </p:blipFill>
        <p:spPr>
          <a:xfrm>
            <a:off x="1952731" y="1488241"/>
            <a:ext cx="2176318" cy="1769505"/>
          </a:xfrm>
          <a:prstGeom prst="rect">
            <a:avLst/>
          </a:prstGeom>
          <a:ln>
            <a:solidFill>
              <a:srgbClr val="136EA7"/>
            </a:solidFill>
          </a:ln>
        </p:spPr>
      </p:pic>
    </p:spTree>
    <p:extLst>
      <p:ext uri="{BB962C8B-B14F-4D97-AF65-F5344CB8AC3E}">
        <p14:creationId xmlns:p14="http://schemas.microsoft.com/office/powerpoint/2010/main" val="79514620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7725145" y="3152818"/>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4495912" y="3161056"/>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4" name="Straight Connector 3"/>
          <p:cNvCxnSpPr>
            <a:endCxn id="3" idx="4"/>
          </p:cNvCxnSpPr>
          <p:nvPr/>
        </p:nvCxnSpPr>
        <p:spPr>
          <a:xfrm>
            <a:off x="6110254" y="2777722"/>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2869455" y="3723456"/>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50" normalizeH="0" baseline="0" noProof="0">
                <a:ln>
                  <a:noFill/>
                </a:ln>
                <a:solidFill>
                  <a:srgbClr val="000000">
                    <a:lumMod val="75000"/>
                    <a:lumOff val="25000"/>
                  </a:srgbClr>
                </a:solidFill>
                <a:effectLst/>
                <a:uLnTx/>
                <a:uFillTx/>
                <a:latin typeface="Calibri" charset="0"/>
                <a:ea typeface="Calibri" charset="0"/>
                <a:cs typeface="Calibri" charset="0"/>
              </a:rPr>
              <a:t>Configure TestNav</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50" normalizeH="0" baseline="0" noProof="0">
                <a:ln>
                  <a:noFill/>
                </a:ln>
                <a:solidFill>
                  <a:srgbClr val="FFC000"/>
                </a:solidFill>
                <a:effectLst/>
                <a:uLnTx/>
                <a:uFillTx/>
                <a:latin typeface="Calibri" charset="0"/>
                <a:ea typeface="Calibri" charset="0"/>
                <a:cs typeface="Calibri" charset="0"/>
              </a:rPr>
              <a:t>(5-6 weeks prior)</a:t>
            </a:r>
          </a:p>
        </p:txBody>
      </p:sp>
      <p:sp>
        <p:nvSpPr>
          <p:cNvPr id="6" name="Title 1"/>
          <p:cNvSpPr txBox="1">
            <a:spLocks/>
          </p:cNvSpPr>
          <p:nvPr/>
        </p:nvSpPr>
        <p:spPr>
          <a:xfrm>
            <a:off x="5735024" y="3703136"/>
            <a:ext cx="4055909"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50" normalizeH="0" baseline="0" noProof="0">
                <a:ln>
                  <a:noFill/>
                </a:ln>
                <a:solidFill>
                  <a:srgbClr val="000000">
                    <a:lumMod val="75000"/>
                    <a:lumOff val="25000"/>
                  </a:srgbClr>
                </a:solidFill>
                <a:effectLst/>
                <a:uLnTx/>
                <a:uFillTx/>
                <a:latin typeface="Calibri" charset="0"/>
                <a:ea typeface="Calibri" charset="0"/>
                <a:cs typeface="Calibri" charset="0"/>
              </a:rPr>
              <a:t>Prepare Test Sessions/proctor cache*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50" normalizeH="0" baseline="0" noProof="0">
                <a:ln>
                  <a:noFill/>
                </a:ln>
                <a:solidFill>
                  <a:srgbClr val="5B9BD5"/>
                </a:solidFill>
                <a:effectLst/>
                <a:uLnTx/>
                <a:uFillTx/>
                <a:latin typeface="Calibri" charset="0"/>
                <a:ea typeface="Calibri" charset="0"/>
                <a:cs typeface="Calibri" charset="0"/>
              </a:rPr>
              <a:t>(1-2 weeks prior)</a:t>
            </a:r>
          </a:p>
        </p:txBody>
      </p:sp>
      <p:sp>
        <p:nvSpPr>
          <p:cNvPr id="9" name="Rectangle 8"/>
          <p:cNvSpPr/>
          <p:nvPr/>
        </p:nvSpPr>
        <p:spPr>
          <a:xfrm>
            <a:off x="3738697" y="3074943"/>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p:cNvSpPr/>
          <p:nvPr/>
        </p:nvSpPr>
        <p:spPr>
          <a:xfrm>
            <a:off x="5352764" y="3074943"/>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p:cNvSpPr/>
          <p:nvPr/>
        </p:nvSpPr>
        <p:spPr>
          <a:xfrm>
            <a:off x="6967303" y="3074943"/>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p:cNvSpPr/>
          <p:nvPr/>
        </p:nvSpPr>
        <p:spPr>
          <a:xfrm>
            <a:off x="8573098" y="3074943"/>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p:cNvSpPr/>
          <p:nvPr/>
        </p:nvSpPr>
        <p:spPr>
          <a:xfrm>
            <a:off x="2124157" y="3074943"/>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p:cNvSpPr/>
          <p:nvPr/>
        </p:nvSpPr>
        <p:spPr>
          <a:xfrm>
            <a:off x="6049541" y="314479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5" name="Straight Connector 14"/>
          <p:cNvCxnSpPr/>
          <p:nvPr/>
        </p:nvCxnSpPr>
        <p:spPr>
          <a:xfrm>
            <a:off x="9332363" y="2781291"/>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9271650" y="3148362"/>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7" name="Straight Connector 16"/>
          <p:cNvCxnSpPr/>
          <p:nvPr/>
        </p:nvCxnSpPr>
        <p:spPr>
          <a:xfrm>
            <a:off x="2889534" y="2787882"/>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2828821" y="315495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p:cNvSpPr/>
          <p:nvPr/>
        </p:nvSpPr>
        <p:spPr>
          <a:xfrm>
            <a:off x="4423941" y="316511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p:cNvSpPr/>
          <p:nvPr/>
        </p:nvSpPr>
        <p:spPr>
          <a:xfrm>
            <a:off x="7664981" y="3134633"/>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TELPAS Online Testing Timeline</a:t>
            </a:r>
          </a:p>
        </p:txBody>
      </p:sp>
      <p:sp>
        <p:nvSpPr>
          <p:cNvPr id="22" name="Title 1"/>
          <p:cNvSpPr txBox="1">
            <a:spLocks/>
          </p:cNvSpPr>
          <p:nvPr/>
        </p:nvSpPr>
        <p:spPr>
          <a:xfrm>
            <a:off x="1231814" y="1979347"/>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50" normalizeH="0" baseline="0" noProof="0">
                <a:ln>
                  <a:noFill/>
                </a:ln>
                <a:solidFill>
                  <a:srgbClr val="000000">
                    <a:lumMod val="75000"/>
                    <a:lumOff val="25000"/>
                  </a:srgbClr>
                </a:solidFill>
                <a:effectLst/>
                <a:uLnTx/>
                <a:uFillTx/>
                <a:latin typeface="Calibri" charset="0"/>
                <a:ea typeface="Calibri" charset="0"/>
                <a:cs typeface="Calibri" charset="0"/>
              </a:rPr>
              <a:t>Download ProctorCache*</a:t>
            </a:r>
            <a:endParaRPr kumimoji="0" lang="en-US" sz="2200" b="0" i="0" u="none" strike="noStrike" kern="1200" cap="none" spc="-50" normalizeH="0" baseline="0" noProof="0">
              <a:ln>
                <a:noFill/>
              </a:ln>
              <a:solidFill>
                <a:srgbClr val="000000"/>
              </a:solidFill>
              <a:effectLst/>
              <a:uLnTx/>
              <a:uFillTx/>
              <a:latin typeface="Calibri" charset="0"/>
              <a:ea typeface="Calibri" charset="0"/>
              <a:cs typeface="Calibri"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50" normalizeH="0" baseline="0" noProof="0">
                <a:ln>
                  <a:noFill/>
                </a:ln>
                <a:solidFill>
                  <a:srgbClr val="FF8134"/>
                </a:solidFill>
                <a:effectLst/>
                <a:uLnTx/>
                <a:uFillTx/>
                <a:latin typeface="Calibri" charset="0"/>
                <a:ea typeface="Calibri" charset="0"/>
                <a:cs typeface="Calibri" charset="0"/>
              </a:rPr>
              <a:t>(6 weeks prior)</a:t>
            </a:r>
          </a:p>
        </p:txBody>
      </p:sp>
      <p:sp>
        <p:nvSpPr>
          <p:cNvPr id="24" name="Title 1"/>
          <p:cNvSpPr txBox="1">
            <a:spLocks/>
          </p:cNvSpPr>
          <p:nvPr/>
        </p:nvSpPr>
        <p:spPr>
          <a:xfrm>
            <a:off x="4500634" y="1977633"/>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50" normalizeH="0" baseline="0" noProof="0">
                <a:ln>
                  <a:noFill/>
                </a:ln>
                <a:solidFill>
                  <a:srgbClr val="000000">
                    <a:lumMod val="75000"/>
                    <a:lumOff val="25000"/>
                  </a:srgbClr>
                </a:solidFill>
                <a:effectLst/>
                <a:uLnTx/>
                <a:uFillTx/>
                <a:latin typeface="Calibri" charset="0"/>
                <a:ea typeface="Calibri" charset="0"/>
                <a:cs typeface="Calibri" charset="0"/>
              </a:rPr>
              <a:t>Create Test Sessions**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50" normalizeH="0" baseline="0" noProof="0">
                <a:ln>
                  <a:noFill/>
                </a:ln>
                <a:solidFill>
                  <a:srgbClr val="70AD47"/>
                </a:solidFill>
                <a:effectLst/>
                <a:uLnTx/>
                <a:uFillTx/>
                <a:latin typeface="Calibri" charset="0"/>
                <a:ea typeface="Calibri" charset="0"/>
                <a:cs typeface="Calibri" charset="0"/>
              </a:rPr>
              <a:t>(4 weeks prior)</a:t>
            </a:r>
          </a:p>
        </p:txBody>
      </p:sp>
      <p:sp>
        <p:nvSpPr>
          <p:cNvPr id="25" name="Title 1"/>
          <p:cNvSpPr txBox="1">
            <a:spLocks/>
          </p:cNvSpPr>
          <p:nvPr/>
        </p:nvSpPr>
        <p:spPr>
          <a:xfrm>
            <a:off x="7726840" y="1964176"/>
            <a:ext cx="3309414" cy="124531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50" normalizeH="0" baseline="0" noProof="0">
                <a:ln>
                  <a:noFill/>
                </a:ln>
                <a:solidFill>
                  <a:srgbClr val="000000">
                    <a:lumMod val="75000"/>
                    <a:lumOff val="25000"/>
                  </a:srgbClr>
                </a:solidFill>
                <a:effectLst/>
                <a:uLnTx/>
                <a:uFillTx/>
                <a:latin typeface="Calibri" charset="0"/>
                <a:ea typeface="Calibri" charset="0"/>
                <a:cs typeface="Calibri" charset="0"/>
              </a:rPr>
              <a:t>Start/Unlock Test Session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50" normalizeH="0" baseline="0" noProof="0">
                <a:ln>
                  <a:noFill/>
                </a:ln>
                <a:solidFill>
                  <a:srgbClr val="1682C5"/>
                </a:solidFill>
                <a:effectLst/>
                <a:uLnTx/>
                <a:uFillTx/>
                <a:latin typeface="Calibri" charset="0"/>
                <a:ea typeface="Calibri" charset="0"/>
                <a:cs typeface="Calibri" charset="0"/>
              </a:rPr>
              <a:t>(Day of testing)</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
        <p:nvSpPr>
          <p:cNvPr id="7" name="TextBox 6">
            <a:extLst>
              <a:ext uri="{FF2B5EF4-FFF2-40B4-BE49-F238E27FC236}">
                <a16:creationId xmlns:a16="http://schemas.microsoft.com/office/drawing/2014/main" id="{CC696634-B559-4DEE-9F69-C2CA208F2C6B}"/>
              </a:ext>
            </a:extLst>
          </p:cNvPr>
          <p:cNvSpPr txBox="1"/>
          <p:nvPr/>
        </p:nvSpPr>
        <p:spPr>
          <a:xfrm>
            <a:off x="1582651" y="5784980"/>
            <a:ext cx="94536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*Proctor caching optional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**Test sessions are only required for TELPAS</a:t>
            </a:r>
          </a:p>
        </p:txBody>
      </p:sp>
    </p:spTree>
    <p:extLst>
      <p:ext uri="{BB962C8B-B14F-4D97-AF65-F5344CB8AC3E}">
        <p14:creationId xmlns:p14="http://schemas.microsoft.com/office/powerpoint/2010/main" val="289782736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Download ProctorCache*</a:t>
            </a:r>
          </a:p>
        </p:txBody>
      </p:sp>
      <p:sp>
        <p:nvSpPr>
          <p:cNvPr id="10" name="Rectangle 9"/>
          <p:cNvSpPr/>
          <p:nvPr/>
        </p:nvSpPr>
        <p:spPr>
          <a:xfrm>
            <a:off x="325120" y="1605280"/>
            <a:ext cx="4394633" cy="4475565"/>
          </a:xfrm>
          <a:prstGeom prst="rect">
            <a:avLst/>
          </a:prstGeom>
          <a:gradFill flip="none" rotWithShape="1">
            <a:gsLst>
              <a:gs pos="0">
                <a:schemeClr val="accent5">
                  <a:alpha val="71000"/>
                  <a:lumMod val="80000"/>
                </a:schemeClr>
              </a:gs>
              <a:gs pos="100000">
                <a:schemeClr val="accent1">
                  <a:lumMod val="75000"/>
                </a:schemeClr>
              </a:gs>
            </a:gsLst>
            <a:lin ang="12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ProctorCache system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System requirements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Set up and use ProctorCache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p:txBody>
      </p:sp>
      <p:sp>
        <p:nvSpPr>
          <p:cNvPr id="5" name="Rectangle 4">
            <a:extLst>
              <a:ext uri="{FF2B5EF4-FFF2-40B4-BE49-F238E27FC236}">
                <a16:creationId xmlns:a16="http://schemas.microsoft.com/office/drawing/2014/main" id="{971FC1A5-C55C-4924-9F80-2201ADAC18C9}"/>
              </a:ext>
            </a:extLst>
          </p:cNvPr>
          <p:cNvSpPr/>
          <p:nvPr/>
        </p:nvSpPr>
        <p:spPr>
          <a:xfrm>
            <a:off x="6089314" y="1403148"/>
            <a:ext cx="51269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hlinkClick r:id="rId3"/>
              </a:rPr>
              <a:t>https://support.assessment.pearson.com/x/PQACAQ</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96CDEDC-95AE-4C89-A854-BB23F2DE215B}"/>
              </a:ext>
            </a:extLst>
          </p:cNvPr>
          <p:cNvPicPr>
            <a:picLocks noChangeAspect="1"/>
          </p:cNvPicPr>
          <p:nvPr/>
        </p:nvPicPr>
        <p:blipFill>
          <a:blip r:embed="rId4"/>
          <a:stretch>
            <a:fillRect/>
          </a:stretch>
        </p:blipFill>
        <p:spPr>
          <a:xfrm>
            <a:off x="5378077" y="2170565"/>
            <a:ext cx="6540120" cy="4077835"/>
          </a:xfrm>
          <a:prstGeom prst="rect">
            <a:avLst/>
          </a:prstGeom>
          <a:ln w="31750">
            <a:solidFill>
              <a:schemeClr val="accent1"/>
            </a:solidFill>
          </a:ln>
        </p:spPr>
      </p:pic>
      <p:sp>
        <p:nvSpPr>
          <p:cNvPr id="8" name="TextBox 7">
            <a:extLst>
              <a:ext uri="{FF2B5EF4-FFF2-40B4-BE49-F238E27FC236}">
                <a16:creationId xmlns:a16="http://schemas.microsoft.com/office/drawing/2014/main" id="{70ABBB58-F140-4EE0-AAED-167CF83CA9A0}"/>
              </a:ext>
            </a:extLst>
          </p:cNvPr>
          <p:cNvSpPr txBox="1"/>
          <p:nvPr/>
        </p:nvSpPr>
        <p:spPr>
          <a:xfrm>
            <a:off x="274694" y="6080845"/>
            <a:ext cx="49864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*Proctor caching optional</a:t>
            </a:r>
          </a:p>
        </p:txBody>
      </p:sp>
    </p:spTree>
    <p:extLst>
      <p:ext uri="{BB962C8B-B14F-4D97-AF65-F5344CB8AC3E}">
        <p14:creationId xmlns:p14="http://schemas.microsoft.com/office/powerpoint/2010/main" val="90773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Configure TestNav</a:t>
            </a:r>
          </a:p>
        </p:txBody>
      </p:sp>
      <p:sp>
        <p:nvSpPr>
          <p:cNvPr id="10" name="Rectangle 9"/>
          <p:cNvSpPr/>
          <p:nvPr/>
        </p:nvSpPr>
        <p:spPr>
          <a:xfrm>
            <a:off x="325120" y="1605280"/>
            <a:ext cx="4394633" cy="4643120"/>
          </a:xfrm>
          <a:prstGeom prst="rect">
            <a:avLst/>
          </a:prstGeom>
          <a:gradFill flip="none" rotWithShape="1">
            <a:gsLst>
              <a:gs pos="0">
                <a:schemeClr val="accent5">
                  <a:alpha val="71000"/>
                  <a:lumMod val="80000"/>
                </a:schemeClr>
              </a:gs>
              <a:gs pos="100000">
                <a:schemeClr val="accent1">
                  <a:lumMod val="75000"/>
                </a:schemeClr>
              </a:gs>
            </a:gsLst>
            <a:lin ang="12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From </a:t>
            </a:r>
            <a:r>
              <a:rPr kumimoji="0" lang="en-US" sz="2000" b="1" i="0" u="none" strike="noStrike" kern="1200" cap="none" spc="0" normalizeH="0" baseline="0" noProof="0">
                <a:ln>
                  <a:noFill/>
                </a:ln>
                <a:solidFill>
                  <a:srgbClr val="FFFFFF"/>
                </a:solidFill>
                <a:effectLst/>
                <a:uLnTx/>
                <a:uFillTx/>
                <a:latin typeface="Calibri" charset="0"/>
                <a:ea typeface="Calibri" charset="0"/>
                <a:cs typeface="Calibri" charset="0"/>
              </a:rPr>
              <a:t>Setup</a:t>
            </a: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 &gt; </a:t>
            </a:r>
            <a:r>
              <a:rPr kumimoji="0" lang="en-US" sz="2000" b="1" i="0" u="none" strike="noStrike" kern="1200" cap="none" spc="0" normalizeH="0" baseline="0" noProof="0">
                <a:ln>
                  <a:noFill/>
                </a:ln>
                <a:solidFill>
                  <a:srgbClr val="FFFFFF"/>
                </a:solidFill>
                <a:effectLst/>
                <a:uLnTx/>
                <a:uFillTx/>
                <a:latin typeface="Calibri" charset="0"/>
                <a:ea typeface="Calibri" charset="0"/>
                <a:cs typeface="Calibri" charset="0"/>
              </a:rPr>
              <a:t>TestNav Configurations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Select </a:t>
            </a:r>
            <a:r>
              <a:rPr kumimoji="0" lang="en-US" sz="2000" b="1" i="0" u="none" strike="noStrike" kern="1200" cap="none" spc="0" normalizeH="0" baseline="0" noProof="0">
                <a:ln>
                  <a:noFill/>
                </a:ln>
                <a:solidFill>
                  <a:srgbClr val="FFFFFF"/>
                </a:solidFill>
                <a:effectLst/>
                <a:uLnTx/>
                <a:uFillTx/>
                <a:latin typeface="Calibri" charset="0"/>
                <a:ea typeface="Calibri" charset="0"/>
                <a:cs typeface="Calibri" charset="0"/>
              </a:rPr>
              <a:t>Create/Edit TestNav Configurations </a:t>
            </a: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and then </a:t>
            </a:r>
            <a:r>
              <a:rPr kumimoji="0" lang="en-US" sz="2000" b="1" i="1" u="none" strike="noStrike" kern="1200" cap="none" spc="0" normalizeH="0" baseline="0" noProof="0">
                <a:ln>
                  <a:noFill/>
                </a:ln>
                <a:solidFill>
                  <a:srgbClr val="FFFFFF"/>
                </a:solidFill>
                <a:effectLst/>
                <a:uLnTx/>
                <a:uFillTx/>
                <a:latin typeface="Calibri" charset="0"/>
                <a:ea typeface="Calibri" charset="0"/>
                <a:cs typeface="Calibri" charset="0"/>
              </a:rPr>
              <a:t>Start.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Enter precaching computer information.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Enter response file backup locations.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Select </a:t>
            </a:r>
            <a:r>
              <a:rPr kumimoji="0" lang="en-US" sz="2000" b="1" i="0" u="none" strike="noStrike" kern="1200" cap="none" spc="0" normalizeH="0" baseline="0" noProof="0">
                <a:ln>
                  <a:noFill/>
                </a:ln>
                <a:solidFill>
                  <a:srgbClr val="FFFFFF"/>
                </a:solidFill>
                <a:effectLst/>
                <a:uLnTx/>
                <a:uFillTx/>
                <a:latin typeface="Calibri" charset="0"/>
                <a:ea typeface="Calibri" charset="0"/>
                <a:cs typeface="Calibri" charset="0"/>
              </a:rPr>
              <a:t>Create</a:t>
            </a: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 after entering required fields.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p:txBody>
      </p:sp>
      <p:pic>
        <p:nvPicPr>
          <p:cNvPr id="2" name="Picture 1">
            <a:extLst>
              <a:ext uri="{FF2B5EF4-FFF2-40B4-BE49-F238E27FC236}">
                <a16:creationId xmlns:a16="http://schemas.microsoft.com/office/drawing/2014/main" id="{51C4BEEA-8180-4112-8965-CBE7B8FF6ADA}"/>
              </a:ext>
            </a:extLst>
          </p:cNvPr>
          <p:cNvPicPr>
            <a:picLocks noChangeAspect="1"/>
          </p:cNvPicPr>
          <p:nvPr/>
        </p:nvPicPr>
        <p:blipFill>
          <a:blip r:embed="rId3"/>
          <a:stretch>
            <a:fillRect/>
          </a:stretch>
        </p:blipFill>
        <p:spPr>
          <a:xfrm>
            <a:off x="5496163" y="1367677"/>
            <a:ext cx="6348459" cy="4880723"/>
          </a:xfrm>
          <a:prstGeom prst="rect">
            <a:avLst/>
          </a:prstGeom>
          <a:ln w="28575">
            <a:solidFill>
              <a:srgbClr val="1682C5"/>
            </a:solidFill>
          </a:ln>
        </p:spPr>
      </p:pic>
    </p:spTree>
    <p:extLst>
      <p:ext uri="{BB962C8B-B14F-4D97-AF65-F5344CB8AC3E}">
        <p14:creationId xmlns:p14="http://schemas.microsoft.com/office/powerpoint/2010/main" val="2664311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8D56CF-1558-4906-8F18-00DF6C826060}"/>
              </a:ext>
            </a:extLst>
          </p:cNvPr>
          <p:cNvPicPr>
            <a:picLocks noChangeAspect="1"/>
          </p:cNvPicPr>
          <p:nvPr/>
        </p:nvPicPr>
        <p:blipFill>
          <a:blip r:embed="rId3"/>
          <a:stretch>
            <a:fillRect/>
          </a:stretch>
        </p:blipFill>
        <p:spPr>
          <a:xfrm>
            <a:off x="5477784" y="1993053"/>
            <a:ext cx="6038095" cy="4277983"/>
          </a:xfrm>
          <a:prstGeom prst="rect">
            <a:avLst/>
          </a:prstGeom>
          <a:ln w="28575">
            <a:solidFill>
              <a:srgbClr val="1682C5"/>
            </a:solidFill>
          </a:ln>
        </p:spPr>
      </p:pic>
      <p:sp>
        <p:nvSpPr>
          <p:cNvPr id="9"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Create Test Sessions</a:t>
            </a:r>
          </a:p>
        </p:txBody>
      </p:sp>
      <p:sp>
        <p:nvSpPr>
          <p:cNvPr id="10" name="Rectangle 9"/>
          <p:cNvSpPr/>
          <p:nvPr/>
        </p:nvSpPr>
        <p:spPr>
          <a:xfrm>
            <a:off x="325120" y="1605280"/>
            <a:ext cx="4394633" cy="4643120"/>
          </a:xfrm>
          <a:prstGeom prst="rect">
            <a:avLst/>
          </a:prstGeom>
          <a:gradFill flip="none" rotWithShape="1">
            <a:gsLst>
              <a:gs pos="0">
                <a:schemeClr val="accent5">
                  <a:alpha val="71000"/>
                  <a:lumMod val="80000"/>
                </a:schemeClr>
              </a:gs>
              <a:gs pos="100000">
                <a:schemeClr val="accent1">
                  <a:lumMod val="75000"/>
                </a:schemeClr>
              </a:gs>
            </a:gsLst>
            <a:lin ang="12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From Testing &gt; Sessions, select </a:t>
            </a:r>
            <a:r>
              <a:rPr kumimoji="0" lang="en-US" sz="2000" b="1" i="0" u="none" strike="noStrike" kern="1200" cap="none" spc="0" normalizeH="0" baseline="0" noProof="0">
                <a:ln>
                  <a:noFill/>
                </a:ln>
                <a:solidFill>
                  <a:srgbClr val="FFFFFF"/>
                </a:solidFill>
                <a:effectLst/>
                <a:uLnTx/>
                <a:uFillTx/>
                <a:latin typeface="Calibri" charset="0"/>
                <a:ea typeface="Calibri" charset="0"/>
                <a:cs typeface="Calibri" charset="0"/>
              </a:rPr>
              <a:t>Create/Edits Sessions </a:t>
            </a: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and </a:t>
            </a:r>
            <a:r>
              <a:rPr kumimoji="0" lang="en-US" sz="2000" b="1" i="1" u="none" strike="noStrike" kern="1200" cap="none" spc="0" normalizeH="0" baseline="0" noProof="0">
                <a:ln>
                  <a:noFill/>
                </a:ln>
                <a:solidFill>
                  <a:srgbClr val="FFFFFF"/>
                </a:solidFill>
                <a:effectLst/>
                <a:uLnTx/>
                <a:uFillTx/>
                <a:latin typeface="Calibri" charset="0"/>
                <a:ea typeface="Calibri" charset="0"/>
                <a:cs typeface="Calibri" charset="0"/>
              </a:rPr>
              <a:t>Start</a:t>
            </a: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Enter all required fields.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Select precaching computer.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Enter students.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Select </a:t>
            </a:r>
            <a:r>
              <a:rPr kumimoji="0" lang="en-US" sz="2000" b="1" i="0" u="none" strike="noStrike" kern="1200" cap="none" spc="0" normalizeH="0" baseline="0" noProof="0">
                <a:ln>
                  <a:noFill/>
                </a:ln>
                <a:solidFill>
                  <a:srgbClr val="FFFFFF"/>
                </a:solidFill>
                <a:effectLst/>
                <a:uLnTx/>
                <a:uFillTx/>
                <a:latin typeface="Calibri" charset="0"/>
                <a:ea typeface="Calibri" charset="0"/>
                <a:cs typeface="Calibri" charset="0"/>
              </a:rPr>
              <a:t>Create</a:t>
            </a: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 after entering required fields.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p:txBody>
      </p:sp>
      <p:sp>
        <p:nvSpPr>
          <p:cNvPr id="11" name="Rectangle 10">
            <a:extLst>
              <a:ext uri="{FF2B5EF4-FFF2-40B4-BE49-F238E27FC236}">
                <a16:creationId xmlns:a16="http://schemas.microsoft.com/office/drawing/2014/main" id="{9CF1C5E7-4371-47A9-821A-59D370E63C9B}"/>
              </a:ext>
            </a:extLst>
          </p:cNvPr>
          <p:cNvSpPr/>
          <p:nvPr/>
        </p:nvSpPr>
        <p:spPr>
          <a:xfrm>
            <a:off x="6089314" y="1403148"/>
            <a:ext cx="48150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hlinkClick r:id="rId4"/>
              </a:rPr>
              <a:t>https://support.assessment.pearson.com/x/KoDy</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859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Prepare Test Sessions</a:t>
            </a:r>
          </a:p>
        </p:txBody>
      </p:sp>
      <p:sp>
        <p:nvSpPr>
          <p:cNvPr id="10" name="Rectangle 9"/>
          <p:cNvSpPr/>
          <p:nvPr/>
        </p:nvSpPr>
        <p:spPr>
          <a:xfrm>
            <a:off x="325120" y="1605280"/>
            <a:ext cx="4394633" cy="4643120"/>
          </a:xfrm>
          <a:prstGeom prst="rect">
            <a:avLst/>
          </a:prstGeom>
          <a:gradFill flip="none" rotWithShape="1">
            <a:gsLst>
              <a:gs pos="0">
                <a:schemeClr val="accent5">
                  <a:alpha val="71000"/>
                  <a:lumMod val="80000"/>
                </a:schemeClr>
              </a:gs>
              <a:gs pos="100000">
                <a:schemeClr val="accent1">
                  <a:lumMod val="75000"/>
                </a:schemeClr>
              </a:gs>
            </a:gsLst>
            <a:lin ang="12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Prepare test sessions.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From </a:t>
            </a:r>
            <a:r>
              <a:rPr kumimoji="0" lang="en-US" sz="2000" b="1" i="0" u="none" strike="noStrike" kern="1200" cap="none" spc="0" normalizeH="0" baseline="0" noProof="0">
                <a:ln>
                  <a:noFill/>
                </a:ln>
                <a:solidFill>
                  <a:srgbClr val="FFFFFF"/>
                </a:solidFill>
                <a:effectLst/>
                <a:uLnTx/>
                <a:uFillTx/>
                <a:latin typeface="Calibri" charset="0"/>
                <a:ea typeface="Calibri" charset="0"/>
                <a:cs typeface="Calibri" charset="0"/>
              </a:rPr>
              <a:t>Testing</a:t>
            </a: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 select </a:t>
            </a:r>
            <a:r>
              <a:rPr kumimoji="0" lang="en-US" sz="2000" b="1" i="0" u="none" strike="noStrike" kern="1200" cap="none" spc="0" normalizeH="0" baseline="0" noProof="0">
                <a:ln>
                  <a:noFill/>
                </a:ln>
                <a:solidFill>
                  <a:srgbClr val="FFFFFF"/>
                </a:solidFill>
                <a:effectLst/>
                <a:uLnTx/>
                <a:uFillTx/>
                <a:latin typeface="Calibri" charset="0"/>
                <a:ea typeface="Calibri" charset="0"/>
                <a:cs typeface="Calibri" charset="0"/>
              </a:rPr>
              <a:t>Students in Sessions</a:t>
            </a: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Click </a:t>
            </a:r>
            <a:r>
              <a:rPr kumimoji="0" lang="en-US" sz="2000" b="1" i="0" u="none" strike="noStrike" kern="1200" cap="none" spc="0" normalizeH="0" baseline="0" noProof="0">
                <a:ln>
                  <a:noFill/>
                </a:ln>
                <a:solidFill>
                  <a:srgbClr val="FFFFFF"/>
                </a:solidFill>
                <a:effectLst/>
                <a:uLnTx/>
                <a:uFillTx/>
                <a:latin typeface="Calibri" charset="0"/>
                <a:ea typeface="Calibri" charset="0"/>
                <a:cs typeface="Calibri" charset="0"/>
              </a:rPr>
              <a:t>Add a Session</a:t>
            </a: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Type the session name into the search field.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Click the checkbox next to the session, and click </a:t>
            </a:r>
            <a:r>
              <a:rPr kumimoji="0" lang="en-US" sz="2000" b="1" i="0" u="none" strike="noStrike" kern="1200" cap="none" spc="0" normalizeH="0" baseline="0" noProof="0">
                <a:ln>
                  <a:noFill/>
                </a:ln>
                <a:solidFill>
                  <a:srgbClr val="FFFFFF"/>
                </a:solidFill>
                <a:effectLst/>
                <a:uLnTx/>
                <a:uFillTx/>
                <a:latin typeface="Calibri" charset="0"/>
                <a:ea typeface="Calibri" charset="0"/>
                <a:cs typeface="Calibri" charset="0"/>
              </a:rPr>
              <a:t>Add Selected</a:t>
            </a: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Click </a:t>
            </a:r>
            <a:r>
              <a:rPr kumimoji="0" lang="en-US" sz="2000" b="1" i="0" u="none" strike="noStrike" kern="1200" cap="none" spc="0" normalizeH="0" baseline="0" noProof="0">
                <a:ln>
                  <a:noFill/>
                </a:ln>
                <a:solidFill>
                  <a:srgbClr val="FFFFFF"/>
                </a:solidFill>
                <a:effectLst/>
                <a:uLnTx/>
                <a:uFillTx/>
                <a:latin typeface="Calibri" charset="0"/>
                <a:ea typeface="Calibri" charset="0"/>
                <a:cs typeface="Calibri" charset="0"/>
              </a:rPr>
              <a:t>Prepare Session</a:t>
            </a: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p:txBody>
      </p:sp>
      <p:sp>
        <p:nvSpPr>
          <p:cNvPr id="5" name="Rectangle 4">
            <a:extLst>
              <a:ext uri="{FF2B5EF4-FFF2-40B4-BE49-F238E27FC236}">
                <a16:creationId xmlns:a16="http://schemas.microsoft.com/office/drawing/2014/main" id="{971FC1A5-C55C-4924-9F80-2201ADAC18C9}"/>
              </a:ext>
            </a:extLst>
          </p:cNvPr>
          <p:cNvSpPr/>
          <p:nvPr/>
        </p:nvSpPr>
        <p:spPr>
          <a:xfrm>
            <a:off x="6089314" y="1403148"/>
            <a:ext cx="51269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hlinkClick r:id="rId3"/>
              </a:rPr>
              <a:t>https://support.assessment.pearson.com/x/24F8AQ</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8" name="Group 7" descr="Students in Session screen with Combined View and Prepare Session button" title="Students in Session">
            <a:extLst>
              <a:ext uri="{FF2B5EF4-FFF2-40B4-BE49-F238E27FC236}">
                <a16:creationId xmlns:a16="http://schemas.microsoft.com/office/drawing/2014/main" id="{2A759F9B-0C4D-4884-BA10-4396FD131C41}"/>
              </a:ext>
            </a:extLst>
          </p:cNvPr>
          <p:cNvGrpSpPr/>
          <p:nvPr/>
        </p:nvGrpSpPr>
        <p:grpSpPr>
          <a:xfrm>
            <a:off x="4954736" y="2311972"/>
            <a:ext cx="6912144" cy="1947265"/>
            <a:chOff x="919891" y="2544551"/>
            <a:chExt cx="7434328" cy="2218130"/>
          </a:xfrm>
        </p:grpSpPr>
        <p:pic>
          <p:nvPicPr>
            <p:cNvPr id="11" name="Picture 10" descr="Students in Sessions screen showing Session List in Combined View" title="Students in Sessions screen">
              <a:extLst>
                <a:ext uri="{FF2B5EF4-FFF2-40B4-BE49-F238E27FC236}">
                  <a16:creationId xmlns:a16="http://schemas.microsoft.com/office/drawing/2014/main" id="{B95EAFCC-8A45-4E4E-B6AE-5F971DFEB9A1}"/>
                </a:ext>
              </a:extLst>
            </p:cNvPr>
            <p:cNvPicPr>
              <a:picLocks noChangeAspect="1"/>
            </p:cNvPicPr>
            <p:nvPr/>
          </p:nvPicPr>
          <p:blipFill>
            <a:blip r:embed="rId4" cstate="print"/>
            <a:stretch>
              <a:fillRect/>
            </a:stretch>
          </p:blipFill>
          <p:spPr>
            <a:xfrm>
              <a:off x="919891" y="2544551"/>
              <a:ext cx="7434328" cy="2218130"/>
            </a:xfrm>
            <a:prstGeom prst="rect">
              <a:avLst/>
            </a:prstGeom>
            <a:ln>
              <a:noFill/>
            </a:ln>
            <a:effectLst>
              <a:outerShdw blurRad="63500" sx="102000" sy="102000" algn="ctr" rotWithShape="0">
                <a:prstClr val="black">
                  <a:alpha val="40000"/>
                </a:prstClr>
              </a:outerShdw>
            </a:effectLst>
          </p:spPr>
        </p:pic>
        <p:sp>
          <p:nvSpPr>
            <p:cNvPr id="12" name="Rectangle 11" descr="Rectangle indicating Prepare Sessions button " title="Rectangle">
              <a:extLst>
                <a:ext uri="{FF2B5EF4-FFF2-40B4-BE49-F238E27FC236}">
                  <a16:creationId xmlns:a16="http://schemas.microsoft.com/office/drawing/2014/main" id="{737874EF-3E05-46A5-9189-9320C1D4B635}"/>
                </a:ext>
              </a:extLst>
            </p:cNvPr>
            <p:cNvSpPr/>
            <p:nvPr/>
          </p:nvSpPr>
          <p:spPr>
            <a:xfrm>
              <a:off x="6936200" y="3680447"/>
              <a:ext cx="706378" cy="355201"/>
            </a:xfrm>
            <a:prstGeom prst="rect">
              <a:avLst/>
            </a:prstGeom>
            <a:noFill/>
            <a:ln w="381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083F39C4-90BE-4229-9E56-B33B630033FC}"/>
                </a:ext>
              </a:extLst>
            </p:cNvPr>
            <p:cNvSpPr/>
            <p:nvPr/>
          </p:nvSpPr>
          <p:spPr>
            <a:xfrm>
              <a:off x="2908300" y="3505200"/>
              <a:ext cx="952500" cy="175247"/>
            </a:xfrm>
            <a:prstGeom prst="rect">
              <a:avLst/>
            </a:prstGeom>
            <a:solidFill>
              <a:srgbClr val="F5F5F5"/>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14" name="Group 13" descr="Combined view session list showing TELPAS Gr 9 Reading, TELPAS Gr 10 Reading, TELPAS Gr 11 Reading, and TELPAS Gr 12 Reading" title="Combined View Session List">
              <a:extLst>
                <a:ext uri="{FF2B5EF4-FFF2-40B4-BE49-F238E27FC236}">
                  <a16:creationId xmlns:a16="http://schemas.microsoft.com/office/drawing/2014/main" id="{DB485212-7D1D-4342-9DE9-DBE6E4692039}"/>
                </a:ext>
              </a:extLst>
            </p:cNvPr>
            <p:cNvGrpSpPr/>
            <p:nvPr/>
          </p:nvGrpSpPr>
          <p:grpSpPr>
            <a:xfrm>
              <a:off x="1051750" y="3864796"/>
              <a:ext cx="1383761" cy="615845"/>
              <a:chOff x="1051750" y="3864796"/>
              <a:chExt cx="1383761" cy="615845"/>
            </a:xfrm>
          </p:grpSpPr>
          <p:sp>
            <p:nvSpPr>
              <p:cNvPr id="15" name="Rectangle 14">
                <a:extLst>
                  <a:ext uri="{FF2B5EF4-FFF2-40B4-BE49-F238E27FC236}">
                    <a16:creationId xmlns:a16="http://schemas.microsoft.com/office/drawing/2014/main" id="{3EF569DD-8401-4503-9CFE-362754675B07}"/>
                  </a:ext>
                </a:extLst>
              </p:cNvPr>
              <p:cNvSpPr/>
              <p:nvPr/>
            </p:nvSpPr>
            <p:spPr>
              <a:xfrm>
                <a:off x="1134031" y="4035648"/>
                <a:ext cx="1219200" cy="402009"/>
              </a:xfrm>
              <a:prstGeom prst="rect">
                <a:avLst/>
              </a:prstGeom>
              <a:solidFill>
                <a:srgbClr val="F5F5F5"/>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8" name="TextBox 17">
                <a:extLst>
                  <a:ext uri="{FF2B5EF4-FFF2-40B4-BE49-F238E27FC236}">
                    <a16:creationId xmlns:a16="http://schemas.microsoft.com/office/drawing/2014/main" id="{FE308CB5-773B-470D-B1F1-26AEABA79664}"/>
                  </a:ext>
                </a:extLst>
              </p:cNvPr>
              <p:cNvSpPr txBox="1"/>
              <p:nvPr/>
            </p:nvSpPr>
            <p:spPr>
              <a:xfrm>
                <a:off x="1134031" y="4049138"/>
                <a:ext cx="1301480" cy="10772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939393"/>
                    </a:solidFill>
                    <a:effectLst/>
                    <a:uLnTx/>
                    <a:uFillTx/>
                    <a:latin typeface="Arial"/>
                    <a:ea typeface="+mn-ea"/>
                    <a:cs typeface="+mn-cs"/>
                  </a:rPr>
                  <a:t>TELPAS Gr 10 Reading</a:t>
                </a:r>
              </a:p>
            </p:txBody>
          </p:sp>
          <p:sp>
            <p:nvSpPr>
              <p:cNvPr id="19" name="Rectangle 18">
                <a:extLst>
                  <a:ext uri="{FF2B5EF4-FFF2-40B4-BE49-F238E27FC236}">
                    <a16:creationId xmlns:a16="http://schemas.microsoft.com/office/drawing/2014/main" id="{8EEC3D08-35B6-4705-BCF1-EA92B5843FBD}"/>
                  </a:ext>
                </a:extLst>
              </p:cNvPr>
              <p:cNvSpPr/>
              <p:nvPr/>
            </p:nvSpPr>
            <p:spPr>
              <a:xfrm>
                <a:off x="1051750" y="4143370"/>
                <a:ext cx="1135247" cy="20005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939393"/>
                    </a:solidFill>
                    <a:effectLst/>
                    <a:uLnTx/>
                    <a:uFillTx/>
                    <a:latin typeface="Arial"/>
                    <a:ea typeface="+mn-ea"/>
                    <a:cs typeface="+mn-cs"/>
                  </a:rPr>
                  <a:t>TELPAS Gr 11 Reading</a:t>
                </a:r>
              </a:p>
            </p:txBody>
          </p:sp>
          <p:sp>
            <p:nvSpPr>
              <p:cNvPr id="20" name="Rectangle 19">
                <a:extLst>
                  <a:ext uri="{FF2B5EF4-FFF2-40B4-BE49-F238E27FC236}">
                    <a16:creationId xmlns:a16="http://schemas.microsoft.com/office/drawing/2014/main" id="{B5D9721B-1DB8-46E7-BB42-BFF890A413E8}"/>
                  </a:ext>
                </a:extLst>
              </p:cNvPr>
              <p:cNvSpPr/>
              <p:nvPr/>
            </p:nvSpPr>
            <p:spPr>
              <a:xfrm>
                <a:off x="1051750" y="4280586"/>
                <a:ext cx="1135247" cy="20005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939393"/>
                    </a:solidFill>
                    <a:effectLst/>
                    <a:uLnTx/>
                    <a:uFillTx/>
                    <a:latin typeface="Arial"/>
                    <a:ea typeface="+mn-ea"/>
                    <a:cs typeface="+mn-cs"/>
                  </a:rPr>
                  <a:t>TELPAS Gr 12 Reading</a:t>
                </a:r>
              </a:p>
            </p:txBody>
          </p:sp>
          <p:sp>
            <p:nvSpPr>
              <p:cNvPr id="21" name="Rectangle 20">
                <a:extLst>
                  <a:ext uri="{FF2B5EF4-FFF2-40B4-BE49-F238E27FC236}">
                    <a16:creationId xmlns:a16="http://schemas.microsoft.com/office/drawing/2014/main" id="{7D28B89E-FD61-4A2D-A378-F8D699DBA255}"/>
                  </a:ext>
                </a:extLst>
              </p:cNvPr>
              <p:cNvSpPr/>
              <p:nvPr/>
            </p:nvSpPr>
            <p:spPr>
              <a:xfrm>
                <a:off x="1134031" y="3911922"/>
                <a:ext cx="720771" cy="84305"/>
              </a:xfrm>
              <a:prstGeom prst="rect">
                <a:avLst/>
              </a:prstGeom>
              <a:solidFill>
                <a:srgbClr val="D8D8D8"/>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F10F234B-389A-4D85-BD95-BC6DD631B81B}"/>
                  </a:ext>
                </a:extLst>
              </p:cNvPr>
              <p:cNvSpPr/>
              <p:nvPr/>
            </p:nvSpPr>
            <p:spPr>
              <a:xfrm>
                <a:off x="1051750" y="3864796"/>
                <a:ext cx="1085554" cy="20005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lumMod val="65000"/>
                        <a:lumOff val="35000"/>
                      </a:srgbClr>
                    </a:solidFill>
                    <a:effectLst/>
                    <a:uLnTx/>
                    <a:uFillTx/>
                    <a:latin typeface="Arial"/>
                    <a:ea typeface="+mn-ea"/>
                    <a:cs typeface="+mn-cs"/>
                  </a:rPr>
                  <a:t>TELPAS Gr 9 Reading</a:t>
                </a:r>
              </a:p>
            </p:txBody>
          </p:sp>
        </p:grpSp>
      </p:grpSp>
    </p:spTree>
    <p:extLst>
      <p:ext uri="{BB962C8B-B14F-4D97-AF65-F5344CB8AC3E}">
        <p14:creationId xmlns:p14="http://schemas.microsoft.com/office/powerpoint/2010/main" val="730860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Precache Test Content*</a:t>
            </a:r>
          </a:p>
        </p:txBody>
      </p:sp>
      <p:sp>
        <p:nvSpPr>
          <p:cNvPr id="10" name="Rectangle 9"/>
          <p:cNvSpPr/>
          <p:nvPr/>
        </p:nvSpPr>
        <p:spPr>
          <a:xfrm>
            <a:off x="367421" y="1362896"/>
            <a:ext cx="4394633" cy="4676516"/>
          </a:xfrm>
          <a:prstGeom prst="rect">
            <a:avLst/>
          </a:prstGeom>
          <a:gradFill flip="none" rotWithShape="1">
            <a:gsLst>
              <a:gs pos="0">
                <a:schemeClr val="accent5">
                  <a:alpha val="71000"/>
                  <a:lumMod val="80000"/>
                </a:schemeClr>
              </a:gs>
              <a:gs pos="100000">
                <a:schemeClr val="accent1">
                  <a:lumMod val="75000"/>
                </a:schemeClr>
              </a:gs>
            </a:gsLst>
            <a:lin ang="12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Precache test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By test  - From </a:t>
            </a:r>
            <a:r>
              <a:rPr kumimoji="0" lang="en-US" sz="2000" b="1" i="0" u="none" strike="noStrike" kern="1200" cap="none" spc="0" normalizeH="0" baseline="0" noProof="0">
                <a:ln>
                  <a:noFill/>
                </a:ln>
                <a:solidFill>
                  <a:srgbClr val="FFFFFF"/>
                </a:solidFill>
                <a:effectLst/>
                <a:uLnTx/>
                <a:uFillTx/>
                <a:latin typeface="Calibri" charset="0"/>
                <a:ea typeface="Calibri" charset="0"/>
                <a:cs typeface="Calibri" charset="0"/>
              </a:rPr>
              <a:t>Setup</a:t>
            </a: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 select </a:t>
            </a:r>
            <a:r>
              <a:rPr kumimoji="0" lang="en-US" sz="2000" b="1" i="0" u="none" strike="noStrike" kern="1200" cap="none" spc="0" normalizeH="0" baseline="0" noProof="0">
                <a:ln>
                  <a:noFill/>
                </a:ln>
                <a:solidFill>
                  <a:srgbClr val="FFFFFF"/>
                </a:solidFill>
                <a:effectLst/>
                <a:uLnTx/>
                <a:uFillTx/>
                <a:latin typeface="Calibri" charset="0"/>
                <a:ea typeface="Calibri" charset="0"/>
                <a:cs typeface="Calibri" charset="0"/>
              </a:rPr>
              <a:t>Precache by Test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By test session – From </a:t>
            </a:r>
            <a:r>
              <a:rPr kumimoji="0" lang="en-US" sz="2000" b="1" i="0" u="none" strike="noStrike" kern="1200" cap="none" spc="0" normalizeH="0" baseline="0" noProof="0">
                <a:ln>
                  <a:noFill/>
                </a:ln>
                <a:solidFill>
                  <a:srgbClr val="FFFFFF"/>
                </a:solidFill>
                <a:effectLst/>
                <a:uLnTx/>
                <a:uFillTx/>
                <a:latin typeface="Calibri" charset="0"/>
                <a:ea typeface="Calibri" charset="0"/>
                <a:cs typeface="Calibri" charset="0"/>
              </a:rPr>
              <a:t>Testing</a:t>
            </a: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 select </a:t>
            </a:r>
            <a:r>
              <a:rPr kumimoji="0" lang="en-US" sz="2000" b="1" i="0" u="none" strike="noStrike" kern="1200" cap="none" spc="0" normalizeH="0" baseline="0" noProof="0">
                <a:ln>
                  <a:noFill/>
                </a:ln>
                <a:solidFill>
                  <a:srgbClr val="FFFFFF"/>
                </a:solidFill>
                <a:effectLst/>
                <a:uLnTx/>
                <a:uFillTx/>
                <a:latin typeface="Calibri" charset="0"/>
                <a:ea typeface="Calibri" charset="0"/>
                <a:cs typeface="Calibri" charset="0"/>
              </a:rPr>
              <a:t>Sessions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p:txBody>
      </p:sp>
      <p:sp>
        <p:nvSpPr>
          <p:cNvPr id="5" name="Rectangle 4">
            <a:extLst>
              <a:ext uri="{FF2B5EF4-FFF2-40B4-BE49-F238E27FC236}">
                <a16:creationId xmlns:a16="http://schemas.microsoft.com/office/drawing/2014/main" id="{971FC1A5-C55C-4924-9F80-2201ADAC18C9}"/>
              </a:ext>
            </a:extLst>
          </p:cNvPr>
          <p:cNvSpPr/>
          <p:nvPr/>
        </p:nvSpPr>
        <p:spPr>
          <a:xfrm>
            <a:off x="6089314" y="1310384"/>
            <a:ext cx="51269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hlinkClick r:id="rId3"/>
              </a:rPr>
              <a:t>https://support.assessment.pearson.com/x/dRFgAQ</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A800546-F700-46C0-BEF1-43DF8A05E8F0}"/>
              </a:ext>
            </a:extLst>
          </p:cNvPr>
          <p:cNvPicPr>
            <a:picLocks noChangeAspect="1"/>
          </p:cNvPicPr>
          <p:nvPr/>
        </p:nvPicPr>
        <p:blipFill>
          <a:blip r:embed="rId4"/>
          <a:stretch>
            <a:fillRect/>
          </a:stretch>
        </p:blipFill>
        <p:spPr>
          <a:xfrm>
            <a:off x="6386105" y="1691042"/>
            <a:ext cx="4533333" cy="1866667"/>
          </a:xfrm>
          <a:prstGeom prst="rect">
            <a:avLst/>
          </a:prstGeom>
          <a:ln w="28575">
            <a:solidFill>
              <a:srgbClr val="1682C5"/>
            </a:solidFill>
          </a:ln>
        </p:spPr>
      </p:pic>
      <p:sp>
        <p:nvSpPr>
          <p:cNvPr id="11" name="TextBox 10">
            <a:extLst>
              <a:ext uri="{FF2B5EF4-FFF2-40B4-BE49-F238E27FC236}">
                <a16:creationId xmlns:a16="http://schemas.microsoft.com/office/drawing/2014/main" id="{A937391C-2AAC-4453-B8D8-DC4D89B06DE8}"/>
              </a:ext>
            </a:extLst>
          </p:cNvPr>
          <p:cNvSpPr txBox="1"/>
          <p:nvPr/>
        </p:nvSpPr>
        <p:spPr>
          <a:xfrm>
            <a:off x="274694" y="6080845"/>
            <a:ext cx="49864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*Proctor caching optional</a:t>
            </a:r>
          </a:p>
        </p:txBody>
      </p:sp>
      <p:pic>
        <p:nvPicPr>
          <p:cNvPr id="12" name="Picture 11">
            <a:extLst>
              <a:ext uri="{FF2B5EF4-FFF2-40B4-BE49-F238E27FC236}">
                <a16:creationId xmlns:a16="http://schemas.microsoft.com/office/drawing/2014/main" id="{D28F10A9-2ADD-4720-8E54-E48F18F11786}"/>
              </a:ext>
            </a:extLst>
          </p:cNvPr>
          <p:cNvPicPr/>
          <p:nvPr/>
        </p:nvPicPr>
        <p:blipFill rotWithShape="1">
          <a:blip r:embed="rId5"/>
          <a:srcRect l="497" t="2788" r="50572" b="20755"/>
          <a:stretch/>
        </p:blipFill>
        <p:spPr bwMode="auto">
          <a:xfrm>
            <a:off x="6386105" y="3599142"/>
            <a:ext cx="4533333" cy="2440270"/>
          </a:xfrm>
          <a:prstGeom prst="rect">
            <a:avLst/>
          </a:prstGeom>
          <a:ln w="28575" cap="flat" cmpd="sng" algn="ctr">
            <a:solidFill>
              <a:srgbClr val="1682C5"/>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7088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Start/Unlock Test Session</a:t>
            </a:r>
          </a:p>
        </p:txBody>
      </p:sp>
      <p:sp>
        <p:nvSpPr>
          <p:cNvPr id="10" name="Rectangle 9"/>
          <p:cNvSpPr/>
          <p:nvPr/>
        </p:nvSpPr>
        <p:spPr>
          <a:xfrm>
            <a:off x="325120" y="1605280"/>
            <a:ext cx="4394633" cy="4643120"/>
          </a:xfrm>
          <a:prstGeom prst="rect">
            <a:avLst/>
          </a:prstGeom>
          <a:gradFill flip="none" rotWithShape="1">
            <a:gsLst>
              <a:gs pos="0">
                <a:schemeClr val="accent5">
                  <a:alpha val="71000"/>
                  <a:lumMod val="80000"/>
                </a:schemeClr>
              </a:gs>
              <a:gs pos="100000">
                <a:schemeClr val="accent1">
                  <a:lumMod val="75000"/>
                </a:schemeClr>
              </a:gs>
            </a:gsLst>
            <a:lin ang="12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Start a session/unlock a test: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Select a session from the Session List and click </a:t>
            </a:r>
            <a:r>
              <a:rPr kumimoji="0" lang="en-US" sz="2000" b="1" i="0" u="none" strike="noStrike" kern="1200" cap="none" spc="0" normalizeH="0" baseline="0" noProof="0">
                <a:ln>
                  <a:noFill/>
                </a:ln>
                <a:solidFill>
                  <a:srgbClr val="FFFFFF"/>
                </a:solidFill>
                <a:effectLst/>
                <a:uLnTx/>
                <a:uFillTx/>
                <a:latin typeface="Calibri" charset="0"/>
                <a:ea typeface="Calibri" charset="0"/>
                <a:cs typeface="Calibri" charset="0"/>
              </a:rPr>
              <a:t>Start Session</a:t>
            </a: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You can then unlock a test for all students or an individual student.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To unlock all students in a session, click the unlock icon.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charset="0"/>
                <a:ea typeface="Calibri" charset="0"/>
                <a:cs typeface="Calibri" charset="0"/>
              </a:rPr>
              <a:t>To unlock an individual student, click the dropdown menu in the Student Test Status column and select the unlock option.</a:t>
            </a:r>
          </a:p>
        </p:txBody>
      </p:sp>
      <p:sp>
        <p:nvSpPr>
          <p:cNvPr id="5" name="Rectangle 4">
            <a:extLst>
              <a:ext uri="{FF2B5EF4-FFF2-40B4-BE49-F238E27FC236}">
                <a16:creationId xmlns:a16="http://schemas.microsoft.com/office/drawing/2014/main" id="{971FC1A5-C55C-4924-9F80-2201ADAC18C9}"/>
              </a:ext>
            </a:extLst>
          </p:cNvPr>
          <p:cNvSpPr/>
          <p:nvPr/>
        </p:nvSpPr>
        <p:spPr>
          <a:xfrm>
            <a:off x="6089314" y="1403148"/>
            <a:ext cx="476855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hlinkClick r:id="rId3"/>
              </a:rPr>
              <a:t>https://support.assessment.pearson.com/x/JoDy</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Start Test Sess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0455" y="1917852"/>
            <a:ext cx="7126267" cy="164474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descr="unlo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7933" y="3965126"/>
            <a:ext cx="2657475" cy="138112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descr="Individual Student Unloc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3588" y="4056734"/>
            <a:ext cx="2975808" cy="1289517"/>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005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TestNav Resources</a:t>
            </a:r>
          </a:p>
        </p:txBody>
      </p:sp>
      <p:sp>
        <p:nvSpPr>
          <p:cNvPr id="10" name="Rectangle 9"/>
          <p:cNvSpPr/>
          <p:nvPr/>
        </p:nvSpPr>
        <p:spPr>
          <a:xfrm>
            <a:off x="325120" y="1605280"/>
            <a:ext cx="4394633" cy="4643120"/>
          </a:xfrm>
          <a:prstGeom prst="rect">
            <a:avLst/>
          </a:prstGeom>
          <a:gradFill flip="none" rotWithShape="1">
            <a:gsLst>
              <a:gs pos="0">
                <a:schemeClr val="accent5">
                  <a:alpha val="71000"/>
                  <a:lumMod val="80000"/>
                </a:schemeClr>
              </a:gs>
              <a:gs pos="100000">
                <a:schemeClr val="accent1">
                  <a:lumMod val="75000"/>
                </a:schemeClr>
              </a:gs>
            </a:gsLst>
            <a:lin ang="12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rPr>
              <a:t>TestNav Online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rPr>
              <a:t>System requirements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rPr>
              <a:t>Set up and  use TestNav</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rPr>
              <a:t>ProctorCache system requirements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rPr>
              <a:t>Troubleshooting and resolutions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rPr>
              <a:t>Technical bulletins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rPr>
              <a:t>Features and demos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endParaRPr>
          </a:p>
        </p:txBody>
      </p:sp>
      <p:pic>
        <p:nvPicPr>
          <p:cNvPr id="3" name="Picture 2">
            <a:extLst>
              <a:ext uri="{FF2B5EF4-FFF2-40B4-BE49-F238E27FC236}">
                <a16:creationId xmlns:a16="http://schemas.microsoft.com/office/drawing/2014/main" id="{86AE5A58-1F98-4B4E-93C4-66636F3AD80E}"/>
              </a:ext>
            </a:extLst>
          </p:cNvPr>
          <p:cNvPicPr>
            <a:picLocks noChangeAspect="1"/>
          </p:cNvPicPr>
          <p:nvPr/>
        </p:nvPicPr>
        <p:blipFill>
          <a:blip r:embed="rId3"/>
          <a:stretch>
            <a:fillRect/>
          </a:stretch>
        </p:blipFill>
        <p:spPr>
          <a:xfrm>
            <a:off x="5127742" y="1813559"/>
            <a:ext cx="6762498" cy="4226561"/>
          </a:xfrm>
          <a:prstGeom prst="rect">
            <a:avLst/>
          </a:prstGeom>
          <a:ln w="28575">
            <a:solidFill>
              <a:schemeClr val="accent1"/>
            </a:solidFill>
          </a:ln>
        </p:spPr>
      </p:pic>
      <p:sp>
        <p:nvSpPr>
          <p:cNvPr id="5" name="Rectangle 4">
            <a:extLst>
              <a:ext uri="{FF2B5EF4-FFF2-40B4-BE49-F238E27FC236}">
                <a16:creationId xmlns:a16="http://schemas.microsoft.com/office/drawing/2014/main" id="{971FC1A5-C55C-4924-9F80-2201ADAC18C9}"/>
              </a:ext>
            </a:extLst>
          </p:cNvPr>
          <p:cNvSpPr/>
          <p:nvPr/>
        </p:nvSpPr>
        <p:spPr>
          <a:xfrm>
            <a:off x="6089314" y="1403148"/>
            <a:ext cx="51269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hlinkClick r:id="rId4"/>
              </a:rPr>
              <a:t>https://support.assessment.pearson.com/x/BAACAQ</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660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13359" y="1265725"/>
            <a:ext cx="11386857" cy="523694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buClr>
                <a:schemeClr val="accent2"/>
              </a:buClr>
            </a:pPr>
            <a:r>
              <a:rPr lang="en-US" sz="2800" dirty="0">
                <a:solidFill>
                  <a:schemeClr val="tx1">
                    <a:lumMod val="75000"/>
                    <a:lumOff val="25000"/>
                  </a:schemeClr>
                </a:solidFill>
                <a:latin typeface="Calibri"/>
                <a:ea typeface="Calibri" charset="0"/>
                <a:cs typeface="Calibri"/>
              </a:rPr>
              <a:t>Welcome and Introductions</a:t>
            </a:r>
          </a:p>
          <a:p>
            <a:pPr marL="914400" lvl="1" indent="-457200" algn="l">
              <a:buClr>
                <a:schemeClr val="tx1"/>
              </a:buClr>
              <a:buFont typeface="+mj-lt"/>
              <a:buAutoNum type="arabicPeriod"/>
              <a:tabLst/>
            </a:pPr>
            <a:r>
              <a:rPr lang="en-US" sz="2400" dirty="0">
                <a:solidFill>
                  <a:schemeClr val="tx1">
                    <a:lumMod val="75000"/>
                    <a:lumOff val="25000"/>
                  </a:schemeClr>
                </a:solidFill>
                <a:latin typeface="Calibri"/>
                <a:ea typeface="Calibri" charset="0"/>
                <a:cs typeface="Calibri"/>
              </a:rPr>
              <a:t>Student Assessment Updates</a:t>
            </a:r>
          </a:p>
          <a:p>
            <a:pPr marL="1371600" lvl="2" indent="-457200" algn="l">
              <a:buClr>
                <a:schemeClr val="tx1"/>
              </a:buClr>
              <a:buFont typeface="+mj-lt"/>
              <a:buAutoNum type="alphaLcParenR"/>
            </a:pPr>
            <a:r>
              <a:rPr lang="en-US" sz="2400" dirty="0">
                <a:solidFill>
                  <a:schemeClr val="tx1">
                    <a:lumMod val="75000"/>
                    <a:lumOff val="25000"/>
                  </a:schemeClr>
                </a:solidFill>
                <a:latin typeface="Calibri"/>
                <a:ea typeface="Calibri" charset="0"/>
                <a:cs typeface="Calibri"/>
              </a:rPr>
              <a:t>Test Administration Updates</a:t>
            </a:r>
          </a:p>
          <a:p>
            <a:pPr marL="1371600" lvl="2" indent="-457200" algn="l">
              <a:buClr>
                <a:schemeClr val="tx1"/>
              </a:buClr>
              <a:buFont typeface="+mj-lt"/>
              <a:buAutoNum type="alphaLcParenR"/>
            </a:pPr>
            <a:r>
              <a:rPr lang="en-US" sz="2400" dirty="0">
                <a:solidFill>
                  <a:schemeClr val="tx1">
                    <a:lumMod val="75000"/>
                    <a:lumOff val="25000"/>
                  </a:schemeClr>
                </a:solidFill>
                <a:latin typeface="Calibri"/>
                <a:ea typeface="Calibri" charset="0"/>
                <a:cs typeface="Calibri"/>
              </a:rPr>
              <a:t>Policy Updates</a:t>
            </a:r>
          </a:p>
          <a:p>
            <a:pPr marL="1371600" lvl="2" indent="-457200" algn="l">
              <a:buClr>
                <a:schemeClr val="tx1"/>
              </a:buClr>
              <a:buFont typeface="+mj-lt"/>
              <a:buAutoNum type="alphaLcParenR"/>
            </a:pPr>
            <a:r>
              <a:rPr lang="en-US" sz="2400" dirty="0">
                <a:solidFill>
                  <a:schemeClr val="tx1">
                    <a:lumMod val="75000"/>
                    <a:lumOff val="25000"/>
                  </a:schemeClr>
                </a:solidFill>
                <a:latin typeface="Calibri"/>
                <a:ea typeface="Calibri" charset="0"/>
                <a:cs typeface="Calibri"/>
              </a:rPr>
              <a:t>Accessibility</a:t>
            </a:r>
          </a:p>
          <a:p>
            <a:pPr marL="1371600" lvl="2" indent="-457200" algn="l">
              <a:buClr>
                <a:schemeClr val="tx1"/>
              </a:buClr>
              <a:buFont typeface="+mj-lt"/>
              <a:buAutoNum type="alphaLcParenR"/>
            </a:pPr>
            <a:r>
              <a:rPr lang="en-US" sz="2400" dirty="0">
                <a:solidFill>
                  <a:schemeClr val="tx1">
                    <a:lumMod val="75000"/>
                    <a:lumOff val="25000"/>
                  </a:schemeClr>
                </a:solidFill>
                <a:latin typeface="Calibri"/>
                <a:ea typeface="Calibri" charset="0"/>
                <a:cs typeface="Calibri"/>
              </a:rPr>
              <a:t>TELPAS and TELPAS Alternate</a:t>
            </a:r>
          </a:p>
          <a:p>
            <a:pPr marL="1371600" lvl="2" indent="-457200" algn="l">
              <a:buClr>
                <a:schemeClr val="tx1"/>
              </a:buClr>
              <a:buFont typeface="+mj-lt"/>
              <a:buAutoNum type="alphaLcParenR"/>
            </a:pPr>
            <a:r>
              <a:rPr lang="en-US" sz="2400" dirty="0">
                <a:solidFill>
                  <a:schemeClr val="tx1">
                    <a:lumMod val="75000"/>
                    <a:lumOff val="25000"/>
                  </a:schemeClr>
                </a:solidFill>
                <a:latin typeface="Calibri"/>
                <a:ea typeface="Calibri" charset="0"/>
                <a:cs typeface="Calibri"/>
              </a:rPr>
              <a:t>STAAR Alternate 2</a:t>
            </a:r>
          </a:p>
          <a:p>
            <a:pPr marL="914400" lvl="1" indent="-457200" algn="l">
              <a:buClr>
                <a:schemeClr val="tx1"/>
              </a:buClr>
              <a:buFont typeface="+mj-lt"/>
              <a:buAutoNum type="arabicPeriod"/>
            </a:pPr>
            <a:r>
              <a:rPr lang="en-US" sz="2400" dirty="0">
                <a:solidFill>
                  <a:schemeClr val="tx1">
                    <a:lumMod val="75000"/>
                    <a:lumOff val="25000"/>
                  </a:schemeClr>
                </a:solidFill>
                <a:latin typeface="Calibri"/>
                <a:ea typeface="Calibri" charset="0"/>
                <a:cs typeface="Calibri"/>
              </a:rPr>
              <a:t>Test Administration Call Drivers and FAQs (part 1)</a:t>
            </a:r>
          </a:p>
          <a:p>
            <a:pPr>
              <a:buClr>
                <a:schemeClr val="accent2"/>
              </a:buClr>
            </a:pPr>
            <a:r>
              <a:rPr lang="en-US" sz="2800" i="1" dirty="0">
                <a:solidFill>
                  <a:schemeClr val="tx1">
                    <a:lumMod val="75000"/>
                    <a:lumOff val="25000"/>
                  </a:schemeClr>
                </a:solidFill>
                <a:latin typeface="Calibri"/>
                <a:ea typeface="Calibri" charset="0"/>
                <a:cs typeface="Calibri"/>
              </a:rPr>
              <a:t>Lunch</a:t>
            </a:r>
          </a:p>
          <a:p>
            <a:pPr lvl="1" algn="l">
              <a:buClr>
                <a:schemeClr val="accent2"/>
              </a:buClr>
            </a:pPr>
            <a:r>
              <a:rPr lang="en-US" sz="2400" dirty="0">
                <a:solidFill>
                  <a:schemeClr val="tx1">
                    <a:lumMod val="75000"/>
                    <a:lumOff val="25000"/>
                  </a:schemeClr>
                </a:solidFill>
                <a:latin typeface="Calibri"/>
                <a:ea typeface="Calibri" charset="0"/>
                <a:cs typeface="Calibri"/>
              </a:rPr>
              <a:t>	Test Administration Call Drivers and FAQs (part 2)	</a:t>
            </a:r>
            <a:endParaRPr lang="en-US" sz="2400" dirty="0">
              <a:solidFill>
                <a:schemeClr val="tx1">
                  <a:lumMod val="75000"/>
                  <a:lumOff val="25000"/>
                </a:schemeClr>
              </a:solidFill>
              <a:latin typeface="Calibri"/>
              <a:ea typeface="Calibri" charset="0"/>
              <a:cs typeface="Calibri" charset="0"/>
            </a:endParaRPr>
          </a:p>
          <a:p>
            <a:pPr lvl="1" algn="l">
              <a:buClr>
                <a:schemeClr val="accent2"/>
              </a:buClr>
            </a:pPr>
            <a:r>
              <a:rPr lang="en-US" sz="2400" dirty="0">
                <a:solidFill>
                  <a:schemeClr val="tx1">
                    <a:lumMod val="75000"/>
                    <a:lumOff val="25000"/>
                  </a:schemeClr>
                </a:solidFill>
                <a:latin typeface="Calibri"/>
                <a:ea typeface="Calibri" charset="0"/>
                <a:cs typeface="Calibri"/>
              </a:rPr>
              <a:t>3.	Online Testing Procedures and End-to-End Testing Process</a:t>
            </a:r>
          </a:p>
          <a:p>
            <a:pPr lvl="1" algn="l">
              <a:buClr>
                <a:schemeClr val="accent2"/>
              </a:buClr>
            </a:pPr>
            <a:r>
              <a:rPr lang="en-US" sz="2400" dirty="0">
                <a:solidFill>
                  <a:schemeClr val="tx1">
                    <a:lumMod val="75000"/>
                    <a:lumOff val="25000"/>
                  </a:schemeClr>
                </a:solidFill>
                <a:latin typeface="Calibri"/>
                <a:ea typeface="Calibri" charset="0"/>
                <a:cs typeface="Calibri"/>
              </a:rPr>
              <a:t>4.	ETS and Pearson Systems Functionality Changes and Updates</a:t>
            </a:r>
            <a:endParaRPr lang="en-US" sz="2400" dirty="0">
              <a:solidFill>
                <a:schemeClr val="tx1">
                  <a:lumMod val="75000"/>
                  <a:lumOff val="25000"/>
                </a:schemeClr>
              </a:solidFill>
              <a:latin typeface="Calibri"/>
              <a:ea typeface="Calibri" charset="0"/>
              <a:cs typeface="Calibri" charset="0"/>
            </a:endParaRPr>
          </a:p>
        </p:txBody>
      </p:sp>
      <p:sp>
        <p:nvSpPr>
          <p:cNvPr id="4" name="Title 10"/>
          <p:cNvSpPr txBox="1">
            <a:spLocks/>
          </p:cNvSpPr>
          <p:nvPr/>
        </p:nvSpPr>
        <p:spPr>
          <a:xfrm>
            <a:off x="1978570" y="225621"/>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i="0">
                <a:solidFill>
                  <a:srgbClr val="0070C0"/>
                </a:solidFill>
                <a:latin typeface="+mn-lt"/>
                <a:ea typeface="Open Sans" charset="0"/>
                <a:cs typeface="Open Sans" charset="0"/>
              </a:rPr>
              <a:t>Agenda</a:t>
            </a:r>
          </a:p>
        </p:txBody>
      </p:sp>
      <p:sp>
        <p:nvSpPr>
          <p:cNvPr id="2" name="Footer Placeholder 1">
            <a:extLst>
              <a:ext uri="{FF2B5EF4-FFF2-40B4-BE49-F238E27FC236}">
                <a16:creationId xmlns:a16="http://schemas.microsoft.com/office/drawing/2014/main" id="{4EB80D88-B9F2-7048-94ED-F4C58106F7E3}"/>
              </a:ext>
            </a:extLst>
          </p:cNvPr>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1213612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a:t>Senate Bill 213—Graduation Provisions</a:t>
            </a:r>
          </a:p>
        </p:txBody>
      </p:sp>
      <p:sp>
        <p:nvSpPr>
          <p:cNvPr id="6" name="Content Placeholder 4">
            <a:extLst>
              <a:ext uri="{FF2B5EF4-FFF2-40B4-BE49-F238E27FC236}">
                <a16:creationId xmlns:a16="http://schemas.microsoft.com/office/drawing/2014/main" id="{F9FB8C34-E78A-4D32-B4E3-6907834BBB84}"/>
              </a:ext>
            </a:extLst>
          </p:cNvPr>
          <p:cNvSpPr>
            <a:spLocks noGrp="1"/>
          </p:cNvSpPr>
          <p:nvPr>
            <p:ph sz="half" idx="2"/>
          </p:nvPr>
        </p:nvSpPr>
        <p:spPr>
          <a:xfrm>
            <a:off x="750276" y="1277814"/>
            <a:ext cx="10758551" cy="5580185"/>
          </a:xfrm>
        </p:spPr>
        <p:txBody>
          <a:bodyPr>
            <a:noAutofit/>
          </a:bodyPr>
          <a:lstStyle/>
          <a:p>
            <a:pPr>
              <a:lnSpc>
                <a:spcPct val="100000"/>
              </a:lnSpc>
            </a:pPr>
            <a:r>
              <a:rPr lang="en-US" sz="2600"/>
              <a:t>This bill extends the current expiration date for certain provisions from September 1, 2019, to September 1, 2023, effective immediately. This includes: </a:t>
            </a:r>
          </a:p>
          <a:p>
            <a:pPr>
              <a:lnSpc>
                <a:spcPct val="100000"/>
              </a:lnSpc>
            </a:pPr>
            <a:endParaRPr lang="en-US" sz="900"/>
          </a:p>
          <a:p>
            <a:pPr marL="342900" indent="-342900">
              <a:lnSpc>
                <a:spcPct val="100000"/>
              </a:lnSpc>
              <a:spcBef>
                <a:spcPts val="600"/>
              </a:spcBef>
              <a:buFont typeface="Arial" panose="020B0604020202020204" pitchFamily="34" charset="0"/>
              <a:buChar char="•"/>
            </a:pPr>
            <a:r>
              <a:rPr lang="en-US" sz="2600"/>
              <a:t>using the TSI assessment as a substitute assessment,</a:t>
            </a:r>
          </a:p>
          <a:p>
            <a:pPr marL="342900" indent="-342900">
              <a:lnSpc>
                <a:spcPct val="100000"/>
              </a:lnSpc>
              <a:spcBef>
                <a:spcPts val="600"/>
              </a:spcBef>
              <a:buFont typeface="Arial" panose="020B0604020202020204" pitchFamily="34" charset="0"/>
              <a:buChar char="•"/>
            </a:pPr>
            <a:endParaRPr lang="en-US" sz="900"/>
          </a:p>
          <a:p>
            <a:pPr marL="342900" indent="-342900">
              <a:lnSpc>
                <a:spcPct val="100000"/>
              </a:lnSpc>
              <a:spcBef>
                <a:spcPts val="600"/>
              </a:spcBef>
              <a:buFont typeface="Arial" panose="020B0604020202020204" pitchFamily="34" charset="0"/>
              <a:buChar char="•"/>
            </a:pPr>
            <a:r>
              <a:rPr lang="en-US" sz="2600"/>
              <a:t>graduation based on the determination of an Individual Graduation Committee for students who have STAAR as a graduation requirement but have not met assessment graduation requirements, and </a:t>
            </a:r>
          </a:p>
          <a:p>
            <a:pPr marL="342900" indent="-342900">
              <a:lnSpc>
                <a:spcPct val="100000"/>
              </a:lnSpc>
              <a:spcBef>
                <a:spcPts val="600"/>
              </a:spcBef>
              <a:buFont typeface="Arial" panose="020B0604020202020204" pitchFamily="34" charset="0"/>
              <a:buChar char="•"/>
            </a:pPr>
            <a:endParaRPr lang="en-US" sz="900"/>
          </a:p>
          <a:p>
            <a:pPr marL="342900" indent="-342900">
              <a:lnSpc>
                <a:spcPct val="100000"/>
              </a:lnSpc>
              <a:spcBef>
                <a:spcPts val="600"/>
              </a:spcBef>
              <a:buFont typeface="Arial" panose="020B0604020202020204" pitchFamily="34" charset="0"/>
              <a:buChar char="•"/>
            </a:pPr>
            <a:r>
              <a:rPr lang="en-US" sz="2600"/>
              <a:t>alternate graduation requirements for students who entered ninth grade before the 2011–2012 school year but who have not met assessment graduation requirements.</a:t>
            </a:r>
          </a:p>
        </p:txBody>
      </p:sp>
      <p:pic>
        <p:nvPicPr>
          <p:cNvPr id="7" name="Picture 6">
            <a:extLst>
              <a:ext uri="{FF2B5EF4-FFF2-40B4-BE49-F238E27FC236}">
                <a16:creationId xmlns:a16="http://schemas.microsoft.com/office/drawing/2014/main" id="{BD2606DD-C9E4-436F-A3E7-255A3C3F6568}"/>
              </a:ext>
            </a:extLst>
          </p:cNvPr>
          <p:cNvPicPr>
            <a:picLocks noChangeAspect="1"/>
          </p:cNvPicPr>
          <p:nvPr/>
        </p:nvPicPr>
        <p:blipFill>
          <a:blip r:embed="rId3"/>
          <a:stretch>
            <a:fillRect/>
          </a:stretch>
        </p:blipFill>
        <p:spPr>
          <a:xfrm rot="855234">
            <a:off x="9339177" y="2362015"/>
            <a:ext cx="2442580" cy="1427154"/>
          </a:xfrm>
          <a:prstGeom prst="rect">
            <a:avLst/>
          </a:prstGeom>
        </p:spPr>
      </p:pic>
      <p:sp>
        <p:nvSpPr>
          <p:cNvPr id="8" name="Footer Placeholder 7">
            <a:extLst>
              <a:ext uri="{FF2B5EF4-FFF2-40B4-BE49-F238E27FC236}">
                <a16:creationId xmlns:a16="http://schemas.microsoft.com/office/drawing/2014/main" id="{79C580DE-E8EF-0647-9D2F-2470B54930B0}"/>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FC46077C-0596-364D-83D2-2E7D77E9A064}"/>
              </a:ext>
            </a:extLst>
          </p:cNvPr>
          <p:cNvSpPr>
            <a:spLocks noGrp="1"/>
          </p:cNvSpPr>
          <p:nvPr>
            <p:ph type="sldNum" sz="quarter" idx="12"/>
          </p:nvPr>
        </p:nvSpPr>
        <p:spPr/>
        <p:txBody>
          <a:bodyPr/>
          <a:lstStyle/>
          <a:p>
            <a:fld id="{0088AB57-2DBE-44A3-AE96-942C49E954BF}" type="slidenum">
              <a:rPr lang="en-US" smtClean="0"/>
              <a:t>30</a:t>
            </a:fld>
            <a:endParaRPr lang="en-US"/>
          </a:p>
        </p:txBody>
      </p:sp>
    </p:spTree>
    <p:extLst>
      <p:ext uri="{BB962C8B-B14F-4D97-AF65-F5344CB8AC3E}">
        <p14:creationId xmlns:p14="http://schemas.microsoft.com/office/powerpoint/2010/main" val="238092376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TestNav Updates</a:t>
            </a:r>
          </a:p>
        </p:txBody>
      </p:sp>
      <p:pic>
        <p:nvPicPr>
          <p:cNvPr id="4" name="Picture 3"/>
          <p:cNvPicPr>
            <a:picLocks noChangeAspect="1"/>
          </p:cNvPicPr>
          <p:nvPr/>
        </p:nvPicPr>
        <p:blipFill>
          <a:blip r:embed="rId3"/>
          <a:stretch>
            <a:fillRect/>
          </a:stretch>
        </p:blipFill>
        <p:spPr>
          <a:xfrm>
            <a:off x="5452794" y="1605280"/>
            <a:ext cx="6071772" cy="4643120"/>
          </a:xfrm>
          <a:prstGeom prst="rect">
            <a:avLst/>
          </a:prstGeom>
          <a:ln w="28575">
            <a:solidFill>
              <a:schemeClr val="accent1"/>
            </a:solidFill>
          </a:ln>
        </p:spPr>
      </p:pic>
      <p:sp>
        <p:nvSpPr>
          <p:cNvPr id="10" name="Rectangle 9"/>
          <p:cNvSpPr/>
          <p:nvPr/>
        </p:nvSpPr>
        <p:spPr>
          <a:xfrm>
            <a:off x="325120" y="1605280"/>
            <a:ext cx="4394633" cy="4643120"/>
          </a:xfrm>
          <a:prstGeom prst="rect">
            <a:avLst/>
          </a:prstGeom>
          <a:gradFill flip="none" rotWithShape="1">
            <a:gsLst>
              <a:gs pos="0">
                <a:schemeClr val="accent5">
                  <a:alpha val="71000"/>
                  <a:lumMod val="80000"/>
                </a:schemeClr>
              </a:gs>
              <a:gs pos="100000">
                <a:schemeClr val="accent1">
                  <a:lumMod val="75000"/>
                </a:schemeClr>
              </a:gs>
            </a:gsLst>
            <a:lin ang="12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rPr>
              <a:t>2019-2020 Updates: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rPr>
              <a:t>New version 8.13</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rPr>
              <a:t>View icon added for option to view password.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rPr>
              <a:t>TestNav will exit students after 30 minutes of inactivity.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Calibri" charset="0"/>
              <a:cs typeface="Calibri" charset="0"/>
            </a:endParaRPr>
          </a:p>
        </p:txBody>
      </p:sp>
    </p:spTree>
    <p:extLst>
      <p:ext uri="{BB962C8B-B14F-4D97-AF65-F5344CB8AC3E}">
        <p14:creationId xmlns:p14="http://schemas.microsoft.com/office/powerpoint/2010/main" val="4077269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ings Are Changing | Loving More Than One">
            <a:extLst>
              <a:ext uri="{FF2B5EF4-FFF2-40B4-BE49-F238E27FC236}">
                <a16:creationId xmlns:a16="http://schemas.microsoft.com/office/drawing/2014/main" id="{D92656C5-1FC3-D14C-B0A9-084F0BEE8AA4}"/>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t="8681" b="16319"/>
          <a:stretch/>
        </p:blipFill>
        <p:spPr>
          <a:xfrm>
            <a:off x="20" y="1"/>
            <a:ext cx="12191980" cy="6857999"/>
          </a:xfrm>
          <a:prstGeom prst="rect">
            <a:avLst/>
          </a:prstGeom>
        </p:spPr>
      </p:pic>
      <p:sp>
        <p:nvSpPr>
          <p:cNvPr id="2" name="Title 1">
            <a:extLst>
              <a:ext uri="{FF2B5EF4-FFF2-40B4-BE49-F238E27FC236}">
                <a16:creationId xmlns:a16="http://schemas.microsoft.com/office/drawing/2014/main" id="{F409E0FE-4C29-654A-9BA9-953D6E81D67D}"/>
              </a:ext>
            </a:extLst>
          </p:cNvPr>
          <p:cNvSpPr>
            <a:spLocks noGrp="1"/>
          </p:cNvSpPr>
          <p:nvPr>
            <p:ph type="ctrTitle"/>
          </p:nvPr>
        </p:nvSpPr>
        <p:spPr>
          <a:xfrm>
            <a:off x="1524000" y="1122362"/>
            <a:ext cx="9144000" cy="2900518"/>
          </a:xfrm>
        </p:spPr>
        <p:txBody>
          <a:bodyPr vert="horz" lIns="91440" tIns="45720" rIns="91440" bIns="45720" rtlCol="0" anchor="b">
            <a:normAutofit/>
          </a:bodyPr>
          <a:lstStyle/>
          <a:p>
            <a:r>
              <a:rPr lang="en-US" sz="6000">
                <a:solidFill>
                  <a:srgbClr val="FFFFFF"/>
                </a:solidFill>
                <a:latin typeface="+mj-lt"/>
                <a:ea typeface="+mj-ea"/>
                <a:cs typeface="+mj-cs"/>
              </a:rPr>
              <a:t>2019-2020 Updates &amp; Reminders</a:t>
            </a:r>
          </a:p>
        </p:txBody>
      </p:sp>
      <p:sp>
        <p:nvSpPr>
          <p:cNvPr id="4" name="Footer Placeholder 3">
            <a:extLst>
              <a:ext uri="{FF2B5EF4-FFF2-40B4-BE49-F238E27FC236}">
                <a16:creationId xmlns:a16="http://schemas.microsoft.com/office/drawing/2014/main" id="{6097E576-04DD-4B40-A1BF-5B67792DE5ED}"/>
              </a:ext>
            </a:extLst>
          </p:cNvPr>
          <p:cNvSpPr>
            <a:spLocks noGrp="1"/>
          </p:cNvSpPr>
          <p:nvPr>
            <p:ph type="ftr" sz="quarter" idx="3"/>
          </p:nvPr>
        </p:nvSpPr>
        <p:spPr/>
        <p:txBody>
          <a:bodyPr/>
          <a:lstStyle/>
          <a:p>
            <a:r>
              <a:rPr lang="en-US">
                <a:solidFill>
                  <a:srgbClr val="4472C4">
                    <a:lumMod val="60000"/>
                    <a:lumOff val="40000"/>
                  </a:srgbClr>
                </a:solidFill>
              </a:rPr>
              <a:t>TEA - Student Assessment Division</a:t>
            </a:r>
          </a:p>
        </p:txBody>
      </p:sp>
    </p:spTree>
    <p:extLst>
      <p:ext uri="{BB962C8B-B14F-4D97-AF65-F5344CB8AC3E}">
        <p14:creationId xmlns:p14="http://schemas.microsoft.com/office/powerpoint/2010/main" val="586073369"/>
      </p:ext>
    </p:extLst>
  </p:cSld>
  <p:clrMapOvr>
    <a:overrideClrMapping bg1="dk1" tx1="lt1" bg2="dk2" tx2="lt2" accent1="accent1" accent2="accent2" accent3="accent3" accent4="accent4" accent5="accent5" accent6="accent6" hlink="hlink" folHlink="folHlink"/>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9680"/>
            <a:ext cx="12192000" cy="5608320"/>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1159267"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Calibri" charset="0"/>
                <a:ea typeface="Calibri" charset="0"/>
                <a:cs typeface="Calibri" charset="0"/>
              </a:rPr>
              <a:t>2019–2020 ETS Changes</a:t>
            </a:r>
          </a:p>
        </p:txBody>
      </p:sp>
      <p:sp>
        <p:nvSpPr>
          <p:cNvPr id="3" name="Footer Placeholder 2">
            <a:extLst>
              <a:ext uri="{FF2B5EF4-FFF2-40B4-BE49-F238E27FC236}">
                <a16:creationId xmlns:a16="http://schemas.microsoft.com/office/drawing/2014/main" id="{D89FA7A1-2FC0-F941-BC89-397860BF4E21}"/>
              </a:ext>
            </a:extLst>
          </p:cNvPr>
          <p:cNvSpPr>
            <a:spLocks noGrp="1"/>
          </p:cNvSpPr>
          <p:nvPr>
            <p:ph type="ftr" sz="quarter" idx="3"/>
          </p:nvPr>
        </p:nvSpPr>
        <p:spPr/>
        <p:txBody>
          <a:bodyPr/>
          <a:lstStyle/>
          <a:p>
            <a:r>
              <a:rPr lang="en-US">
                <a:solidFill>
                  <a:srgbClr val="4472C4">
                    <a:lumMod val="60000"/>
                    <a:lumOff val="40000"/>
                  </a:srgbClr>
                </a:solidFill>
              </a:rPr>
              <a:t>TEA - Student Assessment Division</a:t>
            </a:r>
          </a:p>
        </p:txBody>
      </p:sp>
    </p:spTree>
    <p:extLst>
      <p:ext uri="{BB962C8B-B14F-4D97-AF65-F5344CB8AC3E}">
        <p14:creationId xmlns:p14="http://schemas.microsoft.com/office/powerpoint/2010/main" val="100146788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95081" y="1342193"/>
            <a:ext cx="11610051" cy="38302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Form Numbers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All test booklets will have a form number printed on the cover.</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The Form Number field is included on all answer documents (not just primary administrations).</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There is no form number field on the embedded supports answer document (braille or paper with embedded supports).</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Form numbers should be completed before submitting the answer document for scoring. </a:t>
            </a:r>
          </a:p>
          <a:p>
            <a:pPr marL="1090613" marR="0" lvl="2" indent="-176213"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endParaRPr>
          </a:p>
        </p:txBody>
      </p:sp>
      <p:sp>
        <p:nvSpPr>
          <p:cNvPr id="4" name="Title 10"/>
          <p:cNvSpPr txBox="1">
            <a:spLocks/>
          </p:cNvSpPr>
          <p:nvPr/>
        </p:nvSpPr>
        <p:spPr>
          <a:xfrm>
            <a:off x="837927" y="309561"/>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What’s New – Form Numbers</a:t>
            </a:r>
            <a:endPar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Tree>
    <p:extLst>
      <p:ext uri="{BB962C8B-B14F-4D97-AF65-F5344CB8AC3E}">
        <p14:creationId xmlns:p14="http://schemas.microsoft.com/office/powerpoint/2010/main" val="273557517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95081" y="1342194"/>
            <a:ext cx="11610051" cy="348869"/>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Form Numbers</a:t>
            </a:r>
          </a:p>
        </p:txBody>
      </p:sp>
      <p:sp>
        <p:nvSpPr>
          <p:cNvPr id="4" name="Title 10"/>
          <p:cNvSpPr txBox="1">
            <a:spLocks/>
          </p:cNvSpPr>
          <p:nvPr/>
        </p:nvSpPr>
        <p:spPr>
          <a:xfrm>
            <a:off x="837927" y="309561"/>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What’s New – Form Numbers</a:t>
            </a:r>
            <a:endPar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grpSp>
        <p:nvGrpSpPr>
          <p:cNvPr id="15" name="Group 14"/>
          <p:cNvGrpSpPr/>
          <p:nvPr/>
        </p:nvGrpSpPr>
        <p:grpSpPr>
          <a:xfrm>
            <a:off x="6315959" y="1775711"/>
            <a:ext cx="5434849" cy="4617902"/>
            <a:chOff x="6315959" y="1775711"/>
            <a:chExt cx="5434849" cy="4617902"/>
          </a:xfrm>
        </p:grpSpPr>
        <p:pic>
          <p:nvPicPr>
            <p:cNvPr id="8" name="Picture 7"/>
            <p:cNvPicPr>
              <a:picLocks noChangeAspect="1"/>
            </p:cNvPicPr>
            <p:nvPr/>
          </p:nvPicPr>
          <p:blipFill>
            <a:blip r:embed="rId3"/>
            <a:stretch>
              <a:fillRect/>
            </a:stretch>
          </p:blipFill>
          <p:spPr>
            <a:xfrm>
              <a:off x="6315959" y="1775711"/>
              <a:ext cx="5434849" cy="4617902"/>
            </a:xfrm>
            <a:prstGeom prst="rect">
              <a:avLst/>
            </a:prstGeom>
            <a:ln w="28575">
              <a:solidFill>
                <a:srgbClr val="136EA7"/>
              </a:solidFill>
            </a:ln>
          </p:spPr>
        </p:pic>
        <p:sp>
          <p:nvSpPr>
            <p:cNvPr id="10" name="Rounded Rectangle 9"/>
            <p:cNvSpPr/>
            <p:nvPr/>
          </p:nvSpPr>
          <p:spPr>
            <a:xfrm>
              <a:off x="11189616" y="4044099"/>
              <a:ext cx="561192" cy="69758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ounded Rectangle 10"/>
            <p:cNvSpPr/>
            <p:nvPr/>
          </p:nvSpPr>
          <p:spPr>
            <a:xfrm>
              <a:off x="6638039" y="1816479"/>
              <a:ext cx="1082513" cy="1537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4" name="Group 13"/>
          <p:cNvGrpSpPr/>
          <p:nvPr/>
        </p:nvGrpSpPr>
        <p:grpSpPr>
          <a:xfrm>
            <a:off x="195081" y="1754095"/>
            <a:ext cx="5592977" cy="4639517"/>
            <a:chOff x="195081" y="1754095"/>
            <a:chExt cx="5592977" cy="4639517"/>
          </a:xfrm>
        </p:grpSpPr>
        <p:pic>
          <p:nvPicPr>
            <p:cNvPr id="9" name="Picture 8"/>
            <p:cNvPicPr>
              <a:picLocks noChangeAspect="1"/>
            </p:cNvPicPr>
            <p:nvPr/>
          </p:nvPicPr>
          <p:blipFill>
            <a:blip r:embed="rId4"/>
            <a:stretch>
              <a:fillRect/>
            </a:stretch>
          </p:blipFill>
          <p:spPr>
            <a:xfrm>
              <a:off x="195081" y="1754095"/>
              <a:ext cx="5592977" cy="4639517"/>
            </a:xfrm>
            <a:prstGeom prst="rect">
              <a:avLst/>
            </a:prstGeom>
            <a:ln w="28575">
              <a:solidFill>
                <a:srgbClr val="136EA7"/>
              </a:solidFill>
            </a:ln>
          </p:spPr>
        </p:pic>
        <p:sp>
          <p:nvSpPr>
            <p:cNvPr id="12" name="Rounded Rectangle 11"/>
            <p:cNvSpPr/>
            <p:nvPr/>
          </p:nvSpPr>
          <p:spPr>
            <a:xfrm>
              <a:off x="249535" y="1785138"/>
              <a:ext cx="1145631" cy="40188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ounded Rectangle 12"/>
            <p:cNvSpPr/>
            <p:nvPr/>
          </p:nvSpPr>
          <p:spPr>
            <a:xfrm>
              <a:off x="5129752" y="4101614"/>
              <a:ext cx="561192" cy="69758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82440431"/>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54" y="336651"/>
            <a:ext cx="10118916" cy="1022350"/>
          </a:xfrm>
        </p:spPr>
        <p:txBody>
          <a:bodyPr/>
          <a:lstStyle/>
          <a:p>
            <a:pPr algn="ctr"/>
            <a:r>
              <a:rPr lang="en-US" sz="3600" b="1">
                <a:solidFill>
                  <a:schemeClr val="accent1"/>
                </a:solidFill>
                <a:latin typeface="Calibri" charset="0"/>
                <a:ea typeface="Calibri" charset="0"/>
                <a:cs typeface="Calibri" charset="0"/>
              </a:rPr>
              <a:t>What’s New – Substitute Assessment</a:t>
            </a:r>
          </a:p>
        </p:txBody>
      </p:sp>
      <p:sp>
        <p:nvSpPr>
          <p:cNvPr id="3" name="Content Placeholder 2"/>
          <p:cNvSpPr>
            <a:spLocks noGrp="1"/>
          </p:cNvSpPr>
          <p:nvPr>
            <p:ph idx="1"/>
          </p:nvPr>
        </p:nvSpPr>
        <p:spPr>
          <a:xfrm>
            <a:off x="345688" y="1913633"/>
            <a:ext cx="11363092" cy="4029968"/>
          </a:xfrm>
        </p:spPr>
        <p:txBody>
          <a:bodyPr/>
          <a:lstStyle/>
          <a:p>
            <a:pPr marL="0" indent="0">
              <a:buNone/>
            </a:pPr>
            <a:r>
              <a:rPr lang="en-US" sz="2400" b="1">
                <a:solidFill>
                  <a:srgbClr val="1682C5"/>
                </a:solidFill>
                <a:ea typeface="Calibri" charset="0"/>
                <a:cs typeface="Calibri" charset="0"/>
              </a:rPr>
              <a:t>Substitute Assessment</a:t>
            </a:r>
          </a:p>
          <a:p>
            <a:pPr marL="800100" lvl="1" indent="-342900">
              <a:buClr>
                <a:srgbClr val="FF8134"/>
              </a:buClr>
              <a:buFont typeface="Wingdings" charset="2"/>
              <a:buChar char="§"/>
            </a:pPr>
            <a:r>
              <a:rPr lang="en-US">
                <a:solidFill>
                  <a:srgbClr val="000000">
                    <a:lumMod val="75000"/>
                    <a:lumOff val="25000"/>
                  </a:srgbClr>
                </a:solidFill>
                <a:ea typeface="Calibri" charset="0"/>
                <a:cs typeface="Calibri" charset="0"/>
              </a:rPr>
              <a:t>Beginning with December 2019, no longer included in accountability calculations</a:t>
            </a:r>
          </a:p>
          <a:p>
            <a:pPr marL="800100" lvl="1" indent="-342900">
              <a:buClr>
                <a:srgbClr val="FF8134"/>
              </a:buClr>
              <a:buFont typeface="Wingdings" charset="2"/>
              <a:buChar char="§"/>
            </a:pPr>
            <a:r>
              <a:rPr lang="en-US">
                <a:solidFill>
                  <a:srgbClr val="000000">
                    <a:lumMod val="75000"/>
                    <a:lumOff val="25000"/>
                  </a:srgbClr>
                </a:solidFill>
                <a:ea typeface="Calibri" charset="0"/>
                <a:cs typeface="Calibri" charset="0"/>
              </a:rPr>
              <a:t>Substitute assessment indicator (gridding bubble) removed from the answer documents and in the online testing attributes </a:t>
            </a:r>
          </a:p>
          <a:p>
            <a:pPr marL="457200" lvl="1" indent="0">
              <a:buNone/>
            </a:pPr>
            <a:endParaRPr lang="en-US"/>
          </a:p>
        </p:txBody>
      </p:sp>
      <p:sp>
        <p:nvSpPr>
          <p:cNvPr id="6" name="Slide Number Placeholder 5">
            <a:extLst>
              <a:ext uri="{FF2B5EF4-FFF2-40B4-BE49-F238E27FC236}">
                <a16:creationId xmlns:a16="http://schemas.microsoft.com/office/drawing/2014/main" id="{32B3D650-4F6E-6F49-A35A-7E578C0033D0}"/>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305</a:t>
            </a:fld>
            <a:r>
              <a:rPr lang="en-GB" altLang="en-US">
                <a:solidFill>
                  <a:srgbClr val="000000"/>
                </a:solidFill>
              </a:rPr>
              <a:t> </a:t>
            </a:r>
          </a:p>
        </p:txBody>
      </p:sp>
    </p:spTree>
    <p:extLst>
      <p:ext uri="{BB962C8B-B14F-4D97-AF65-F5344CB8AC3E}">
        <p14:creationId xmlns:p14="http://schemas.microsoft.com/office/powerpoint/2010/main" val="726318603"/>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173" y="179388"/>
            <a:ext cx="9722003" cy="1022350"/>
          </a:xfrm>
        </p:spPr>
        <p:txBody>
          <a:bodyPr/>
          <a:lstStyle/>
          <a:p>
            <a:r>
              <a:rPr lang="en-US" b="1">
                <a:solidFill>
                  <a:schemeClr val="accent1"/>
                </a:solidFill>
                <a:latin typeface="Calibri" charset="0"/>
                <a:ea typeface="Calibri" charset="0"/>
                <a:cs typeface="Calibri" charset="0"/>
              </a:rPr>
              <a:t>What’s New- Registration and Precoding </a:t>
            </a:r>
            <a:endParaRPr lang="en-US"/>
          </a:p>
        </p:txBody>
      </p:sp>
      <p:sp>
        <p:nvSpPr>
          <p:cNvPr id="3" name="Content Placeholder 2"/>
          <p:cNvSpPr>
            <a:spLocks noGrp="1"/>
          </p:cNvSpPr>
          <p:nvPr>
            <p:ph idx="1"/>
          </p:nvPr>
        </p:nvSpPr>
        <p:spPr>
          <a:xfrm>
            <a:off x="592875" y="1397853"/>
            <a:ext cx="10515600" cy="4902586"/>
          </a:xfrm>
        </p:spPr>
        <p:txBody>
          <a:bodyPr/>
          <a:lstStyle/>
          <a:p>
            <a:pPr marL="812800" lvl="1" indent="-342900">
              <a:spcBef>
                <a:spcPts val="0"/>
              </a:spcBef>
              <a:spcAft>
                <a:spcPts val="1200"/>
              </a:spcAft>
              <a:tabLst>
                <a:tab pos="241300" algn="l"/>
              </a:tabLst>
              <a:defRPr/>
            </a:pPr>
            <a:endParaRPr lang="en-US"/>
          </a:p>
          <a:p>
            <a:pPr lvl="1"/>
            <a:endParaRPr lang="en-US"/>
          </a:p>
        </p:txBody>
      </p:sp>
      <p:pic>
        <p:nvPicPr>
          <p:cNvPr id="5" name="Picture 4"/>
          <p:cNvPicPr>
            <a:picLocks noChangeAspect="1"/>
          </p:cNvPicPr>
          <p:nvPr/>
        </p:nvPicPr>
        <p:blipFill>
          <a:blip r:embed="rId2"/>
          <a:stretch>
            <a:fillRect/>
          </a:stretch>
        </p:blipFill>
        <p:spPr>
          <a:xfrm>
            <a:off x="215761" y="1397853"/>
            <a:ext cx="7774611" cy="4776805"/>
          </a:xfrm>
          <a:prstGeom prst="rect">
            <a:avLst/>
          </a:prstGeom>
        </p:spPr>
      </p:pic>
      <p:pic>
        <p:nvPicPr>
          <p:cNvPr id="4" name="Picture 3"/>
          <p:cNvPicPr>
            <a:picLocks noChangeAspect="1"/>
          </p:cNvPicPr>
          <p:nvPr/>
        </p:nvPicPr>
        <p:blipFill>
          <a:blip r:embed="rId3"/>
          <a:stretch>
            <a:fillRect/>
          </a:stretch>
        </p:blipFill>
        <p:spPr>
          <a:xfrm>
            <a:off x="8118217" y="1518889"/>
            <a:ext cx="3762375" cy="4781550"/>
          </a:xfrm>
          <a:prstGeom prst="rect">
            <a:avLst/>
          </a:prstGeom>
          <a:ln w="28575">
            <a:solidFill>
              <a:schemeClr val="accent1"/>
            </a:solidFill>
          </a:ln>
        </p:spPr>
      </p:pic>
      <p:sp>
        <p:nvSpPr>
          <p:cNvPr id="8" name="Slide Number Placeholder 7">
            <a:extLst>
              <a:ext uri="{FF2B5EF4-FFF2-40B4-BE49-F238E27FC236}">
                <a16:creationId xmlns:a16="http://schemas.microsoft.com/office/drawing/2014/main" id="{C326AAF1-D8C4-3C4E-9256-4A7F77486B5B}"/>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306</a:t>
            </a:fld>
            <a:r>
              <a:rPr lang="en-GB" altLang="en-US">
                <a:solidFill>
                  <a:srgbClr val="000000"/>
                </a:solidFill>
              </a:rPr>
              <a:t> </a:t>
            </a:r>
          </a:p>
        </p:txBody>
      </p:sp>
    </p:spTree>
    <p:extLst>
      <p:ext uri="{BB962C8B-B14F-4D97-AF65-F5344CB8AC3E}">
        <p14:creationId xmlns:p14="http://schemas.microsoft.com/office/powerpoint/2010/main" val="3554350585"/>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173" y="179388"/>
            <a:ext cx="9722003" cy="1022350"/>
          </a:xfrm>
        </p:spPr>
        <p:txBody>
          <a:bodyPr/>
          <a:lstStyle/>
          <a:p>
            <a:r>
              <a:rPr lang="en-US" b="1">
                <a:solidFill>
                  <a:schemeClr val="accent1"/>
                </a:solidFill>
                <a:latin typeface="Calibri" charset="0"/>
                <a:ea typeface="Calibri" charset="0"/>
                <a:cs typeface="Calibri" charset="0"/>
              </a:rPr>
              <a:t>What’s New- Initial Material Ordering </a:t>
            </a:r>
            <a:endParaRPr lang="en-US"/>
          </a:p>
        </p:txBody>
      </p:sp>
      <p:sp>
        <p:nvSpPr>
          <p:cNvPr id="3" name="Content Placeholder 2"/>
          <p:cNvSpPr>
            <a:spLocks noGrp="1"/>
          </p:cNvSpPr>
          <p:nvPr>
            <p:ph idx="1"/>
          </p:nvPr>
        </p:nvSpPr>
        <p:spPr>
          <a:xfrm>
            <a:off x="592875" y="1397853"/>
            <a:ext cx="10515600" cy="4902586"/>
          </a:xfrm>
        </p:spPr>
        <p:txBody>
          <a:bodyPr/>
          <a:lstStyle/>
          <a:p>
            <a:pPr marL="0" indent="0">
              <a:spcAft>
                <a:spcPts val="600"/>
              </a:spcAft>
              <a:buNone/>
            </a:pPr>
            <a:r>
              <a:rPr lang="en-US" sz="2400" b="1">
                <a:solidFill>
                  <a:srgbClr val="1682C5"/>
                </a:solidFill>
                <a:ea typeface="Calibri" charset="0"/>
                <a:cs typeface="Calibri" charset="0"/>
              </a:rPr>
              <a:t>Beginning with the December 2019 EOC administration:</a:t>
            </a:r>
          </a:p>
          <a:p>
            <a:pPr marL="800100" lvl="1" indent="-342900">
              <a:spcAft>
                <a:spcPts val="600"/>
              </a:spcAft>
              <a:buClr>
                <a:srgbClr val="FF8134"/>
              </a:buClr>
              <a:buFont typeface="Wingdings" charset="2"/>
              <a:buChar char="§"/>
            </a:pPr>
            <a:r>
              <a:rPr lang="en-US">
                <a:solidFill>
                  <a:srgbClr val="000000">
                    <a:lumMod val="75000"/>
                    <a:lumOff val="25000"/>
                  </a:srgbClr>
                </a:solidFill>
                <a:ea typeface="Calibri" charset="0"/>
                <a:cs typeface="Calibri" charset="0"/>
              </a:rPr>
              <a:t>Initial material orders will be based on paper registrations entered into the Assessment Management System at the close of the “Districts submit registrations for STAAR and STAAR Alternate 2 paper materials” window listed on the Calendar of Events</a:t>
            </a:r>
          </a:p>
          <a:p>
            <a:pPr marL="800100" lvl="1" indent="-342900">
              <a:spcAft>
                <a:spcPts val="600"/>
              </a:spcAft>
              <a:buClr>
                <a:srgbClr val="FF8134"/>
              </a:buClr>
              <a:buFont typeface="Wingdings" charset="2"/>
              <a:buChar char="§"/>
            </a:pPr>
            <a:r>
              <a:rPr lang="en-US">
                <a:solidFill>
                  <a:srgbClr val="000000">
                    <a:lumMod val="75000"/>
                    <a:lumOff val="25000"/>
                  </a:srgbClr>
                </a:solidFill>
                <a:ea typeface="Calibri" charset="0"/>
                <a:cs typeface="Calibri" charset="0"/>
              </a:rPr>
              <a:t>Register students for paper testing in English or Spanish with a paper accommodation (X - Large Print or Y - Oral Admin) via upload or UI</a:t>
            </a:r>
          </a:p>
          <a:p>
            <a:pPr marL="800100" lvl="1" indent="-342900">
              <a:spcAft>
                <a:spcPts val="600"/>
              </a:spcAft>
              <a:buClr>
                <a:srgbClr val="FF8134"/>
              </a:buClr>
              <a:buFont typeface="Wingdings" charset="2"/>
              <a:buChar char="§"/>
            </a:pPr>
            <a:r>
              <a:rPr lang="en-US">
                <a:solidFill>
                  <a:srgbClr val="000000">
                    <a:lumMod val="75000"/>
                    <a:lumOff val="25000"/>
                  </a:srgbClr>
                </a:solidFill>
                <a:ea typeface="Calibri" charset="0"/>
                <a:cs typeface="Calibri" charset="0"/>
              </a:rPr>
              <a:t>Registrations with English/Spanish, Oral Administration or Large Print indicated at the close of the precode window will trigger the corresponding test booklets to be included in the District's initial order</a:t>
            </a:r>
          </a:p>
          <a:p>
            <a:pPr marL="1090613" lvl="2" indent="-176213">
              <a:spcAft>
                <a:spcPts val="600"/>
              </a:spcAft>
              <a:buClr>
                <a:srgbClr val="1682C5"/>
              </a:buClr>
              <a:buSzPct val="95000"/>
              <a:buFont typeface="Arial" charset="0"/>
              <a:buChar char="•"/>
            </a:pPr>
            <a:r>
              <a:rPr lang="en-US" sz="2200">
                <a:solidFill>
                  <a:srgbClr val="000000">
                    <a:lumMod val="75000"/>
                    <a:lumOff val="25000"/>
                  </a:srgbClr>
                </a:solidFill>
                <a:ea typeface="Calibri" charset="0"/>
                <a:cs typeface="Calibri" charset="0"/>
              </a:rPr>
              <a:t>Districts will continue to receive 10% overage</a:t>
            </a:r>
          </a:p>
          <a:p>
            <a:pPr marL="1090613" lvl="2" indent="-176213">
              <a:buClr>
                <a:srgbClr val="1682C5"/>
              </a:buClr>
              <a:buSzPct val="95000"/>
              <a:buFont typeface="Arial" charset="0"/>
              <a:buChar char="•"/>
            </a:pPr>
            <a:endParaRPr lang="en-US">
              <a:solidFill>
                <a:srgbClr val="000000">
                  <a:lumMod val="75000"/>
                  <a:lumOff val="25000"/>
                </a:srgbClr>
              </a:solidFill>
              <a:ea typeface="Calibri" charset="0"/>
              <a:cs typeface="Calibri" charset="0"/>
            </a:endParaRPr>
          </a:p>
        </p:txBody>
      </p:sp>
      <p:sp>
        <p:nvSpPr>
          <p:cNvPr id="6" name="Slide Number Placeholder 5">
            <a:extLst>
              <a:ext uri="{FF2B5EF4-FFF2-40B4-BE49-F238E27FC236}">
                <a16:creationId xmlns:a16="http://schemas.microsoft.com/office/drawing/2014/main" id="{43D99661-ECF8-F645-832E-1F983733A3DE}"/>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307</a:t>
            </a:fld>
            <a:r>
              <a:rPr lang="en-GB" altLang="en-US">
                <a:solidFill>
                  <a:srgbClr val="000000"/>
                </a:solidFill>
              </a:rPr>
              <a:t> </a:t>
            </a:r>
          </a:p>
        </p:txBody>
      </p:sp>
    </p:spTree>
    <p:extLst>
      <p:ext uri="{BB962C8B-B14F-4D97-AF65-F5344CB8AC3E}">
        <p14:creationId xmlns:p14="http://schemas.microsoft.com/office/powerpoint/2010/main" val="219450803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173" y="179388"/>
            <a:ext cx="9722003" cy="1022350"/>
          </a:xfrm>
        </p:spPr>
        <p:txBody>
          <a:bodyPr/>
          <a:lstStyle/>
          <a:p>
            <a:r>
              <a:rPr lang="en-US" b="1">
                <a:solidFill>
                  <a:schemeClr val="accent1"/>
                </a:solidFill>
                <a:latin typeface="Calibri" charset="0"/>
                <a:ea typeface="Calibri" charset="0"/>
                <a:cs typeface="Calibri" charset="0"/>
              </a:rPr>
              <a:t>What’s New- Initial Material Ordering </a:t>
            </a:r>
            <a:endParaRPr lang="en-US"/>
          </a:p>
        </p:txBody>
      </p:sp>
      <p:sp>
        <p:nvSpPr>
          <p:cNvPr id="3" name="Content Placeholder 2"/>
          <p:cNvSpPr>
            <a:spLocks noGrp="1"/>
          </p:cNvSpPr>
          <p:nvPr>
            <p:ph idx="1"/>
          </p:nvPr>
        </p:nvSpPr>
        <p:spPr>
          <a:xfrm>
            <a:off x="592875" y="1397853"/>
            <a:ext cx="10515600" cy="4902586"/>
          </a:xfrm>
        </p:spPr>
        <p:txBody>
          <a:bodyPr/>
          <a:lstStyle/>
          <a:p>
            <a:pPr marL="0" indent="0">
              <a:spcAft>
                <a:spcPts val="600"/>
              </a:spcAft>
              <a:buNone/>
            </a:pPr>
            <a:r>
              <a:rPr lang="en-US" sz="2400" b="1">
                <a:solidFill>
                  <a:srgbClr val="1682C5"/>
                </a:solidFill>
                <a:ea typeface="Calibri" charset="0"/>
                <a:cs typeface="Calibri" charset="0"/>
              </a:rPr>
              <a:t>Test Mode/Material Counts Report (Reports &gt; Orders)</a:t>
            </a:r>
          </a:p>
          <a:p>
            <a:pPr marL="800100" lvl="1" indent="-342900">
              <a:spcAft>
                <a:spcPts val="600"/>
              </a:spcAft>
              <a:buClr>
                <a:srgbClr val="FF8134"/>
              </a:buClr>
              <a:buFont typeface="Wingdings" charset="2"/>
              <a:buChar char="§"/>
              <a:defRPr/>
            </a:pPr>
            <a:r>
              <a:rPr lang="en-US">
                <a:solidFill>
                  <a:srgbClr val="000000">
                    <a:lumMod val="75000"/>
                    <a:lumOff val="25000"/>
                  </a:srgbClr>
                </a:solidFill>
                <a:ea typeface="Calibri" charset="0"/>
                <a:cs typeface="Calibri" charset="0"/>
              </a:rPr>
              <a:t>Identifies test booklet counts by type (from registration data)</a:t>
            </a:r>
          </a:p>
          <a:p>
            <a:pPr marL="800100" lvl="1" indent="-342900">
              <a:spcAft>
                <a:spcPts val="600"/>
              </a:spcAft>
              <a:buClr>
                <a:srgbClr val="FF8134"/>
              </a:buClr>
              <a:buFont typeface="Wingdings" charset="2"/>
              <a:buChar char="§"/>
              <a:defRPr/>
            </a:pPr>
            <a:r>
              <a:rPr lang="en-US">
                <a:solidFill>
                  <a:srgbClr val="000000">
                    <a:lumMod val="75000"/>
                    <a:lumOff val="25000"/>
                  </a:srgbClr>
                </a:solidFill>
                <a:ea typeface="Calibri" charset="0"/>
                <a:cs typeface="Calibri" charset="0"/>
              </a:rPr>
              <a:t>Updates nightly </a:t>
            </a:r>
          </a:p>
          <a:p>
            <a:pPr marL="800100" lvl="1" indent="-342900">
              <a:spcAft>
                <a:spcPts val="600"/>
              </a:spcAft>
              <a:buClr>
                <a:srgbClr val="FF8134"/>
              </a:buClr>
              <a:buFont typeface="Wingdings" charset="2"/>
              <a:buChar char="§"/>
              <a:defRPr/>
            </a:pPr>
            <a:r>
              <a:rPr lang="en-US">
                <a:solidFill>
                  <a:srgbClr val="000000">
                    <a:lumMod val="75000"/>
                    <a:lumOff val="25000"/>
                  </a:srgbClr>
                </a:solidFill>
                <a:ea typeface="Calibri" charset="0"/>
                <a:cs typeface="Calibri" charset="0"/>
              </a:rPr>
              <a:t>Counts do not include 10% district overage</a:t>
            </a:r>
          </a:p>
          <a:p>
            <a:pPr lvl="2"/>
            <a:endParaRPr lang="en-US"/>
          </a:p>
          <a:p>
            <a:pPr lvl="2"/>
            <a:endParaRPr lang="en-US"/>
          </a:p>
          <a:p>
            <a:pPr marL="457200" lvl="1" indent="0">
              <a:buNone/>
            </a:pPr>
            <a:endParaRPr lang="en-US"/>
          </a:p>
        </p:txBody>
      </p:sp>
      <p:pic>
        <p:nvPicPr>
          <p:cNvPr id="4" name="Picture 4">
            <a:extLst>
              <a:ext uri="{FF2B5EF4-FFF2-40B4-BE49-F238E27FC236}">
                <a16:creationId xmlns:a16="http://schemas.microsoft.com/office/drawing/2014/main" id="{090B803C-BB89-460D-8913-F99D21A644D5}"/>
              </a:ext>
            </a:extLst>
          </p:cNvPr>
          <p:cNvPicPr>
            <a:picLocks noChangeAspect="1"/>
          </p:cNvPicPr>
          <p:nvPr/>
        </p:nvPicPr>
        <p:blipFill>
          <a:blip r:embed="rId2">
            <a:extLst>
              <a:ext uri="{28A0092B-C50C-407E-A947-70E740481C1C}">
                <a14:useLocalDpi xmlns:a14="http://schemas.microsoft.com/office/drawing/2010/main" val="0"/>
              </a:ext>
            </a:extLst>
          </a:blip>
          <a:srcRect l="1163" t="2222" r="1163" b="2"/>
          <a:stretch>
            <a:fillRect/>
          </a:stretch>
        </p:blipFill>
        <p:spPr bwMode="auto">
          <a:xfrm>
            <a:off x="778725" y="3429000"/>
            <a:ext cx="9907108" cy="28575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2D3D09AD-F1F8-0C40-AD50-254D6982E799}"/>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308</a:t>
            </a:fld>
            <a:r>
              <a:rPr lang="en-GB" altLang="en-US">
                <a:solidFill>
                  <a:srgbClr val="000000"/>
                </a:solidFill>
              </a:rPr>
              <a:t> </a:t>
            </a:r>
          </a:p>
        </p:txBody>
      </p:sp>
    </p:spTree>
    <p:extLst>
      <p:ext uri="{BB962C8B-B14F-4D97-AF65-F5344CB8AC3E}">
        <p14:creationId xmlns:p14="http://schemas.microsoft.com/office/powerpoint/2010/main" val="291023926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173" y="179388"/>
            <a:ext cx="9722003" cy="1022350"/>
          </a:xfrm>
        </p:spPr>
        <p:txBody>
          <a:bodyPr/>
          <a:lstStyle/>
          <a:p>
            <a:r>
              <a:rPr lang="en-US" b="1">
                <a:solidFill>
                  <a:schemeClr val="accent1"/>
                </a:solidFill>
                <a:latin typeface="Calibri" charset="0"/>
                <a:ea typeface="Calibri" charset="0"/>
                <a:cs typeface="Calibri" charset="0"/>
              </a:rPr>
              <a:t>What’s New- Initial Material Ordering </a:t>
            </a:r>
            <a:endParaRPr lang="en-US"/>
          </a:p>
        </p:txBody>
      </p:sp>
      <p:sp>
        <p:nvSpPr>
          <p:cNvPr id="6" name="Rectangle 5"/>
          <p:cNvSpPr/>
          <p:nvPr/>
        </p:nvSpPr>
        <p:spPr>
          <a:xfrm>
            <a:off x="635620" y="1478340"/>
            <a:ext cx="11028556" cy="377436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For December 2019 STAAR EOC Only:</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Districts that are unable to identify students needing Oral Administration or Large Print test booklets in their student registrations may alternatively order these materials via the Additional Materials Order process. </a:t>
            </a:r>
          </a:p>
          <a:p>
            <a:pPr marL="1090613" marR="0"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The Additional Materials window will be opened early to coincide with the precode window to assist districts needing to order these materials via this alternate method</a:t>
            </a:r>
          </a:p>
          <a:p>
            <a:pPr marL="1090613" marR="0"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Additional material orders placed during the precode registration window will be shipped together with a district’s initial order</a:t>
            </a:r>
          </a:p>
          <a:p>
            <a:pPr marL="1090613" marR="0"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If you missed this window, you will need to place an additional order during the regularly scheduled additional order window. </a:t>
            </a:r>
          </a:p>
        </p:txBody>
      </p:sp>
      <p:sp>
        <p:nvSpPr>
          <p:cNvPr id="5" name="Slide Number Placeholder 4">
            <a:extLst>
              <a:ext uri="{FF2B5EF4-FFF2-40B4-BE49-F238E27FC236}">
                <a16:creationId xmlns:a16="http://schemas.microsoft.com/office/drawing/2014/main" id="{7AE10682-E2AB-7846-BBCE-BB58E41D984D}"/>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309</a:t>
            </a:fld>
            <a:r>
              <a:rPr lang="en-GB" altLang="en-US">
                <a:solidFill>
                  <a:srgbClr val="000000"/>
                </a:solidFill>
              </a:rPr>
              <a:t> </a:t>
            </a:r>
          </a:p>
        </p:txBody>
      </p:sp>
    </p:spTree>
    <p:extLst>
      <p:ext uri="{BB962C8B-B14F-4D97-AF65-F5344CB8AC3E}">
        <p14:creationId xmlns:p14="http://schemas.microsoft.com/office/powerpoint/2010/main" val="4128439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F5B-BCB7-40AA-BC47-51228F74B28E}"/>
              </a:ext>
            </a:extLst>
          </p:cNvPr>
          <p:cNvSpPr>
            <a:spLocks noGrp="1"/>
          </p:cNvSpPr>
          <p:nvPr>
            <p:ph type="title"/>
          </p:nvPr>
        </p:nvSpPr>
        <p:spPr/>
        <p:txBody>
          <a:bodyPr>
            <a:normAutofit/>
          </a:bodyPr>
          <a:lstStyle/>
          <a:p>
            <a:pPr algn="ctr"/>
            <a:r>
              <a:rPr lang="en-US"/>
              <a:t>Senate Bill 213—TAC §101.4002</a:t>
            </a:r>
          </a:p>
        </p:txBody>
      </p:sp>
      <p:sp>
        <p:nvSpPr>
          <p:cNvPr id="4" name="Content Placeholder 3">
            <a:extLst>
              <a:ext uri="{FF2B5EF4-FFF2-40B4-BE49-F238E27FC236}">
                <a16:creationId xmlns:a16="http://schemas.microsoft.com/office/drawing/2014/main" id="{359659A4-F5B5-4BAD-BD4C-9BFA7482E180}"/>
              </a:ext>
            </a:extLst>
          </p:cNvPr>
          <p:cNvSpPr>
            <a:spLocks noGrp="1"/>
          </p:cNvSpPr>
          <p:nvPr>
            <p:ph idx="13"/>
          </p:nvPr>
        </p:nvSpPr>
        <p:spPr>
          <a:xfrm>
            <a:off x="738554" y="1277770"/>
            <a:ext cx="10930932" cy="5055795"/>
          </a:xfrm>
        </p:spPr>
        <p:txBody>
          <a:bodyPr vert="horz" lIns="91440" tIns="45720" rIns="91440" bIns="45720" rtlCol="0" anchor="t">
            <a:noAutofit/>
          </a:bodyPr>
          <a:lstStyle/>
          <a:p>
            <a:r>
              <a:rPr lang="en-US" sz="2600">
                <a:latin typeface="Calibri"/>
                <a:cs typeface="Calibri"/>
              </a:rPr>
              <a:t>Texas Administrative Code (TAC) §101.4002, STAAR Substitute Assessments</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sz="2600" b="0">
                <a:latin typeface="Calibri"/>
                <a:cs typeface="Calibri"/>
              </a:rPr>
              <a:t>Being amended to update the date for students who have STAAR as a graduation requirement to use the TSI assessment as a substitute assessment for Algebra I and English II under paragraph (d)(2).</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sz="2600" b="0">
                <a:latin typeface="Calibri"/>
                <a:cs typeface="Calibri"/>
              </a:rPr>
              <a:t>Extended expiration date to September 1, 2023.</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sz="2600" b="0">
                <a:latin typeface="Calibri"/>
                <a:cs typeface="Calibri"/>
              </a:rPr>
              <a:t>Scheduled to be posted for public comment October 11–November 12, 2019. </a:t>
            </a:r>
            <a:endParaRPr lang="en-US" sz="2600" b="0"/>
          </a:p>
          <a:p>
            <a:pPr marL="342900" indent="-342900">
              <a:lnSpc>
                <a:spcPct val="100000"/>
              </a:lnSpc>
              <a:spcBef>
                <a:spcPts val="600"/>
              </a:spcBef>
              <a:buFont typeface="Arial" panose="020B0604020202020204" pitchFamily="34" charset="0"/>
              <a:buChar char="•"/>
            </a:pPr>
            <a:endParaRPr lang="en-US" sz="900" b="0">
              <a:solidFill>
                <a:srgbClr val="FF0000"/>
              </a:solidFill>
            </a:endParaRPr>
          </a:p>
          <a:p>
            <a:pPr marL="342900" indent="-342900">
              <a:lnSpc>
                <a:spcPct val="100000"/>
              </a:lnSpc>
              <a:spcBef>
                <a:spcPts val="600"/>
              </a:spcBef>
              <a:buFont typeface="Arial" panose="020B0604020202020204" pitchFamily="34" charset="0"/>
              <a:buChar char="•"/>
            </a:pPr>
            <a:r>
              <a:rPr lang="en-US" sz="2600" b="0">
                <a:latin typeface="Calibri"/>
                <a:cs typeface="Calibri"/>
              </a:rPr>
              <a:t>Proposed effective date is January 26, 2020.</a:t>
            </a:r>
          </a:p>
        </p:txBody>
      </p:sp>
      <p:sp>
        <p:nvSpPr>
          <p:cNvPr id="7" name="Footer Placeholder 6">
            <a:extLst>
              <a:ext uri="{FF2B5EF4-FFF2-40B4-BE49-F238E27FC236}">
                <a16:creationId xmlns:a16="http://schemas.microsoft.com/office/drawing/2014/main" id="{C0343D38-6E4B-CA4A-BF04-57AEF8F7DAEA}"/>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BC955A6A-E6D7-D042-ACBB-7D2E6C4C8B36}"/>
              </a:ext>
            </a:extLst>
          </p:cNvPr>
          <p:cNvSpPr>
            <a:spLocks noGrp="1"/>
          </p:cNvSpPr>
          <p:nvPr>
            <p:ph type="sldNum" sz="quarter" idx="12"/>
          </p:nvPr>
        </p:nvSpPr>
        <p:spPr/>
        <p:txBody>
          <a:bodyPr/>
          <a:lstStyle/>
          <a:p>
            <a:fld id="{0088AB57-2DBE-44A3-AE96-942C49E954BF}" type="slidenum">
              <a:rPr lang="en-US" smtClean="0"/>
              <a:t>31</a:t>
            </a:fld>
            <a:endParaRPr lang="en-US"/>
          </a:p>
        </p:txBody>
      </p:sp>
    </p:spTree>
    <p:extLst>
      <p:ext uri="{BB962C8B-B14F-4D97-AF65-F5344CB8AC3E}">
        <p14:creationId xmlns:p14="http://schemas.microsoft.com/office/powerpoint/2010/main" val="279784747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173" y="179388"/>
            <a:ext cx="9722003" cy="1022350"/>
          </a:xfrm>
        </p:spPr>
        <p:txBody>
          <a:bodyPr/>
          <a:lstStyle/>
          <a:p>
            <a:r>
              <a:rPr lang="en-US" b="1">
                <a:solidFill>
                  <a:schemeClr val="accent1"/>
                </a:solidFill>
                <a:latin typeface="Calibri" charset="0"/>
                <a:ea typeface="Calibri" charset="0"/>
                <a:cs typeface="Calibri" charset="0"/>
              </a:rPr>
              <a:t>What’s New- Initial Material Ordering </a:t>
            </a:r>
            <a:endParaRPr lang="en-US"/>
          </a:p>
        </p:txBody>
      </p:sp>
      <p:sp>
        <p:nvSpPr>
          <p:cNvPr id="6" name="Rectangle 5"/>
          <p:cNvSpPr/>
          <p:nvPr/>
        </p:nvSpPr>
        <p:spPr>
          <a:xfrm>
            <a:off x="371669" y="1685632"/>
            <a:ext cx="11028556" cy="34024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Initial Orders – Beginning Spring 2020 (</a:t>
            </a:r>
            <a:r>
              <a:rPr kumimoji="0" lang="en-US" sz="2400" b="1" i="1" u="none" strike="noStrike" kern="1200" cap="none" spc="0" normalizeH="0" baseline="0" noProof="0">
                <a:ln>
                  <a:noFill/>
                </a:ln>
                <a:solidFill>
                  <a:srgbClr val="1682C5"/>
                </a:solidFill>
                <a:effectLst/>
                <a:uLnTx/>
                <a:uFillTx/>
                <a:latin typeface="Calibri" panose="020F0502020204030204"/>
                <a:ea typeface="Calibri" charset="0"/>
                <a:cs typeface="Calibri" charset="0"/>
              </a:rPr>
              <a:t>Orders &gt; Initial Orders</a:t>
            </a: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 </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Identifies (campus level) test-booklet counts based on registrations and any additional counts for Spanish, Oral Administration, and Large </a:t>
            </a:r>
            <a:r>
              <a:rPr lang="en-US" sz="2400">
                <a:solidFill>
                  <a:srgbClr val="000000">
                    <a:lumMod val="75000"/>
                    <a:lumOff val="25000"/>
                  </a:srgbClr>
                </a:solidFill>
                <a:latin typeface="Calibri" panose="020F0502020204030204"/>
                <a:ea typeface="Calibri" charset="0"/>
                <a:cs typeface="Calibri" charset="0"/>
              </a:rPr>
              <a:t>P</a:t>
            </a:r>
            <a:r>
              <a:rPr kumimoji="0" lang="en-US" sz="2400" b="0" i="0" u="none" strike="noStrike" kern="1200" cap="none" spc="0" normalizeH="0" baseline="0" noProof="0" err="1">
                <a:ln>
                  <a:noFill/>
                </a:ln>
                <a:solidFill>
                  <a:srgbClr val="000000">
                    <a:lumMod val="75000"/>
                    <a:lumOff val="25000"/>
                  </a:srgbClr>
                </a:solidFill>
                <a:effectLst/>
                <a:uLnTx/>
                <a:uFillTx/>
                <a:latin typeface="Calibri" panose="020F0502020204030204"/>
                <a:ea typeface="Calibri" charset="0"/>
                <a:cs typeface="Calibri" charset="0"/>
              </a:rPr>
              <a:t>rint</a:t>
            </a: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 that have been added to registration-based counts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Allows for input/update of additional counts (no limit on increase) via User Interface (UI) or file upload </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Provides total sum of test booklets by type to be received in initial material order</a:t>
            </a:r>
          </a:p>
          <a:p>
            <a:pPr marL="1090613" marR="0"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Counts do not include 10% district overage</a:t>
            </a:r>
          </a:p>
        </p:txBody>
      </p:sp>
      <p:sp>
        <p:nvSpPr>
          <p:cNvPr id="5" name="Slide Number Placeholder 4">
            <a:extLst>
              <a:ext uri="{FF2B5EF4-FFF2-40B4-BE49-F238E27FC236}">
                <a16:creationId xmlns:a16="http://schemas.microsoft.com/office/drawing/2014/main" id="{4DFDD458-70EA-F145-94B8-583D3AC22456}"/>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310</a:t>
            </a:fld>
            <a:r>
              <a:rPr lang="en-GB" altLang="en-US">
                <a:solidFill>
                  <a:srgbClr val="000000"/>
                </a:solidFill>
              </a:rPr>
              <a:t> </a:t>
            </a:r>
          </a:p>
        </p:txBody>
      </p:sp>
    </p:spTree>
    <p:extLst>
      <p:ext uri="{BB962C8B-B14F-4D97-AF65-F5344CB8AC3E}">
        <p14:creationId xmlns:p14="http://schemas.microsoft.com/office/powerpoint/2010/main" val="204232511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173" y="179388"/>
            <a:ext cx="9722003" cy="1022350"/>
          </a:xfrm>
        </p:spPr>
        <p:txBody>
          <a:bodyPr/>
          <a:lstStyle/>
          <a:p>
            <a:r>
              <a:rPr lang="en-US" b="1">
                <a:solidFill>
                  <a:schemeClr val="accent1"/>
                </a:solidFill>
                <a:latin typeface="Calibri" charset="0"/>
                <a:ea typeface="Calibri" charset="0"/>
                <a:cs typeface="Calibri" charset="0"/>
              </a:rPr>
              <a:t>What’s New- Initial Material Ordering </a:t>
            </a:r>
            <a:endParaRPr lang="en-US"/>
          </a:p>
        </p:txBody>
      </p:sp>
      <p:sp>
        <p:nvSpPr>
          <p:cNvPr id="5" name="Rectangle 4"/>
          <p:cNvSpPr/>
          <p:nvPr/>
        </p:nvSpPr>
        <p:spPr>
          <a:xfrm>
            <a:off x="521055" y="1382494"/>
            <a:ext cx="665079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Preview: Initial Order screen and additional counts</a:t>
            </a:r>
          </a:p>
        </p:txBody>
      </p:sp>
      <p:pic>
        <p:nvPicPr>
          <p:cNvPr id="3" name="Picture 2">
            <a:extLst>
              <a:ext uri="{FF2B5EF4-FFF2-40B4-BE49-F238E27FC236}">
                <a16:creationId xmlns:a16="http://schemas.microsoft.com/office/drawing/2014/main" id="{E45E77C6-7FEF-4090-B8F0-901E269EBFDE}"/>
              </a:ext>
            </a:extLst>
          </p:cNvPr>
          <p:cNvPicPr>
            <a:picLocks noChangeAspect="1"/>
          </p:cNvPicPr>
          <p:nvPr/>
        </p:nvPicPr>
        <p:blipFill>
          <a:blip r:embed="rId2"/>
          <a:stretch>
            <a:fillRect/>
          </a:stretch>
        </p:blipFill>
        <p:spPr>
          <a:xfrm>
            <a:off x="4648200" y="2015244"/>
            <a:ext cx="6857999" cy="3658155"/>
          </a:xfrm>
          <a:prstGeom prst="rect">
            <a:avLst/>
          </a:prstGeom>
          <a:ln w="28575">
            <a:solidFill>
              <a:schemeClr val="accent1"/>
            </a:solidFill>
          </a:ln>
        </p:spPr>
      </p:pic>
      <p:sp>
        <p:nvSpPr>
          <p:cNvPr id="4" name="Rectangle 3">
            <a:extLst>
              <a:ext uri="{FF2B5EF4-FFF2-40B4-BE49-F238E27FC236}">
                <a16:creationId xmlns:a16="http://schemas.microsoft.com/office/drawing/2014/main" id="{9D1C5D79-C146-40D2-A772-3AA96B0C114B}"/>
              </a:ext>
            </a:extLst>
          </p:cNvPr>
          <p:cNvSpPr/>
          <p:nvPr/>
        </p:nvSpPr>
        <p:spPr>
          <a:xfrm>
            <a:off x="521055" y="1906518"/>
            <a:ext cx="3923315" cy="4504310"/>
          </a:xfrm>
          <a:prstGeom prst="rect">
            <a:avLst/>
          </a:prstGeom>
        </p:spPr>
        <p:txBody>
          <a:bodyPr wrap="square">
            <a:spAutoFit/>
          </a:bodyPr>
          <a:lstStyle/>
          <a:p>
            <a:pPr marL="342900" marR="0" lvl="0"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Displays test booklet counts based on registration data</a:t>
            </a:r>
          </a:p>
          <a:p>
            <a:pPr marL="342900" marR="0" lvl="0"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Includes editable cells for inputting additional counts for Large Print, Oral Admin, and Spanish booklets</a:t>
            </a:r>
          </a:p>
          <a:p>
            <a:pPr marL="342900" marR="0" lvl="0"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Provides sum total of test booklets to be received</a:t>
            </a:r>
          </a:p>
          <a:p>
            <a:pPr marL="342900" marR="0" lvl="0"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Campus/District level upload of additional counts available</a:t>
            </a:r>
          </a:p>
        </p:txBody>
      </p:sp>
      <p:sp>
        <p:nvSpPr>
          <p:cNvPr id="9" name="Rounded Rectangle 11">
            <a:extLst>
              <a:ext uri="{FF2B5EF4-FFF2-40B4-BE49-F238E27FC236}">
                <a16:creationId xmlns:a16="http://schemas.microsoft.com/office/drawing/2014/main" id="{9E852DE6-719F-4A4D-BD9B-1034B7939795}"/>
              </a:ext>
            </a:extLst>
          </p:cNvPr>
          <p:cNvSpPr/>
          <p:nvPr/>
        </p:nvSpPr>
        <p:spPr>
          <a:xfrm>
            <a:off x="4686655" y="2763038"/>
            <a:ext cx="6171845" cy="5389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E5CEB395-7C13-E541-8B79-021A1135E199}"/>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311</a:t>
            </a:fld>
            <a:r>
              <a:rPr lang="en-GB" altLang="en-US">
                <a:solidFill>
                  <a:srgbClr val="000000"/>
                </a:solidFill>
              </a:rPr>
              <a:t> </a:t>
            </a:r>
          </a:p>
        </p:txBody>
      </p:sp>
    </p:spTree>
    <p:extLst>
      <p:ext uri="{BB962C8B-B14F-4D97-AF65-F5344CB8AC3E}">
        <p14:creationId xmlns:p14="http://schemas.microsoft.com/office/powerpoint/2010/main" val="63703695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173" y="179388"/>
            <a:ext cx="9722003" cy="1022350"/>
          </a:xfrm>
        </p:spPr>
        <p:txBody>
          <a:bodyPr/>
          <a:lstStyle/>
          <a:p>
            <a:r>
              <a:rPr lang="en-US" b="1">
                <a:solidFill>
                  <a:schemeClr val="accent1"/>
                </a:solidFill>
                <a:latin typeface="Calibri" charset="0"/>
                <a:ea typeface="Calibri" charset="0"/>
                <a:cs typeface="Calibri" charset="0"/>
              </a:rPr>
              <a:t>What’s New- Initial Material Ordering </a:t>
            </a:r>
            <a:endParaRPr lang="en-US"/>
          </a:p>
        </p:txBody>
      </p:sp>
      <p:sp>
        <p:nvSpPr>
          <p:cNvPr id="5" name="Rectangle 4"/>
          <p:cNvSpPr/>
          <p:nvPr/>
        </p:nvSpPr>
        <p:spPr>
          <a:xfrm>
            <a:off x="521055" y="1382494"/>
            <a:ext cx="11143121" cy="32885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Initial Orders -  File Download/Upload:</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Add-on counts for Spanish, Oral Administration, Large Print test booklets can be downloaded and viewed at the district level (all campuses included) or individual campus level</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Downloaded file reflects current additional counts that have been entered into the system</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Additional counts may be adjusted in the file and re-uploaded into the system to update</a:t>
            </a:r>
          </a:p>
        </p:txBody>
      </p:sp>
      <p:pic>
        <p:nvPicPr>
          <p:cNvPr id="7" name="Picture 6"/>
          <p:cNvPicPr>
            <a:picLocks noChangeAspect="1"/>
          </p:cNvPicPr>
          <p:nvPr/>
        </p:nvPicPr>
        <p:blipFill>
          <a:blip r:embed="rId2"/>
          <a:stretch>
            <a:fillRect/>
          </a:stretch>
        </p:blipFill>
        <p:spPr>
          <a:xfrm>
            <a:off x="765187" y="5031980"/>
            <a:ext cx="10329745" cy="1363867"/>
          </a:xfrm>
          <a:prstGeom prst="rect">
            <a:avLst/>
          </a:prstGeom>
          <a:ln w="28575">
            <a:solidFill>
              <a:schemeClr val="accent1"/>
            </a:solidFill>
          </a:ln>
        </p:spPr>
      </p:pic>
      <p:sp>
        <p:nvSpPr>
          <p:cNvPr id="6" name="Slide Number Placeholder 5">
            <a:extLst>
              <a:ext uri="{FF2B5EF4-FFF2-40B4-BE49-F238E27FC236}">
                <a16:creationId xmlns:a16="http://schemas.microsoft.com/office/drawing/2014/main" id="{C232AEDB-E38A-9E4C-ACEC-3BDC8A384D33}"/>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312</a:t>
            </a:fld>
            <a:r>
              <a:rPr lang="en-GB" altLang="en-US">
                <a:solidFill>
                  <a:srgbClr val="000000"/>
                </a:solidFill>
              </a:rPr>
              <a:t> </a:t>
            </a:r>
          </a:p>
        </p:txBody>
      </p:sp>
    </p:spTree>
    <p:extLst>
      <p:ext uri="{BB962C8B-B14F-4D97-AF65-F5344CB8AC3E}">
        <p14:creationId xmlns:p14="http://schemas.microsoft.com/office/powerpoint/2010/main" val="3572644378"/>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173" y="179388"/>
            <a:ext cx="9722003" cy="1022350"/>
          </a:xfrm>
        </p:spPr>
        <p:txBody>
          <a:bodyPr/>
          <a:lstStyle/>
          <a:p>
            <a:r>
              <a:rPr lang="en-US" b="1">
                <a:solidFill>
                  <a:schemeClr val="accent1"/>
                </a:solidFill>
                <a:latin typeface="Calibri" charset="0"/>
                <a:ea typeface="Calibri" charset="0"/>
                <a:cs typeface="Calibri" charset="0"/>
              </a:rPr>
              <a:t>What’s New- Initial Material Ordering </a:t>
            </a:r>
            <a:endParaRPr lang="en-US"/>
          </a:p>
        </p:txBody>
      </p:sp>
      <p:sp>
        <p:nvSpPr>
          <p:cNvPr id="5" name="Rectangle 4"/>
          <p:cNvSpPr/>
          <p:nvPr/>
        </p:nvSpPr>
        <p:spPr>
          <a:xfrm>
            <a:off x="379654" y="1505042"/>
            <a:ext cx="11143121" cy="44489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Initial Orders -  May/June 5&amp;8 Retest and June EOC Administrations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Based on paper-based registration identified in the </a:t>
            </a:r>
            <a:r>
              <a:rPr kumimoji="0" lang="en-US" sz="2400" b="0" i="0" u="none" strike="noStrike" kern="1200" cap="none" spc="0" normalizeH="0" baseline="0" noProof="0" err="1">
                <a:ln>
                  <a:noFill/>
                </a:ln>
                <a:solidFill>
                  <a:srgbClr val="000000">
                    <a:lumMod val="75000"/>
                    <a:lumOff val="25000"/>
                  </a:srgbClr>
                </a:solidFill>
                <a:effectLst/>
                <a:uLnTx/>
                <a:uFillTx/>
                <a:latin typeface="Calibri" panose="020F0502020204030204"/>
                <a:ea typeface="Calibri" charset="0"/>
                <a:cs typeface="Calibri" charset="0"/>
              </a:rPr>
              <a:t>Retester</a:t>
            </a: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 Roster Verification report</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Oral Administration and Large Print will be rolled over from previous administrations (as indicated on a submitted test during the prior administration)</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Districts may elect to not receive paper materials for the June 5&amp;8 and June EOC administrations.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DD3DE6-04DB-214D-9C76-6EB2B71EF8BF}"/>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313</a:t>
            </a:fld>
            <a:r>
              <a:rPr lang="en-GB" altLang="en-US">
                <a:solidFill>
                  <a:srgbClr val="000000"/>
                </a:solidFill>
              </a:rPr>
              <a:t> </a:t>
            </a:r>
          </a:p>
        </p:txBody>
      </p:sp>
    </p:spTree>
    <p:extLst>
      <p:ext uri="{BB962C8B-B14F-4D97-AF65-F5344CB8AC3E}">
        <p14:creationId xmlns:p14="http://schemas.microsoft.com/office/powerpoint/2010/main" val="675931084"/>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173" y="179388"/>
            <a:ext cx="9722003" cy="1022350"/>
          </a:xfrm>
        </p:spPr>
        <p:txBody>
          <a:bodyPr/>
          <a:lstStyle/>
          <a:p>
            <a:r>
              <a:rPr lang="en-US" b="1">
                <a:solidFill>
                  <a:schemeClr val="accent1"/>
                </a:solidFill>
                <a:latin typeface="Calibri" charset="0"/>
                <a:ea typeface="Calibri" charset="0"/>
                <a:cs typeface="Calibri" charset="0"/>
              </a:rPr>
              <a:t>What’s New- Initial Material Ordering </a:t>
            </a:r>
            <a:endParaRPr lang="en-US"/>
          </a:p>
        </p:txBody>
      </p:sp>
      <p:sp>
        <p:nvSpPr>
          <p:cNvPr id="5" name="Rectangle 4"/>
          <p:cNvSpPr/>
          <p:nvPr/>
        </p:nvSpPr>
        <p:spPr>
          <a:xfrm>
            <a:off x="266532" y="1201738"/>
            <a:ext cx="11143121" cy="6653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Elect to </a:t>
            </a:r>
            <a:r>
              <a:rPr kumimoji="0" lang="en-US" sz="2400" b="1" i="0" u="sng" strike="noStrike" kern="1200" cap="none" spc="0" normalizeH="0" baseline="0" noProof="0">
                <a:ln>
                  <a:noFill/>
                </a:ln>
                <a:solidFill>
                  <a:srgbClr val="1682C5"/>
                </a:solidFill>
                <a:effectLst/>
                <a:uLnTx/>
                <a:uFillTx/>
                <a:latin typeface="Calibri" panose="020F0502020204030204"/>
                <a:ea typeface="Calibri" charset="0"/>
                <a:cs typeface="Calibri" charset="0"/>
              </a:rPr>
              <a:t>NOT</a:t>
            </a: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 Receive Paper Test Materials: </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Districts intending to test all online during June administrations will have an opportunity, prior to opening of the registration window, to opt-out of paper testing -  NO initial materials order will be placed</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Districts that indicate they will not be testing on paper will have all </a:t>
            </a:r>
            <a:r>
              <a:rPr kumimoji="0" lang="en-US" sz="2400" b="0" i="0" u="none" strike="noStrike" kern="1200" cap="none" spc="0" normalizeH="0" baseline="0" noProof="0" err="1">
                <a:ln>
                  <a:noFill/>
                </a:ln>
                <a:solidFill>
                  <a:srgbClr val="000000">
                    <a:lumMod val="75000"/>
                    <a:lumOff val="25000"/>
                  </a:srgbClr>
                </a:solidFill>
                <a:effectLst/>
                <a:uLnTx/>
                <a:uFillTx/>
                <a:latin typeface="Calibri" panose="020F0502020204030204"/>
                <a:ea typeface="Calibri" charset="0"/>
                <a:cs typeface="Calibri" charset="0"/>
              </a:rPr>
              <a:t>retester</a:t>
            </a: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 registrations converted to online registrations at the opening of the registration window</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All prior paper testers converted to online will default to NO – PNPs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Registrations may be adjusted during the registration window - </a:t>
            </a:r>
            <a:r>
              <a:rPr kumimoji="0" lang="en-US" sz="2400" b="0" i="0" u="none" strike="noStrike" kern="1200" cap="none" spc="0" normalizeH="0" baseline="0" noProof="0" err="1">
                <a:ln>
                  <a:noFill/>
                </a:ln>
                <a:solidFill>
                  <a:srgbClr val="000000">
                    <a:lumMod val="75000"/>
                    <a:lumOff val="25000"/>
                  </a:srgbClr>
                </a:solidFill>
                <a:effectLst/>
                <a:uLnTx/>
                <a:uFillTx/>
                <a:latin typeface="Calibri" panose="020F0502020204030204"/>
                <a:ea typeface="Calibri" charset="0"/>
                <a:cs typeface="Calibri" charset="0"/>
              </a:rPr>
              <a:t>precodes</a:t>
            </a: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 will be provided for any paper-based registrations identified in the Assessment Management System at the close of the </a:t>
            </a:r>
            <a:r>
              <a:rPr kumimoji="0" lang="en-US" sz="2400" b="0" i="0" u="none" strike="noStrike" kern="1200" cap="none" spc="0" normalizeH="0" baseline="0" noProof="0" err="1">
                <a:ln>
                  <a:noFill/>
                </a:ln>
                <a:solidFill>
                  <a:srgbClr val="000000">
                    <a:lumMod val="75000"/>
                    <a:lumOff val="25000"/>
                  </a:srgbClr>
                </a:solidFill>
                <a:effectLst/>
                <a:uLnTx/>
                <a:uFillTx/>
                <a:latin typeface="Calibri" panose="020F0502020204030204"/>
                <a:ea typeface="Calibri" charset="0"/>
                <a:cs typeface="Calibri" charset="0"/>
              </a:rPr>
              <a:t>precode</a:t>
            </a: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 window</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Districts that have opted out and later identify a need for paper test booklets and other materials can placed orders during the additional material orders window.</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endParaRP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endParaRP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endParaRPr>
          </a:p>
        </p:txBody>
      </p:sp>
      <p:sp>
        <p:nvSpPr>
          <p:cNvPr id="6" name="Slide Number Placeholder 5">
            <a:extLst>
              <a:ext uri="{FF2B5EF4-FFF2-40B4-BE49-F238E27FC236}">
                <a16:creationId xmlns:a16="http://schemas.microsoft.com/office/drawing/2014/main" id="{EDB295AB-A7ED-CF4D-AAE2-90AA899D490B}"/>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314</a:t>
            </a:fld>
            <a:r>
              <a:rPr lang="en-GB" altLang="en-US">
                <a:solidFill>
                  <a:srgbClr val="000000"/>
                </a:solidFill>
              </a:rPr>
              <a:t> </a:t>
            </a:r>
          </a:p>
        </p:txBody>
      </p:sp>
    </p:spTree>
    <p:extLst>
      <p:ext uri="{BB962C8B-B14F-4D97-AF65-F5344CB8AC3E}">
        <p14:creationId xmlns:p14="http://schemas.microsoft.com/office/powerpoint/2010/main" val="238757304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173" y="179388"/>
            <a:ext cx="9722003" cy="1022350"/>
          </a:xfrm>
        </p:spPr>
        <p:txBody>
          <a:bodyPr/>
          <a:lstStyle/>
          <a:p>
            <a:r>
              <a:rPr lang="en-US" b="1">
                <a:solidFill>
                  <a:schemeClr val="accent1"/>
                </a:solidFill>
                <a:latin typeface="Calibri" charset="0"/>
                <a:ea typeface="Calibri" charset="0"/>
                <a:cs typeface="Calibri" charset="0"/>
              </a:rPr>
              <a:t>What’s New- Late Precodes</a:t>
            </a:r>
            <a:endParaRPr lang="en-US"/>
          </a:p>
        </p:txBody>
      </p:sp>
      <p:sp>
        <p:nvSpPr>
          <p:cNvPr id="5" name="Rectangle 4"/>
          <p:cNvSpPr/>
          <p:nvPr/>
        </p:nvSpPr>
        <p:spPr>
          <a:xfrm>
            <a:off x="521055" y="1382494"/>
            <a:ext cx="11143121" cy="63781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Late Precode Orders – Opt In: (</a:t>
            </a:r>
            <a:r>
              <a:rPr kumimoji="0" lang="en-US" altLang="en-US" sz="2400" b="1" i="1" u="none" strike="noStrike" kern="1200" cap="none" spc="0" normalizeH="0" baseline="0" noProof="0">
                <a:ln>
                  <a:noFill/>
                </a:ln>
                <a:solidFill>
                  <a:srgbClr val="1682C5"/>
                </a:solidFill>
                <a:effectLst/>
                <a:uLnTx/>
                <a:uFillTx/>
                <a:latin typeface="Calibri" panose="020F0502020204030204"/>
                <a:ea typeface="Calibri" charset="0"/>
                <a:cs typeface="Calibri" charset="0"/>
              </a:rPr>
              <a:t>Orders &gt; Late Precode</a:t>
            </a:r>
            <a:r>
              <a:rPr kumimoji="0" lang="en-US" alt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a:t>
            </a:r>
            <a:endPar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endParaRP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Districts that miss the precode registration window will have an opportunity to request late precodes in the Assessment Management System for a fee during a designated late precode window.  </a:t>
            </a:r>
          </a:p>
          <a:p>
            <a:pPr marL="1090613" marR="0"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lang="en-US" alt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Late precode orders are processed at the close of the late precode window – districts may change their Opt-in status anytime prior to processing</a:t>
            </a:r>
          </a:p>
          <a:p>
            <a:pPr marL="1090613" marR="0"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lang="en-US" alt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Orders include any </a:t>
            </a: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new paper registrations or online registrations that have been converted to paper since the close of the initial precode window</a:t>
            </a:r>
          </a:p>
          <a:p>
            <a:pPr marL="1090613" marR="0"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lang="en-US" alt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Late precodes will arrive the Wednesday prior to testing.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9F303E6-5692-EA4A-A75D-564C4628153A}"/>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315</a:t>
            </a:fld>
            <a:r>
              <a:rPr lang="en-GB" altLang="en-US">
                <a:solidFill>
                  <a:srgbClr val="000000"/>
                </a:solidFill>
              </a:rPr>
              <a:t> </a:t>
            </a:r>
          </a:p>
        </p:txBody>
      </p:sp>
    </p:spTree>
    <p:extLst>
      <p:ext uri="{BB962C8B-B14F-4D97-AF65-F5344CB8AC3E}">
        <p14:creationId xmlns:p14="http://schemas.microsoft.com/office/powerpoint/2010/main" val="174573342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173" y="179388"/>
            <a:ext cx="9722003" cy="1022350"/>
          </a:xfrm>
        </p:spPr>
        <p:txBody>
          <a:bodyPr/>
          <a:lstStyle/>
          <a:p>
            <a:r>
              <a:rPr lang="en-US" b="1">
                <a:solidFill>
                  <a:schemeClr val="accent1"/>
                </a:solidFill>
                <a:latin typeface="Calibri" charset="0"/>
                <a:ea typeface="Calibri" charset="0"/>
                <a:cs typeface="Calibri" charset="0"/>
              </a:rPr>
              <a:t>What’s New- Late Precodes</a:t>
            </a:r>
            <a:endParaRPr lang="en-US"/>
          </a:p>
        </p:txBody>
      </p:sp>
      <p:sp>
        <p:nvSpPr>
          <p:cNvPr id="5" name="Rectangle 4"/>
          <p:cNvSpPr/>
          <p:nvPr/>
        </p:nvSpPr>
        <p:spPr>
          <a:xfrm>
            <a:off x="436214" y="1439055"/>
            <a:ext cx="11143121" cy="47684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Late Paper Registration Report (</a:t>
            </a:r>
            <a:r>
              <a:rPr kumimoji="0" lang="en-US" sz="2400" b="1" i="1" u="none" strike="noStrike" kern="1200" cap="none" spc="0" normalizeH="0" baseline="0" noProof="0">
                <a:ln>
                  <a:noFill/>
                </a:ln>
                <a:solidFill>
                  <a:srgbClr val="1682C5"/>
                </a:solidFill>
                <a:effectLst/>
                <a:uLnTx/>
                <a:uFillTx/>
                <a:latin typeface="Calibri" panose="020F0502020204030204"/>
                <a:ea typeface="Calibri" charset="0"/>
                <a:cs typeface="Calibri" charset="0"/>
              </a:rPr>
              <a:t>Reports</a:t>
            </a:r>
            <a:r>
              <a:rPr kumimoji="0" lang="en-US" altLang="en-US" sz="2400" b="1" i="1" u="none" strike="noStrike" kern="1200" cap="none" spc="0" normalizeH="0" baseline="0" noProof="0">
                <a:ln>
                  <a:noFill/>
                </a:ln>
                <a:solidFill>
                  <a:srgbClr val="1682C5"/>
                </a:solidFill>
                <a:effectLst/>
                <a:uLnTx/>
                <a:uFillTx/>
                <a:latin typeface="Calibri" panose="020F0502020204030204"/>
                <a:ea typeface="Calibri" charset="0"/>
                <a:cs typeface="Calibri" charset="0"/>
              </a:rPr>
              <a:t> &gt; Students</a:t>
            </a:r>
            <a:r>
              <a:rPr kumimoji="0" lang="en-US" alt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a:t>
            </a:r>
            <a:endPar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endParaRP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Identifies all new paper registrations created after the close of the initial precode window.</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Available at the district or campus level</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Formatted the same as the Precode Verification Report</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alt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Districts that opt-in to order late precodes should use the report to identify the quantity of precodes to be received and billed for, and verify precoded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9EBDF24-4A8B-CC4E-8AB3-69CDCAE8B3CD}"/>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316</a:t>
            </a:fld>
            <a:r>
              <a:rPr lang="en-GB" altLang="en-US">
                <a:solidFill>
                  <a:srgbClr val="000000"/>
                </a:solidFill>
              </a:rPr>
              <a:t> </a:t>
            </a:r>
          </a:p>
        </p:txBody>
      </p:sp>
    </p:spTree>
    <p:extLst>
      <p:ext uri="{BB962C8B-B14F-4D97-AF65-F5344CB8AC3E}">
        <p14:creationId xmlns:p14="http://schemas.microsoft.com/office/powerpoint/2010/main" val="192824090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173" y="179388"/>
            <a:ext cx="9722003" cy="1022350"/>
          </a:xfrm>
        </p:spPr>
        <p:txBody>
          <a:bodyPr/>
          <a:lstStyle/>
          <a:p>
            <a:r>
              <a:rPr lang="en-US" b="1">
                <a:solidFill>
                  <a:schemeClr val="accent1"/>
                </a:solidFill>
                <a:latin typeface="Calibri" charset="0"/>
                <a:ea typeface="Calibri" charset="0"/>
                <a:cs typeface="Calibri" charset="0"/>
              </a:rPr>
              <a:t>What’s New- General Enhancements</a:t>
            </a:r>
            <a:endParaRPr lang="en-US"/>
          </a:p>
        </p:txBody>
      </p:sp>
      <p:sp>
        <p:nvSpPr>
          <p:cNvPr id="5" name="Rectangle 4"/>
          <p:cNvSpPr/>
          <p:nvPr/>
        </p:nvSpPr>
        <p:spPr>
          <a:xfrm>
            <a:off x="521055" y="1382494"/>
            <a:ext cx="11143121" cy="6930102"/>
          </a:xfrm>
          <a:prstGeom prst="rect">
            <a:avLst/>
          </a:prstGeom>
        </p:spPr>
        <p:txBody>
          <a:bodyPr wrap="square">
            <a:spAutoFit/>
          </a:bodyPr>
          <a:lstStyle/>
          <a:p>
            <a:pPr marL="0" marR="0" lvl="1" indent="0" algn="l" defTabSz="914400" rtl="0" eaLnBrk="1" fontAlgn="auto" latinLnBrk="0" hangingPunct="1">
              <a:lnSpc>
                <a:spcPct val="90000"/>
              </a:lnSpc>
              <a:spcBef>
                <a:spcPts val="500"/>
              </a:spcBef>
              <a:spcAft>
                <a:spcPts val="1200"/>
              </a:spcAft>
              <a:buClr>
                <a:srgbClr val="FF8134"/>
              </a:buClr>
              <a:buSzTx/>
              <a:buFontTx/>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General Enhancements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err="1">
                <a:ln>
                  <a:noFill/>
                </a:ln>
                <a:solidFill>
                  <a:srgbClr val="000000">
                    <a:lumMod val="75000"/>
                    <a:lumOff val="25000"/>
                  </a:srgbClr>
                </a:solidFill>
                <a:effectLst/>
                <a:uLnTx/>
                <a:uFillTx/>
                <a:latin typeface="Calibri" panose="020F0502020204030204"/>
                <a:ea typeface="Calibri" charset="0"/>
                <a:cs typeface="Calibri" charset="0"/>
              </a:rPr>
              <a:t>Precode</a:t>
            </a: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 Order Details Report  (District level) – added campus order details of each campuses receiving </a:t>
            </a:r>
            <a:r>
              <a:rPr kumimoji="0" lang="en-US" sz="2400" b="0" i="0" u="none" strike="noStrike" kern="1200" cap="none" spc="0" normalizeH="0" baseline="0" noProof="0" err="1">
                <a:ln>
                  <a:noFill/>
                </a:ln>
                <a:solidFill>
                  <a:srgbClr val="000000">
                    <a:lumMod val="75000"/>
                    <a:lumOff val="25000"/>
                  </a:srgbClr>
                </a:solidFill>
                <a:effectLst/>
                <a:uLnTx/>
                <a:uFillTx/>
                <a:latin typeface="Calibri" panose="020F0502020204030204"/>
                <a:ea typeface="Calibri" charset="0"/>
                <a:cs typeface="Calibri" charset="0"/>
              </a:rPr>
              <a:t>precodes</a:t>
            </a:r>
            <a:endPar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endParaRP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Online Test Status Report (Campus and District level) – added test attribute fields and Home CDC identifier</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CSL/SRC Reports Tracking – added link to detailed tracking information</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Drop Box for submission of the Name, PEIMS, Date of Birth Correction Request Form</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Online searchable repository of biweekly emails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Paper with embedded supports for braille test takers no longer require TEA approval</a:t>
            </a:r>
          </a:p>
          <a:p>
            <a:pPr marL="1090613" marR="0"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rPr>
              <a:t> Contact the Texas Assessment Support</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F05CD5-9EB3-484F-915D-DE6D4FC2A985}"/>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317</a:t>
            </a:fld>
            <a:r>
              <a:rPr lang="en-GB" altLang="en-US">
                <a:solidFill>
                  <a:srgbClr val="000000"/>
                </a:solidFill>
              </a:rPr>
              <a:t> </a:t>
            </a:r>
          </a:p>
        </p:txBody>
      </p:sp>
    </p:spTree>
    <p:extLst>
      <p:ext uri="{BB962C8B-B14F-4D97-AF65-F5344CB8AC3E}">
        <p14:creationId xmlns:p14="http://schemas.microsoft.com/office/powerpoint/2010/main" val="50678514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173" y="179388"/>
            <a:ext cx="9722003" cy="1022350"/>
          </a:xfrm>
        </p:spPr>
        <p:txBody>
          <a:bodyPr/>
          <a:lstStyle/>
          <a:p>
            <a:r>
              <a:rPr lang="en-US" b="1">
                <a:solidFill>
                  <a:schemeClr val="accent1"/>
                </a:solidFill>
                <a:latin typeface="Calibri" charset="0"/>
                <a:ea typeface="Calibri" charset="0"/>
                <a:cs typeface="Calibri" charset="0"/>
              </a:rPr>
              <a:t>What’s New- General Enhancements</a:t>
            </a:r>
            <a:endParaRPr lang="en-US"/>
          </a:p>
        </p:txBody>
      </p:sp>
      <p:sp>
        <p:nvSpPr>
          <p:cNvPr id="5" name="Rectangle 4"/>
          <p:cNvSpPr/>
          <p:nvPr/>
        </p:nvSpPr>
        <p:spPr>
          <a:xfrm>
            <a:off x="521055" y="1382494"/>
            <a:ext cx="11143121" cy="5489708"/>
          </a:xfrm>
          <a:prstGeom prst="rect">
            <a:avLst/>
          </a:prstGeom>
        </p:spPr>
        <p:txBody>
          <a:bodyPr wrap="square">
            <a:spAutoFit/>
          </a:bodyPr>
          <a:lstStyle/>
          <a:p>
            <a:pPr marL="0" marR="0" lvl="1" indent="0" algn="l" defTabSz="914400" rtl="0" eaLnBrk="1" fontAlgn="auto" latinLnBrk="0" hangingPunct="1">
              <a:lnSpc>
                <a:spcPct val="90000"/>
              </a:lnSpc>
              <a:spcBef>
                <a:spcPts val="500"/>
              </a:spcBef>
              <a:spcAft>
                <a:spcPts val="1200"/>
              </a:spcAft>
              <a:buClr>
                <a:srgbClr val="FF8134"/>
              </a:buClr>
              <a:buSzTx/>
              <a:buFontTx/>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General Enhancements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lang="en-US" sz="2400">
                <a:solidFill>
                  <a:srgbClr val="000000">
                    <a:lumMod val="75000"/>
                    <a:lumOff val="25000"/>
                  </a:srgbClr>
                </a:solidFill>
                <a:latin typeface="Calibri" panose="020F0502020204030204"/>
                <a:ea typeface="Calibri" charset="0"/>
                <a:cs typeface="Calibri" charset="0"/>
              </a:rPr>
              <a:t>District Coordinator Kits moving online</a:t>
            </a:r>
          </a:p>
          <a:p>
            <a:pPr marL="1090613" lvl="2" indent="-176213">
              <a:lnSpc>
                <a:spcPct val="90000"/>
              </a:lnSpc>
              <a:spcBef>
                <a:spcPts val="500"/>
              </a:spcBef>
              <a:spcAft>
                <a:spcPts val="600"/>
              </a:spcAft>
              <a:buClr>
                <a:srgbClr val="1682C5"/>
              </a:buClr>
              <a:buSzPct val="95000"/>
              <a:buFont typeface="Arial" charset="0"/>
              <a:buChar char="•"/>
              <a:defRPr/>
            </a:pPr>
            <a:r>
              <a:rPr lang="en-US" sz="2200">
                <a:solidFill>
                  <a:srgbClr val="000000">
                    <a:lumMod val="75000"/>
                    <a:lumOff val="25000"/>
                  </a:srgbClr>
                </a:solidFill>
                <a:latin typeface="Calibri" charset="0"/>
                <a:ea typeface="Calibri" charset="0"/>
                <a:cs typeface="Calibri" charset="0"/>
              </a:rPr>
              <a:t>No longer included in initial shipment of test materials</a:t>
            </a:r>
          </a:p>
          <a:p>
            <a:pPr marL="1090613" lvl="2" indent="-176213">
              <a:lnSpc>
                <a:spcPct val="90000"/>
              </a:lnSpc>
              <a:spcBef>
                <a:spcPts val="500"/>
              </a:spcBef>
              <a:spcAft>
                <a:spcPts val="600"/>
              </a:spcAft>
              <a:buClr>
                <a:srgbClr val="1682C5"/>
              </a:buClr>
              <a:buSzPct val="95000"/>
              <a:buFont typeface="Arial" charset="0"/>
              <a:buChar char="•"/>
              <a:defRPr/>
            </a:pPr>
            <a:r>
              <a:rPr lang="en-US" sz="2200">
                <a:solidFill>
                  <a:srgbClr val="000000">
                    <a:lumMod val="75000"/>
                    <a:lumOff val="25000"/>
                  </a:srgbClr>
                </a:solidFill>
                <a:latin typeface="Calibri" charset="0"/>
                <a:ea typeface="Calibri" charset="0"/>
                <a:cs typeface="Calibri" charset="0"/>
              </a:rPr>
              <a:t>Posted online in Assessment Management System in </a:t>
            </a:r>
            <a:r>
              <a:rPr lang="en-US" sz="2200" i="1">
                <a:solidFill>
                  <a:srgbClr val="000000">
                    <a:lumMod val="75000"/>
                    <a:lumOff val="25000"/>
                  </a:srgbClr>
                </a:solidFill>
                <a:latin typeface="Calibri" charset="0"/>
                <a:ea typeface="Calibri" charset="0"/>
                <a:cs typeface="Calibri" charset="0"/>
              </a:rPr>
              <a:t>Help Documentation</a:t>
            </a:r>
          </a:p>
          <a:p>
            <a:pPr marL="800100" lvl="1" indent="-342900">
              <a:lnSpc>
                <a:spcPct val="90000"/>
              </a:lnSpc>
              <a:spcBef>
                <a:spcPts val="500"/>
              </a:spcBef>
              <a:spcAft>
                <a:spcPts val="600"/>
              </a:spcAft>
              <a:buClr>
                <a:srgbClr val="FF8134"/>
              </a:buClr>
              <a:buFont typeface="Wingdings" charset="2"/>
              <a:buChar char="§"/>
              <a:defRPr/>
            </a:pPr>
            <a:r>
              <a:rPr lang="en-US" sz="2400">
                <a:solidFill>
                  <a:srgbClr val="000000">
                    <a:lumMod val="75000"/>
                    <a:lumOff val="25000"/>
                  </a:srgbClr>
                </a:solidFill>
                <a:ea typeface="Calibri" charset="0"/>
                <a:cs typeface="Calibri" charset="0"/>
              </a:rPr>
              <a:t>Opt Out of receiving STAAR Report Cards (primary spring administrations)</a:t>
            </a:r>
          </a:p>
          <a:p>
            <a:pPr marL="1090613" lvl="2" indent="-176213">
              <a:lnSpc>
                <a:spcPct val="90000"/>
              </a:lnSpc>
              <a:spcBef>
                <a:spcPts val="500"/>
              </a:spcBef>
              <a:spcAft>
                <a:spcPts val="600"/>
              </a:spcAft>
              <a:buClr>
                <a:srgbClr val="1682C5"/>
              </a:buClr>
              <a:buSzPct val="95000"/>
              <a:buFont typeface="Arial" charset="0"/>
              <a:buChar char="•"/>
              <a:defRPr/>
            </a:pPr>
            <a:r>
              <a:rPr lang="en-US" sz="2200" i="1">
                <a:solidFill>
                  <a:srgbClr val="000000">
                    <a:lumMod val="75000"/>
                    <a:lumOff val="25000"/>
                  </a:srgbClr>
                </a:solidFill>
                <a:latin typeface="Calibri" charset="0"/>
                <a:ea typeface="Calibri" charset="0"/>
                <a:cs typeface="Calibri" charset="0"/>
              </a:rPr>
              <a:t>Orders &gt; Additional Reports  </a:t>
            </a:r>
          </a:p>
          <a:p>
            <a:pPr marL="1090613" lvl="2" indent="-176213">
              <a:lnSpc>
                <a:spcPct val="90000"/>
              </a:lnSpc>
              <a:spcBef>
                <a:spcPts val="500"/>
              </a:spcBef>
              <a:spcAft>
                <a:spcPts val="600"/>
              </a:spcAft>
              <a:buClr>
                <a:srgbClr val="1682C5"/>
              </a:buClr>
              <a:buSzPct val="95000"/>
              <a:buFont typeface="Arial" charset="0"/>
              <a:buChar char="•"/>
              <a:defRPr/>
            </a:pPr>
            <a:r>
              <a:rPr lang="en-US" sz="2200">
                <a:solidFill>
                  <a:srgbClr val="000000">
                    <a:lumMod val="75000"/>
                    <a:lumOff val="25000"/>
                  </a:srgbClr>
                </a:solidFill>
                <a:latin typeface="Calibri" charset="0"/>
                <a:ea typeface="Calibri" charset="0"/>
                <a:cs typeface="Calibri" charset="0"/>
              </a:rPr>
              <a:t>Check Opt Out checkbox by administration</a:t>
            </a:r>
          </a:p>
          <a:p>
            <a:pPr lvl="2">
              <a:lnSpc>
                <a:spcPct val="90000"/>
              </a:lnSpc>
              <a:spcBef>
                <a:spcPts val="500"/>
              </a:spcBef>
              <a:spcAft>
                <a:spcPts val="600"/>
              </a:spcAft>
              <a:buClr>
                <a:srgbClr val="1682C5"/>
              </a:buClr>
              <a:buSzPct val="95000"/>
              <a:defRPr/>
            </a:pPr>
            <a:endParaRPr lang="en-US" sz="2200">
              <a:solidFill>
                <a:srgbClr val="000000">
                  <a:lumMod val="75000"/>
                  <a:lumOff val="25000"/>
                </a:srgbClr>
              </a:solidFill>
              <a:latin typeface="Calibri" charset="0"/>
              <a:ea typeface="Calibri" charset="0"/>
              <a:cs typeface="Calibri" charset="0"/>
            </a:endParaRPr>
          </a:p>
          <a:p>
            <a:pPr lvl="2">
              <a:lnSpc>
                <a:spcPct val="90000"/>
              </a:lnSpc>
              <a:spcBef>
                <a:spcPts val="500"/>
              </a:spcBef>
              <a:spcAft>
                <a:spcPts val="600"/>
              </a:spcAft>
              <a:buClr>
                <a:srgbClr val="FF8134"/>
              </a:buClr>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FB6FD42-AAB1-4F40-A8FE-83D2626104C5}"/>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318</a:t>
            </a:fld>
            <a:r>
              <a:rPr lang="en-GB" altLang="en-US">
                <a:solidFill>
                  <a:srgbClr val="000000"/>
                </a:solidFill>
              </a:rPr>
              <a:t> </a:t>
            </a:r>
          </a:p>
        </p:txBody>
      </p:sp>
    </p:spTree>
    <p:extLst>
      <p:ext uri="{BB962C8B-B14F-4D97-AF65-F5344CB8AC3E}">
        <p14:creationId xmlns:p14="http://schemas.microsoft.com/office/powerpoint/2010/main" val="163734534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173" y="179388"/>
            <a:ext cx="9722003" cy="1022350"/>
          </a:xfrm>
        </p:spPr>
        <p:txBody>
          <a:bodyPr/>
          <a:lstStyle/>
          <a:p>
            <a:r>
              <a:rPr lang="en-US" b="1">
                <a:solidFill>
                  <a:schemeClr val="accent1"/>
                </a:solidFill>
                <a:latin typeface="Calibri" charset="0"/>
                <a:ea typeface="Calibri" charset="0"/>
                <a:cs typeface="Calibri" charset="0"/>
              </a:rPr>
              <a:t>What’s New- Roles &amp; Permissions</a:t>
            </a:r>
            <a:endParaRPr lang="en-US"/>
          </a:p>
        </p:txBody>
      </p:sp>
      <p:sp>
        <p:nvSpPr>
          <p:cNvPr id="5" name="Rectangle 4"/>
          <p:cNvSpPr/>
          <p:nvPr/>
        </p:nvSpPr>
        <p:spPr>
          <a:xfrm>
            <a:off x="521055" y="1382494"/>
            <a:ext cx="11143121" cy="6768520"/>
          </a:xfrm>
          <a:prstGeom prst="rect">
            <a:avLst/>
          </a:prstGeom>
        </p:spPr>
        <p:txBody>
          <a:bodyPr wrap="square">
            <a:spAutoFit/>
          </a:bodyPr>
          <a:lstStyle/>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Roles and Permissions Matrix updated September 16, 2019</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Changes applied to:</a:t>
            </a:r>
          </a:p>
          <a:p>
            <a:pPr marL="1090613" marR="0"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Teacher</a:t>
            </a:r>
          </a:p>
          <a:p>
            <a:pPr marL="1090613" marR="0"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Student Data Assistant</a:t>
            </a:r>
          </a:p>
          <a:p>
            <a:pPr marL="1090613" marR="0"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Online Sessions Administrator</a:t>
            </a:r>
          </a:p>
          <a:p>
            <a:pPr marL="1090613" marR="0"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Online Test Administrator</a:t>
            </a:r>
          </a:p>
          <a:p>
            <a:pPr marL="1090613" marR="0" lvl="2" indent="-176213" algn="l" defTabSz="914400" rtl="0" eaLnBrk="1" fontAlgn="auto" latinLnBrk="0" hangingPunct="1">
              <a:lnSpc>
                <a:spcPct val="90000"/>
              </a:lnSpc>
              <a:spcBef>
                <a:spcPts val="500"/>
              </a:spcBef>
              <a:spcAft>
                <a:spcPts val="600"/>
              </a:spcAft>
              <a:buClr>
                <a:srgbClr val="1682C5"/>
              </a:buClr>
              <a:buSzPct val="95000"/>
              <a:buFont typeface="Arial" charset="0"/>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Test Setup Assistant</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Provides greater distinction and gradation between campus level roles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Provides Allows for more flexibility when establishing campus level access and managing users accounts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endParaRP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endParaRPr>
          </a:p>
          <a:p>
            <a:pPr marL="800100" marR="0" lvl="1" indent="-342900" algn="l" defTabSz="914400" rtl="0" eaLnBrk="1" fontAlgn="auto" latinLnBrk="0" hangingPunct="1">
              <a:lnSpc>
                <a:spcPct val="90000"/>
              </a:lnSpc>
              <a:spcBef>
                <a:spcPts val="500"/>
              </a:spcBef>
              <a:spcAft>
                <a:spcPts val="600"/>
              </a:spcAft>
              <a:buClr>
                <a:srgbClr val="1682C5"/>
              </a:buClr>
              <a:buSzPct val="95000"/>
              <a:buFont typeface="Wingdings" panose="05000000000000000000" pitchFamily="2" charset="2"/>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83AF634-B33A-444D-B3CB-A1C8E3C5DAF8}"/>
              </a:ext>
            </a:extLst>
          </p:cNvPr>
          <p:cNvPicPr>
            <a:picLocks noChangeAspect="1"/>
          </p:cNvPicPr>
          <p:nvPr/>
        </p:nvPicPr>
        <p:blipFill>
          <a:blip r:embed="rId2"/>
          <a:stretch>
            <a:fillRect/>
          </a:stretch>
        </p:blipFill>
        <p:spPr>
          <a:xfrm>
            <a:off x="7912380" y="1791093"/>
            <a:ext cx="3846797" cy="2670067"/>
          </a:xfrm>
          <a:prstGeom prst="rect">
            <a:avLst/>
          </a:prstGeom>
          <a:ln w="28575">
            <a:solidFill>
              <a:schemeClr val="accent1"/>
            </a:solidFill>
          </a:ln>
        </p:spPr>
      </p:pic>
      <p:sp>
        <p:nvSpPr>
          <p:cNvPr id="7" name="Slide Number Placeholder 6">
            <a:extLst>
              <a:ext uri="{FF2B5EF4-FFF2-40B4-BE49-F238E27FC236}">
                <a16:creationId xmlns:a16="http://schemas.microsoft.com/office/drawing/2014/main" id="{A5410208-CD15-924B-9DAD-62FD0CE23C17}"/>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319</a:t>
            </a:fld>
            <a:r>
              <a:rPr lang="en-GB" altLang="en-US">
                <a:solidFill>
                  <a:srgbClr val="000000"/>
                </a:solidFill>
              </a:rPr>
              <a:t> </a:t>
            </a:r>
          </a:p>
        </p:txBody>
      </p:sp>
    </p:spTree>
    <p:extLst>
      <p:ext uri="{BB962C8B-B14F-4D97-AF65-F5344CB8AC3E}">
        <p14:creationId xmlns:p14="http://schemas.microsoft.com/office/powerpoint/2010/main" val="2564744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F5B-BCB7-40AA-BC47-51228F74B28E}"/>
              </a:ext>
            </a:extLst>
          </p:cNvPr>
          <p:cNvSpPr>
            <a:spLocks noGrp="1"/>
          </p:cNvSpPr>
          <p:nvPr>
            <p:ph type="title"/>
          </p:nvPr>
        </p:nvSpPr>
        <p:spPr/>
        <p:txBody>
          <a:bodyPr>
            <a:normAutofit/>
          </a:bodyPr>
          <a:lstStyle/>
          <a:p>
            <a:pPr algn="ctr"/>
            <a:r>
              <a:rPr lang="en-US"/>
              <a:t>Senate Bill 213—TAC §101.3022</a:t>
            </a:r>
          </a:p>
        </p:txBody>
      </p:sp>
      <p:sp>
        <p:nvSpPr>
          <p:cNvPr id="4" name="Content Placeholder 3">
            <a:extLst>
              <a:ext uri="{FF2B5EF4-FFF2-40B4-BE49-F238E27FC236}">
                <a16:creationId xmlns:a16="http://schemas.microsoft.com/office/drawing/2014/main" id="{359659A4-F5B5-4BAD-BD4C-9BFA7482E180}"/>
              </a:ext>
            </a:extLst>
          </p:cNvPr>
          <p:cNvSpPr>
            <a:spLocks noGrp="1"/>
          </p:cNvSpPr>
          <p:nvPr>
            <p:ph idx="13"/>
          </p:nvPr>
        </p:nvSpPr>
        <p:spPr>
          <a:xfrm>
            <a:off x="738554" y="1277770"/>
            <a:ext cx="10800303" cy="5055795"/>
          </a:xfrm>
        </p:spPr>
        <p:txBody>
          <a:bodyPr vert="horz" lIns="91440" tIns="45720" rIns="91440" bIns="45720" rtlCol="0" anchor="t">
            <a:noAutofit/>
          </a:bodyPr>
          <a:lstStyle/>
          <a:p>
            <a:r>
              <a:rPr lang="en-US" sz="2600">
                <a:latin typeface="Calibri"/>
                <a:cs typeface="Calibri"/>
              </a:rPr>
              <a:t>Texas Administrative Code (TAC) §101.3022, STAAR Graduation Requirements</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sz="2600" b="0">
                <a:latin typeface="Calibri"/>
                <a:cs typeface="Calibri"/>
              </a:rPr>
              <a:t>Amended to update the date for students who have STAAR as a graduation requirement to graduate based on the determination an Individual Graduation Committee.</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sz="2600" b="0">
                <a:latin typeface="Calibri"/>
                <a:cs typeface="Calibri"/>
              </a:rPr>
              <a:t>Extended expiration date to September 1, 2023.</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sz="2600" b="0">
                <a:latin typeface="Calibri"/>
                <a:cs typeface="Calibri"/>
              </a:rPr>
              <a:t>Posted for public comment July 26–August 26, 2019. </a:t>
            </a:r>
            <a:endParaRPr lang="en-US" sz="2600" b="0"/>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sz="2600" b="0">
                <a:latin typeface="Calibri"/>
                <a:cs typeface="Calibri"/>
              </a:rPr>
              <a:t>No changes were made to the rule since published as proposed.</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sz="2600" b="0">
                <a:latin typeface="Calibri"/>
                <a:cs typeface="Calibri"/>
              </a:rPr>
              <a:t>Effective October 15, 2019.</a:t>
            </a:r>
          </a:p>
        </p:txBody>
      </p:sp>
      <p:sp>
        <p:nvSpPr>
          <p:cNvPr id="7" name="Footer Placeholder 6">
            <a:extLst>
              <a:ext uri="{FF2B5EF4-FFF2-40B4-BE49-F238E27FC236}">
                <a16:creationId xmlns:a16="http://schemas.microsoft.com/office/drawing/2014/main" id="{21802112-3C4C-E04C-8B1D-B9991522E536}"/>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06C22E88-EDF7-174F-AAED-5308B1E4954F}"/>
              </a:ext>
            </a:extLst>
          </p:cNvPr>
          <p:cNvSpPr>
            <a:spLocks noGrp="1"/>
          </p:cNvSpPr>
          <p:nvPr>
            <p:ph type="sldNum" sz="quarter" idx="12"/>
          </p:nvPr>
        </p:nvSpPr>
        <p:spPr/>
        <p:txBody>
          <a:bodyPr/>
          <a:lstStyle/>
          <a:p>
            <a:fld id="{0088AB57-2DBE-44A3-AE96-942C49E954BF}" type="slidenum">
              <a:rPr lang="en-US" smtClean="0"/>
              <a:t>32</a:t>
            </a:fld>
            <a:endParaRPr lang="en-US"/>
          </a:p>
        </p:txBody>
      </p:sp>
    </p:spTree>
    <p:extLst>
      <p:ext uri="{BB962C8B-B14F-4D97-AF65-F5344CB8AC3E}">
        <p14:creationId xmlns:p14="http://schemas.microsoft.com/office/powerpoint/2010/main" val="247030951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9680"/>
            <a:ext cx="12192000" cy="5608320"/>
          </a:xfrm>
          <a:prstGeom prst="rect">
            <a:avLst/>
          </a:prstGeom>
          <a:gradFill flip="none" rotWithShape="1">
            <a:gsLst>
              <a:gs pos="0">
                <a:srgbClr val="00B4C2">
                  <a:lumMod val="84000"/>
                </a:srgbClr>
              </a:gs>
              <a:gs pos="81000">
                <a:schemeClr val="accent1">
                  <a:lumMod val="75000"/>
                </a:schemeClr>
              </a:gs>
              <a:gs pos="98000">
                <a:schemeClr val="accent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1159267" y="3007213"/>
            <a:ext cx="10058400" cy="13295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Calibri" charset="0"/>
                <a:ea typeface="Calibri" charset="0"/>
                <a:cs typeface="Calibri" charset="0"/>
              </a:rPr>
              <a:t>2019–2020 Pearson Changes</a:t>
            </a:r>
          </a:p>
        </p:txBody>
      </p:sp>
      <p:sp>
        <p:nvSpPr>
          <p:cNvPr id="3" name="Footer Placeholder 2">
            <a:extLst>
              <a:ext uri="{FF2B5EF4-FFF2-40B4-BE49-F238E27FC236}">
                <a16:creationId xmlns:a16="http://schemas.microsoft.com/office/drawing/2014/main" id="{7A43E76B-DD12-0149-B9EB-4ADAF8E340FE}"/>
              </a:ext>
            </a:extLst>
          </p:cNvPr>
          <p:cNvSpPr>
            <a:spLocks noGrp="1"/>
          </p:cNvSpPr>
          <p:nvPr>
            <p:ph type="ftr" sz="quarter" idx="3"/>
          </p:nvPr>
        </p:nvSpPr>
        <p:spPr/>
        <p:txBody>
          <a:bodyPr/>
          <a:lstStyle/>
          <a:p>
            <a:r>
              <a:rPr lang="en-US">
                <a:solidFill>
                  <a:srgbClr val="4472C4">
                    <a:lumMod val="60000"/>
                    <a:lumOff val="40000"/>
                  </a:srgbClr>
                </a:solidFill>
              </a:rPr>
              <a:t>TEA - Student Assessment Division</a:t>
            </a:r>
          </a:p>
        </p:txBody>
      </p:sp>
    </p:spTree>
    <p:extLst>
      <p:ext uri="{BB962C8B-B14F-4D97-AF65-F5344CB8AC3E}">
        <p14:creationId xmlns:p14="http://schemas.microsoft.com/office/powerpoint/2010/main" val="2007649956"/>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173" y="179388"/>
            <a:ext cx="9722003" cy="1022350"/>
          </a:xfrm>
        </p:spPr>
        <p:txBody>
          <a:bodyPr/>
          <a:lstStyle/>
          <a:p>
            <a:r>
              <a:rPr lang="en-US" b="1">
                <a:solidFill>
                  <a:schemeClr val="accent1"/>
                </a:solidFill>
                <a:latin typeface="Calibri" charset="0"/>
                <a:ea typeface="Calibri" charset="0"/>
                <a:cs typeface="Calibri" charset="0"/>
              </a:rPr>
              <a:t>What’s New- Registration</a:t>
            </a:r>
            <a:endParaRPr lang="en-US"/>
          </a:p>
        </p:txBody>
      </p:sp>
      <p:sp>
        <p:nvSpPr>
          <p:cNvPr id="3" name="Content Placeholder 2"/>
          <p:cNvSpPr>
            <a:spLocks noGrp="1"/>
          </p:cNvSpPr>
          <p:nvPr>
            <p:ph idx="1"/>
          </p:nvPr>
        </p:nvSpPr>
        <p:spPr>
          <a:xfrm>
            <a:off x="592875" y="1397853"/>
            <a:ext cx="10515600" cy="4902586"/>
          </a:xfrm>
        </p:spPr>
        <p:txBody>
          <a:bodyPr/>
          <a:lstStyle/>
          <a:p>
            <a:pPr marL="812800" lvl="1" indent="-342900">
              <a:spcBef>
                <a:spcPts val="0"/>
              </a:spcBef>
              <a:spcAft>
                <a:spcPts val="1200"/>
              </a:spcAft>
              <a:tabLst>
                <a:tab pos="241300" algn="l"/>
              </a:tabLst>
              <a:defRPr/>
            </a:pPr>
            <a:endParaRPr lang="en-US"/>
          </a:p>
          <a:p>
            <a:pPr lvl="1"/>
            <a:endParaRPr lang="en-US"/>
          </a:p>
        </p:txBody>
      </p:sp>
      <p:pic>
        <p:nvPicPr>
          <p:cNvPr id="4" name="Picture 3"/>
          <p:cNvPicPr>
            <a:picLocks noChangeAspect="1"/>
          </p:cNvPicPr>
          <p:nvPr/>
        </p:nvPicPr>
        <p:blipFill>
          <a:blip r:embed="rId2"/>
          <a:stretch>
            <a:fillRect/>
          </a:stretch>
        </p:blipFill>
        <p:spPr>
          <a:xfrm>
            <a:off x="9167785" y="2190070"/>
            <a:ext cx="2623536" cy="3334215"/>
          </a:xfrm>
          <a:prstGeom prst="rect">
            <a:avLst/>
          </a:prstGeom>
          <a:ln w="28575">
            <a:solidFill>
              <a:schemeClr val="accent1"/>
            </a:solidFill>
          </a:ln>
        </p:spPr>
      </p:pic>
      <p:sp>
        <p:nvSpPr>
          <p:cNvPr id="6" name="Rectangle 5"/>
          <p:cNvSpPr/>
          <p:nvPr/>
        </p:nvSpPr>
        <p:spPr>
          <a:xfrm>
            <a:off x="249382" y="1502688"/>
            <a:ext cx="8728363" cy="47089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Changes to STAAR Alternate 2, TELPAS, and TELPAS Alternate: </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FF8135"/>
              </a:buClr>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TX-UNIQUE-STUDENT-ID, (column BB) has been changed from required to optional.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Changes to STAAR Alternate 2 </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FF8135"/>
              </a:buClr>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Districts must now indicate Large Print in the Test Version Code fields (columns AW, BD-BG, and BI) for any student needing a large print test booklet. </a:t>
            </a:r>
          </a:p>
          <a:p>
            <a:pPr marL="342900" marR="0" lvl="0" indent="-342900" algn="l" defTabSz="914400" rtl="0" eaLnBrk="1" fontAlgn="auto" latinLnBrk="0" hangingPunct="1">
              <a:lnSpc>
                <a:spcPct val="100000"/>
              </a:lnSpc>
              <a:spcBef>
                <a:spcPts val="0"/>
              </a:spcBef>
              <a:spcAft>
                <a:spcPts val="0"/>
              </a:spcAft>
              <a:buClr>
                <a:srgbClr val="FF8135"/>
              </a:buClr>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Changed the column name for STAAR EOC Test Version Code field (AW) to Test Version Code - EOC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Changes to TELPAS </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FF8135"/>
              </a:buClr>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Reference table has been added to show what internal test code will be appended to the district created session name based on the TELPAS Code entered in the Student Data File, when the student is listed only once (single line). </a:t>
            </a:r>
          </a:p>
        </p:txBody>
      </p:sp>
      <p:sp>
        <p:nvSpPr>
          <p:cNvPr id="8" name="Slide Number Placeholder 7">
            <a:extLst>
              <a:ext uri="{FF2B5EF4-FFF2-40B4-BE49-F238E27FC236}">
                <a16:creationId xmlns:a16="http://schemas.microsoft.com/office/drawing/2014/main" id="{8830959A-1D14-7141-AEB1-6527BD88006E}"/>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321</a:t>
            </a:fld>
            <a:r>
              <a:rPr lang="en-GB" altLang="en-US">
                <a:solidFill>
                  <a:srgbClr val="000000"/>
                </a:solidFill>
              </a:rPr>
              <a:t> </a:t>
            </a:r>
          </a:p>
        </p:txBody>
      </p:sp>
    </p:spTree>
    <p:extLst>
      <p:ext uri="{BB962C8B-B14F-4D97-AF65-F5344CB8AC3E}">
        <p14:creationId xmlns:p14="http://schemas.microsoft.com/office/powerpoint/2010/main" val="107194930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What’s New – STAAR Alternate 2</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
        <p:nvSpPr>
          <p:cNvPr id="13" name="Rectangle 12">
            <a:extLst>
              <a:ext uri="{FF2B5EF4-FFF2-40B4-BE49-F238E27FC236}">
                <a16:creationId xmlns:a16="http://schemas.microsoft.com/office/drawing/2014/main" id="{A67CAC87-6730-4DB4-8DFB-CA02E5764DA0}"/>
              </a:ext>
            </a:extLst>
          </p:cNvPr>
          <p:cNvSpPr/>
          <p:nvPr/>
        </p:nvSpPr>
        <p:spPr>
          <a:xfrm>
            <a:off x="304799" y="1405260"/>
            <a:ext cx="10903527" cy="14855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Updates: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Districts must enter student registrations to receive paper test materials </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Student registration window has been pushed out to a later date </a:t>
            </a:r>
            <a:r>
              <a:rPr kumimoji="0" lang="en-US" sz="2400" b="1"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(12/2 – 1/3)</a:t>
            </a:r>
          </a:p>
        </p:txBody>
      </p:sp>
      <p:pic>
        <p:nvPicPr>
          <p:cNvPr id="14" name="Picture 13" descr="STAAR Alternate 2 Logo" title="STAAR Alternate 2 Logo">
            <a:extLst>
              <a:ext uri="{FF2B5EF4-FFF2-40B4-BE49-F238E27FC236}">
                <a16:creationId xmlns:a16="http://schemas.microsoft.com/office/drawing/2014/main" id="{CD220B48-D770-4AEC-86AA-5F89207008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287" y="3893892"/>
            <a:ext cx="2640075" cy="1605677"/>
          </a:xfrm>
          <a:prstGeom prst="rect">
            <a:avLst/>
          </a:prstGeom>
        </p:spPr>
      </p:pic>
      <p:pic>
        <p:nvPicPr>
          <p:cNvPr id="15" name="Picture 14">
            <a:extLst>
              <a:ext uri="{FF2B5EF4-FFF2-40B4-BE49-F238E27FC236}">
                <a16:creationId xmlns:a16="http://schemas.microsoft.com/office/drawing/2014/main" id="{753522D1-4BFD-4A01-AE38-8938B19F8E0E}"/>
              </a:ext>
            </a:extLst>
          </p:cNvPr>
          <p:cNvPicPr/>
          <p:nvPr/>
        </p:nvPicPr>
        <p:blipFill rotWithShape="1">
          <a:blip r:embed="rId5"/>
          <a:srcRect b="50049"/>
          <a:stretch/>
        </p:blipFill>
        <p:spPr bwMode="auto">
          <a:xfrm>
            <a:off x="5057259" y="3789227"/>
            <a:ext cx="6376700" cy="1795424"/>
          </a:xfrm>
          <a:prstGeom prst="rect">
            <a:avLst/>
          </a:prstGeom>
          <a:ln w="28575" cap="flat" cmpd="sng" algn="ctr">
            <a:solidFill>
              <a:srgbClr val="136EA7"/>
            </a:solidFill>
            <a:prstDash val="solid"/>
            <a:round/>
            <a:headEnd type="none" w="med" len="med"/>
            <a:tailEnd type="none" w="med" len="med"/>
          </a:ln>
          <a:extLst>
            <a:ext uri="{53640926-AAD7-44D8-BBD7-CCE9431645EC}">
              <a14:shadowObscured xmlns:a14="http://schemas.microsoft.com/office/drawing/2010/main"/>
            </a:ext>
          </a:extLst>
        </p:spPr>
      </p:pic>
      <p:sp>
        <p:nvSpPr>
          <p:cNvPr id="6" name="Slide Number Placeholder 5">
            <a:extLst>
              <a:ext uri="{FF2B5EF4-FFF2-40B4-BE49-F238E27FC236}">
                <a16:creationId xmlns:a16="http://schemas.microsoft.com/office/drawing/2014/main" id="{E124E0B2-CDA5-194B-AD85-C5563C3CFA09}"/>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322</a:t>
            </a:fld>
            <a:r>
              <a:rPr lang="en-GB" altLang="en-US">
                <a:solidFill>
                  <a:srgbClr val="000000"/>
                </a:solidFill>
              </a:rPr>
              <a:t> </a:t>
            </a:r>
          </a:p>
        </p:txBody>
      </p:sp>
    </p:spTree>
    <p:extLst>
      <p:ext uri="{BB962C8B-B14F-4D97-AF65-F5344CB8AC3E}">
        <p14:creationId xmlns:p14="http://schemas.microsoft.com/office/powerpoint/2010/main" val="1435763566"/>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What’s New – TELPAS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
        <p:nvSpPr>
          <p:cNvPr id="13" name="Rectangle 12">
            <a:extLst>
              <a:ext uri="{FF2B5EF4-FFF2-40B4-BE49-F238E27FC236}">
                <a16:creationId xmlns:a16="http://schemas.microsoft.com/office/drawing/2014/main" id="{A67CAC87-6730-4DB4-8DFB-CA02E5764DA0}"/>
              </a:ext>
            </a:extLst>
          </p:cNvPr>
          <p:cNvSpPr/>
          <p:nvPr/>
        </p:nvSpPr>
        <p:spPr>
          <a:xfrm>
            <a:off x="304800" y="1405260"/>
            <a:ext cx="6096000" cy="295619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Updates: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Counts must be entered for TELPAS Test Administrator Manuals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TELPAS Rater Manuals only posted online</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Going forward, training certificates will be saved in the TELPAS Online Training Center</a:t>
            </a:r>
          </a:p>
        </p:txBody>
      </p:sp>
      <p:pic>
        <p:nvPicPr>
          <p:cNvPr id="8" name="Picture Placeholder 7" descr="TELPAS Online Training Center" title="TELPAS Online Training Center">
            <a:extLst>
              <a:ext uri="{FF2B5EF4-FFF2-40B4-BE49-F238E27FC236}">
                <a16:creationId xmlns:a16="http://schemas.microsoft.com/office/drawing/2014/main" id="{9B5E4D9D-250B-4E99-B11B-815BF034E3F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582822" y="1871004"/>
            <a:ext cx="4934287" cy="3686699"/>
          </a:xfrm>
          <a:prstGeom prst="rect">
            <a:avLst/>
          </a:prstGeom>
          <a:effectLst>
            <a:outerShdw blurRad="63500" sx="102000" sy="102000" algn="ctr" rotWithShape="0">
              <a:prstClr val="black">
                <a:alpha val="40000"/>
              </a:prstClr>
            </a:outerShdw>
          </a:effectLst>
        </p:spPr>
      </p:pic>
      <p:sp>
        <p:nvSpPr>
          <p:cNvPr id="6" name="Slide Number Placeholder 5">
            <a:extLst>
              <a:ext uri="{FF2B5EF4-FFF2-40B4-BE49-F238E27FC236}">
                <a16:creationId xmlns:a16="http://schemas.microsoft.com/office/drawing/2014/main" id="{427C5034-820C-6843-8773-2FEAA771D501}"/>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323</a:t>
            </a:fld>
            <a:r>
              <a:rPr lang="en-GB" altLang="en-US">
                <a:solidFill>
                  <a:srgbClr val="000000"/>
                </a:solidFill>
              </a:rPr>
              <a:t> </a:t>
            </a:r>
          </a:p>
        </p:txBody>
      </p:sp>
    </p:spTree>
    <p:extLst>
      <p:ext uri="{BB962C8B-B14F-4D97-AF65-F5344CB8AC3E}">
        <p14:creationId xmlns:p14="http://schemas.microsoft.com/office/powerpoint/2010/main" val="81613359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What’s New – TELPAS Alternate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
        <p:nvSpPr>
          <p:cNvPr id="13" name="Rectangle 12">
            <a:extLst>
              <a:ext uri="{FF2B5EF4-FFF2-40B4-BE49-F238E27FC236}">
                <a16:creationId xmlns:a16="http://schemas.microsoft.com/office/drawing/2014/main" id="{A67CAC87-6730-4DB4-8DFB-CA02E5764DA0}"/>
              </a:ext>
            </a:extLst>
          </p:cNvPr>
          <p:cNvSpPr/>
          <p:nvPr/>
        </p:nvSpPr>
        <p:spPr>
          <a:xfrm>
            <a:off x="304800" y="1405260"/>
            <a:ext cx="10078720" cy="10120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Updates:</a:t>
            </a:r>
          </a:p>
          <a:p>
            <a:pPr marL="800100" marR="0" lvl="1" indent="-342900" algn="l" defTabSz="914400" rtl="0" eaLnBrk="1" fontAlgn="auto" latinLnBrk="0" hangingPunct="1">
              <a:lnSpc>
                <a:spcPct val="90000"/>
              </a:lnSpc>
              <a:spcBef>
                <a:spcPts val="500"/>
              </a:spcBef>
              <a:spcAft>
                <a:spcPts val="6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Counts must be entered for TELPAS Alternate Test Administrator Manuals</a:t>
            </a:r>
          </a:p>
        </p:txBody>
      </p:sp>
      <p:pic>
        <p:nvPicPr>
          <p:cNvPr id="8" name="Picture 7">
            <a:extLst>
              <a:ext uri="{FF2B5EF4-FFF2-40B4-BE49-F238E27FC236}">
                <a16:creationId xmlns:a16="http://schemas.microsoft.com/office/drawing/2014/main" id="{7F4BD703-8A63-4178-B43C-87A1D0D83B9C}"/>
              </a:ext>
            </a:extLst>
          </p:cNvPr>
          <p:cNvPicPr/>
          <p:nvPr/>
        </p:nvPicPr>
        <p:blipFill rotWithShape="1">
          <a:blip r:embed="rId4"/>
          <a:srcRect b="50049"/>
          <a:stretch/>
        </p:blipFill>
        <p:spPr bwMode="auto">
          <a:xfrm>
            <a:off x="5320495" y="3606213"/>
            <a:ext cx="6376700" cy="1795424"/>
          </a:xfrm>
          <a:prstGeom prst="rect">
            <a:avLst/>
          </a:prstGeom>
          <a:ln w="28575" cap="flat" cmpd="sng" algn="ctr">
            <a:solidFill>
              <a:srgbClr val="136EA7"/>
            </a:solidFill>
            <a:prstDash val="solid"/>
            <a:round/>
            <a:headEnd type="none" w="med" len="med"/>
            <a:tailEnd type="none" w="med" len="med"/>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1AC52AD6-E6F5-4575-B4B0-C293CBED768D}"/>
              </a:ext>
            </a:extLst>
          </p:cNvPr>
          <p:cNvPicPr>
            <a:picLocks noChangeAspect="1"/>
          </p:cNvPicPr>
          <p:nvPr/>
        </p:nvPicPr>
        <p:blipFill>
          <a:blip r:embed="rId5"/>
          <a:stretch>
            <a:fillRect/>
          </a:stretch>
        </p:blipFill>
        <p:spPr>
          <a:xfrm>
            <a:off x="1700156" y="2977038"/>
            <a:ext cx="2357435" cy="3053773"/>
          </a:xfrm>
          <a:prstGeom prst="rect">
            <a:avLst/>
          </a:prstGeom>
          <a:ln w="28575">
            <a:solidFill>
              <a:srgbClr val="136EA7"/>
            </a:solidFill>
          </a:ln>
        </p:spPr>
      </p:pic>
      <p:sp>
        <p:nvSpPr>
          <p:cNvPr id="6" name="Slide Number Placeholder 5">
            <a:extLst>
              <a:ext uri="{FF2B5EF4-FFF2-40B4-BE49-F238E27FC236}">
                <a16:creationId xmlns:a16="http://schemas.microsoft.com/office/drawing/2014/main" id="{FA4054AE-1410-CA43-91A9-65A5602BEBE2}"/>
              </a:ext>
            </a:extLst>
          </p:cNvPr>
          <p:cNvSpPr>
            <a:spLocks noGrp="1"/>
          </p:cNvSpPr>
          <p:nvPr>
            <p:ph type="sldNum" sz="quarter" idx="10"/>
          </p:nvPr>
        </p:nvSpPr>
        <p:spPr/>
        <p:txBody>
          <a:bodyPr/>
          <a:lstStyle/>
          <a:p>
            <a:fld id="{3EC165CB-BA85-4E60-BA71-319F52509B30}" type="slidenum">
              <a:rPr lang="en-GB" altLang="en-US" smtClean="0">
                <a:solidFill>
                  <a:srgbClr val="FFFFFF"/>
                </a:solidFill>
              </a:rPr>
              <a:pPr/>
              <a:t>324</a:t>
            </a:fld>
            <a:r>
              <a:rPr lang="en-GB" altLang="en-US">
                <a:solidFill>
                  <a:srgbClr val="000000"/>
                </a:solidFill>
              </a:rPr>
              <a:t> </a:t>
            </a:r>
          </a:p>
        </p:txBody>
      </p:sp>
    </p:spTree>
    <p:extLst>
      <p:ext uri="{BB962C8B-B14F-4D97-AF65-F5344CB8AC3E}">
        <p14:creationId xmlns:p14="http://schemas.microsoft.com/office/powerpoint/2010/main" val="2799000230"/>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54000" y="2514752"/>
            <a:ext cx="7701280" cy="38302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a:ln>
                  <a:noFill/>
                </a:ln>
                <a:solidFill>
                  <a:srgbClr val="1682C5"/>
                </a:solidFill>
                <a:effectLst/>
                <a:uLnTx/>
                <a:uFillTx/>
                <a:latin typeface="Calibri" panose="020F0502020204030204"/>
                <a:ea typeface="Calibri" charset="0"/>
                <a:cs typeface="Calibri" charset="0"/>
              </a:rPr>
              <a:t>Default Bypass ProctorCache</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Precaching Computer Override is now selected by default. Districts using proctor caching must go to</a:t>
            </a:r>
            <a:r>
              <a:rPr kumimoji="0" lang="en-US" sz="22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 </a:t>
            </a:r>
            <a:r>
              <a:rPr kumimoji="0" lang="en-US" sz="2400" b="0" i="0" u="none" strike="noStrike" kern="1200" cap="none" spc="0" normalizeH="0" baseline="0" noProof="0">
                <a:ln>
                  <a:noFill/>
                </a:ln>
                <a:solidFill>
                  <a:srgbClr val="000000">
                    <a:lumMod val="75000"/>
                    <a:lumOff val="25000"/>
                  </a:srgbClr>
                </a:solidFill>
                <a:effectLst/>
                <a:uLnTx/>
                <a:uFillTx/>
                <a:latin typeface="Calibri" panose="020F0502020204030204"/>
                <a:ea typeface="Calibri" charset="0"/>
                <a:cs typeface="Calibri" charset="0"/>
              </a:rPr>
              <a:t>Setup &gt; TestNav Configuration and unselect the “Precaching Computer Override” checkbox.</a:t>
            </a: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Bypass ProctorCache – Now Default</a:t>
            </a:r>
          </a:p>
        </p:txBody>
      </p:sp>
      <p:pic>
        <p:nvPicPr>
          <p:cNvPr id="8" name="Picture 7">
            <a:extLst>
              <a:ext uri="{FF2B5EF4-FFF2-40B4-BE49-F238E27FC236}">
                <a16:creationId xmlns:a16="http://schemas.microsoft.com/office/drawing/2014/main" id="{128A1D11-F9F5-49B9-88A6-E6A4052D695B}"/>
              </a:ext>
            </a:extLst>
          </p:cNvPr>
          <p:cNvPicPr>
            <a:picLocks noChangeAspect="1"/>
          </p:cNvPicPr>
          <p:nvPr/>
        </p:nvPicPr>
        <p:blipFill rotWithShape="1">
          <a:blip r:embed="rId3"/>
          <a:srcRect l="3779" b="15794"/>
          <a:stretch/>
        </p:blipFill>
        <p:spPr>
          <a:xfrm>
            <a:off x="7850331" y="2437924"/>
            <a:ext cx="4087669" cy="1982151"/>
          </a:xfrm>
          <a:prstGeom prst="rect">
            <a:avLst/>
          </a:prstGeom>
          <a:ln w="28575">
            <a:solidFill>
              <a:schemeClr val="accent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90976875"/>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p:cNvSpPr txBox="1">
            <a:spLocks/>
          </p:cNvSpPr>
          <p:nvPr/>
        </p:nvSpPr>
        <p:spPr>
          <a:xfrm>
            <a:off x="2207170" y="251458"/>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a:solidFill>
                  <a:schemeClr val="accent1"/>
                </a:solidFill>
                <a:latin typeface="Calibri" charset="0"/>
                <a:ea typeface="Calibri" charset="0"/>
                <a:cs typeface="Calibri" charset="0"/>
              </a:rPr>
              <a:t>Contact Information</a:t>
            </a:r>
          </a:p>
        </p:txBody>
      </p:sp>
      <p:sp>
        <p:nvSpPr>
          <p:cNvPr id="7" name="Rectangle 6">
            <a:extLst>
              <a:ext uri="{FF2B5EF4-FFF2-40B4-BE49-F238E27FC236}">
                <a16:creationId xmlns:a16="http://schemas.microsoft.com/office/drawing/2014/main" id="{8C63BC49-2173-4061-8DC9-F962902852D9}"/>
              </a:ext>
            </a:extLst>
          </p:cNvPr>
          <p:cNvSpPr/>
          <p:nvPr/>
        </p:nvSpPr>
        <p:spPr>
          <a:xfrm>
            <a:off x="440394" y="1435905"/>
            <a:ext cx="11559822" cy="5016758"/>
          </a:xfrm>
          <a:prstGeom prst="rect">
            <a:avLst/>
          </a:prstGeom>
        </p:spPr>
        <p:txBody>
          <a:bodyPr wrap="square">
            <a:spAutoFit/>
          </a:bodyPr>
          <a:lstStyle/>
          <a:p>
            <a:pPr lvl="1" algn="ctr"/>
            <a:r>
              <a:rPr lang="en-US" sz="2800">
                <a:solidFill>
                  <a:schemeClr val="tx1">
                    <a:lumMod val="75000"/>
                    <a:lumOff val="25000"/>
                  </a:schemeClr>
                </a:solidFill>
                <a:latin typeface="Calibri" charset="0"/>
                <a:cs typeface="Calibri" charset="0"/>
              </a:rPr>
              <a:t>TEA Student Assessment</a:t>
            </a:r>
          </a:p>
          <a:p>
            <a:pPr lvl="1" algn="ctr"/>
            <a:r>
              <a:rPr lang="en-US" sz="2800">
                <a:solidFill>
                  <a:schemeClr val="tx1">
                    <a:lumMod val="75000"/>
                    <a:lumOff val="25000"/>
                  </a:schemeClr>
                </a:solidFill>
                <a:latin typeface="Calibri" charset="0"/>
                <a:cs typeface="Calibri" charset="0"/>
              </a:rPr>
              <a:t>(512) 463-9536</a:t>
            </a:r>
          </a:p>
          <a:p>
            <a:pPr lvl="1"/>
            <a:r>
              <a:rPr lang="en-US" sz="2400">
                <a:solidFill>
                  <a:schemeClr val="tx1">
                    <a:lumMod val="75000"/>
                    <a:lumOff val="25000"/>
                  </a:schemeClr>
                </a:solidFill>
                <a:latin typeface="Calibri" charset="0"/>
                <a:cs typeface="Calibri" charset="0"/>
              </a:rPr>
              <a:t>Email:</a:t>
            </a:r>
          </a:p>
          <a:p>
            <a:pPr lvl="1"/>
            <a:r>
              <a:rPr lang="en-US" sz="2400">
                <a:solidFill>
                  <a:schemeClr val="tx2">
                    <a:lumMod val="50000"/>
                  </a:schemeClr>
                </a:solidFill>
                <a:latin typeface="Calibri" charset="0"/>
                <a:cs typeface="Calibri" charset="0"/>
                <a:hlinkClick r:id="rId2"/>
              </a:rPr>
              <a:t>student.assessment@tea.texas.gov</a:t>
            </a:r>
            <a:endParaRPr lang="en-US" sz="2400">
              <a:solidFill>
                <a:schemeClr val="tx2">
                  <a:lumMod val="50000"/>
                </a:schemeClr>
              </a:solidFill>
              <a:latin typeface="Calibri" charset="0"/>
              <a:cs typeface="Calibri" charset="0"/>
            </a:endParaRPr>
          </a:p>
          <a:p>
            <a:pPr lvl="1"/>
            <a:r>
              <a:rPr lang="en-US" sz="2400">
                <a:solidFill>
                  <a:schemeClr val="tx2">
                    <a:lumMod val="50000"/>
                  </a:schemeClr>
                </a:solidFill>
                <a:latin typeface="Calibri" charset="0"/>
                <a:cs typeface="Calibri" charset="0"/>
                <a:hlinkClick r:id="rId3"/>
              </a:rPr>
              <a:t>assessment.specialpopulations@tea.texas.gov</a:t>
            </a:r>
            <a:endParaRPr lang="en-US" sz="2400">
              <a:solidFill>
                <a:schemeClr val="tx2">
                  <a:lumMod val="50000"/>
                </a:schemeClr>
              </a:solidFill>
              <a:latin typeface="Calibri" charset="0"/>
              <a:cs typeface="Calibri" charset="0"/>
            </a:endParaRPr>
          </a:p>
          <a:p>
            <a:pPr lvl="1"/>
            <a:r>
              <a:rPr lang="en-US" sz="2400">
                <a:solidFill>
                  <a:schemeClr val="tx2">
                    <a:lumMod val="50000"/>
                  </a:schemeClr>
                </a:solidFill>
                <a:latin typeface="Calibri" charset="0"/>
                <a:cs typeface="Calibri" charset="0"/>
                <a:hlinkClick r:id="rId4" tooltip="Test Security Web page"/>
              </a:rPr>
              <a:t>testsecurity@tea.texas.gov</a:t>
            </a:r>
            <a:endParaRPr lang="en-US" sz="2400">
              <a:solidFill>
                <a:schemeClr val="tx2">
                  <a:lumMod val="50000"/>
                </a:schemeClr>
              </a:solidFill>
              <a:latin typeface="Calibri" charset="0"/>
              <a:cs typeface="Calibri" charset="0"/>
              <a:hlinkClick r:id="rId5"/>
            </a:endParaRPr>
          </a:p>
          <a:p>
            <a:pPr lvl="1"/>
            <a:r>
              <a:rPr lang="en-US" sz="2400">
                <a:solidFill>
                  <a:schemeClr val="tx2">
                    <a:lumMod val="50000"/>
                  </a:schemeClr>
                </a:solidFill>
                <a:latin typeface="Calibri" charset="0"/>
                <a:cs typeface="Calibri" charset="0"/>
                <a:hlinkClick r:id="rId5"/>
              </a:rPr>
              <a:t>test.calendar@tea.texas.gov</a:t>
            </a:r>
            <a:endParaRPr lang="en-US" sz="2400">
              <a:solidFill>
                <a:schemeClr val="tx2">
                  <a:lumMod val="50000"/>
                </a:schemeClr>
              </a:solidFill>
              <a:latin typeface="Calibri" charset="0"/>
              <a:cs typeface="Calibri" charset="0"/>
            </a:endParaRPr>
          </a:p>
          <a:p>
            <a:pPr lvl="1"/>
            <a:endParaRPr lang="en-US" sz="2400" b="1">
              <a:solidFill>
                <a:schemeClr val="tx2">
                  <a:lumMod val="50000"/>
                </a:schemeClr>
              </a:solidFill>
              <a:latin typeface="Calibri" charset="0"/>
              <a:cs typeface="Calibri" charset="0"/>
            </a:endParaRPr>
          </a:p>
          <a:p>
            <a:pPr lvl="1"/>
            <a:r>
              <a:rPr lang="en-US" sz="2400">
                <a:solidFill>
                  <a:schemeClr val="tx2">
                    <a:lumMod val="50000"/>
                  </a:schemeClr>
                </a:solidFill>
                <a:latin typeface="Calibri" charset="0"/>
                <a:cs typeface="Calibri" charset="0"/>
              </a:rPr>
              <a:t>Student Assessment Help Desk:</a:t>
            </a:r>
          </a:p>
          <a:p>
            <a:pPr lvl="1"/>
            <a:r>
              <a:rPr lang="en-US" sz="2400">
                <a:solidFill>
                  <a:srgbClr val="000000">
                    <a:lumMod val="75000"/>
                    <a:lumOff val="25000"/>
                  </a:srgbClr>
                </a:solidFill>
                <a:ea typeface="Calibri" charset="0"/>
                <a:cs typeface="Calibri" charset="0"/>
                <a:hlinkClick r:id="rId6"/>
              </a:rPr>
              <a:t>https://helpdesk.tea.texas.gov/hc/en-us</a:t>
            </a:r>
            <a:endParaRPr lang="en-US" sz="2400">
              <a:solidFill>
                <a:schemeClr val="tx2">
                  <a:lumMod val="50000"/>
                </a:schemeClr>
              </a:solidFill>
              <a:latin typeface="Calibri" charset="0"/>
              <a:cs typeface="Calibri" charset="0"/>
            </a:endParaRPr>
          </a:p>
          <a:p>
            <a:pPr lvl="1"/>
            <a:endParaRPr lang="en-US" sz="2400" b="1">
              <a:solidFill>
                <a:schemeClr val="tx2">
                  <a:lumMod val="50000"/>
                </a:schemeClr>
              </a:solidFill>
              <a:latin typeface="Calibri" charset="0"/>
              <a:cs typeface="Calibri" charset="0"/>
            </a:endParaRPr>
          </a:p>
          <a:p>
            <a:pPr lvl="1"/>
            <a:r>
              <a:rPr lang="en-US" sz="2400">
                <a:solidFill>
                  <a:schemeClr val="tx1">
                    <a:lumMod val="75000"/>
                    <a:lumOff val="25000"/>
                  </a:schemeClr>
                </a:solidFill>
                <a:latin typeface="Calibri" charset="0"/>
                <a:cs typeface="Calibri" charset="0"/>
              </a:rPr>
              <a:t>Website: </a:t>
            </a:r>
          </a:p>
          <a:p>
            <a:pPr lvl="1"/>
            <a:r>
              <a:rPr lang="en-US" sz="2400">
                <a:solidFill>
                  <a:schemeClr val="tx2">
                    <a:lumMod val="50000"/>
                  </a:schemeClr>
                </a:solidFill>
                <a:latin typeface="Calibri" charset="0"/>
                <a:cs typeface="Calibri" charset="0"/>
                <a:hlinkClick r:id="rId7"/>
              </a:rPr>
              <a:t>https://tea.texas.gov/student.assessment/</a:t>
            </a:r>
            <a:endParaRPr lang="en-US" sz="2400">
              <a:solidFill>
                <a:schemeClr val="tx2">
                  <a:lumMod val="50000"/>
                </a:schemeClr>
              </a:solidFill>
              <a:latin typeface="Calibri" charset="0"/>
              <a:cs typeface="Calibri" charset="0"/>
            </a:endParaRPr>
          </a:p>
        </p:txBody>
      </p:sp>
    </p:spTree>
    <p:extLst>
      <p:ext uri="{BB962C8B-B14F-4D97-AF65-F5344CB8AC3E}">
        <p14:creationId xmlns:p14="http://schemas.microsoft.com/office/powerpoint/2010/main" val="97529097"/>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a:solidFill>
                  <a:schemeClr val="accent1"/>
                </a:solidFill>
                <a:latin typeface="Calibri" charset="0"/>
                <a:ea typeface="Calibri" charset="0"/>
                <a:cs typeface="Calibri" charset="0"/>
              </a:rPr>
              <a:t>Program Support</a:t>
            </a:r>
          </a:p>
        </p:txBody>
      </p:sp>
      <p:sp>
        <p:nvSpPr>
          <p:cNvPr id="7" name="Rectangle 6">
            <a:extLst>
              <a:ext uri="{FF2B5EF4-FFF2-40B4-BE49-F238E27FC236}">
                <a16:creationId xmlns:a16="http://schemas.microsoft.com/office/drawing/2014/main" id="{8C63BC49-2173-4061-8DC9-F962902852D9}"/>
              </a:ext>
            </a:extLst>
          </p:cNvPr>
          <p:cNvSpPr/>
          <p:nvPr/>
        </p:nvSpPr>
        <p:spPr>
          <a:xfrm>
            <a:off x="431321" y="1457292"/>
            <a:ext cx="5568786" cy="4093428"/>
          </a:xfrm>
          <a:prstGeom prst="rect">
            <a:avLst/>
          </a:prstGeom>
        </p:spPr>
        <p:txBody>
          <a:bodyPr wrap="square">
            <a:spAutoFit/>
          </a:bodyPr>
          <a:lstStyle/>
          <a:p>
            <a:pPr lvl="1" algn="ctr"/>
            <a:r>
              <a:rPr lang="en-US" sz="3200">
                <a:solidFill>
                  <a:schemeClr val="tx1">
                    <a:lumMod val="75000"/>
                    <a:lumOff val="25000"/>
                  </a:schemeClr>
                </a:solidFill>
                <a:latin typeface="Calibri" charset="0"/>
                <a:cs typeface="Calibri" charset="0"/>
              </a:rPr>
              <a:t>ETS</a:t>
            </a:r>
          </a:p>
          <a:p>
            <a:pPr lvl="1" algn="ctr"/>
            <a:r>
              <a:rPr lang="en-US" sz="3200">
                <a:solidFill>
                  <a:schemeClr val="tx1">
                    <a:lumMod val="75000"/>
                    <a:lumOff val="25000"/>
                  </a:schemeClr>
                </a:solidFill>
                <a:latin typeface="Calibri" charset="0"/>
                <a:cs typeface="Calibri" charset="0"/>
              </a:rPr>
              <a:t>(855) 333-7770</a:t>
            </a:r>
          </a:p>
          <a:p>
            <a:pPr lvl="1"/>
            <a:endParaRPr lang="en-US" sz="3600" b="1" u="sng">
              <a:hlinkClick r:id="rId2"/>
            </a:endParaRPr>
          </a:p>
          <a:p>
            <a:pPr lvl="1" algn="ctr"/>
            <a:r>
              <a:rPr lang="en-US" sz="3000" b="1" u="sng">
                <a:hlinkClick r:id="rId2"/>
              </a:rPr>
              <a:t>STAAR3-8@ets.org</a:t>
            </a:r>
            <a:endParaRPr lang="en-US" sz="3000" b="1" u="sng">
              <a:hlinkClick r:id="rId3"/>
            </a:endParaRPr>
          </a:p>
          <a:p>
            <a:pPr lvl="1" algn="ctr"/>
            <a:endParaRPr lang="en-US" sz="3000" b="1" u="sng">
              <a:hlinkClick r:id="rId3"/>
            </a:endParaRPr>
          </a:p>
          <a:p>
            <a:pPr lvl="1" algn="ctr"/>
            <a:r>
              <a:rPr lang="en-US" sz="3000" b="1" u="sng">
                <a:hlinkClick r:id="rId3"/>
              </a:rPr>
              <a:t>STAAREOC@ets.org</a:t>
            </a:r>
            <a:endParaRPr lang="en-US" sz="3000" b="1">
              <a:ea typeface="Verdana" panose="020B0604030504040204" pitchFamily="34" charset="0"/>
              <a:cs typeface="Verdana" panose="020B0604030504040204" pitchFamily="34" charset="0"/>
              <a:hlinkClick r:id="rId4"/>
            </a:endParaRPr>
          </a:p>
          <a:p>
            <a:pPr lvl="1" algn="ctr"/>
            <a:r>
              <a:rPr lang="en-US" sz="3000" b="1">
                <a:ea typeface="Verdana" panose="020B0604030504040204" pitchFamily="34" charset="0"/>
                <a:cs typeface="Verdana" panose="020B0604030504040204" pitchFamily="34" charset="0"/>
              </a:rPr>
              <a:t> </a:t>
            </a:r>
          </a:p>
          <a:p>
            <a:pPr lvl="1" algn="ctr"/>
            <a:r>
              <a:rPr lang="en-US" sz="3000" b="1">
                <a:hlinkClick r:id="rId5"/>
              </a:rPr>
              <a:t>http://texasassessment.com</a:t>
            </a:r>
            <a:endParaRPr lang="en-US" sz="3000" b="1"/>
          </a:p>
        </p:txBody>
      </p:sp>
      <p:sp>
        <p:nvSpPr>
          <p:cNvPr id="3" name="Rectangle 2">
            <a:extLst>
              <a:ext uri="{FF2B5EF4-FFF2-40B4-BE49-F238E27FC236}">
                <a16:creationId xmlns:a16="http://schemas.microsoft.com/office/drawing/2014/main" id="{93720344-B142-4628-B098-07BDC50AAD4C}"/>
              </a:ext>
            </a:extLst>
          </p:cNvPr>
          <p:cNvSpPr/>
          <p:nvPr/>
        </p:nvSpPr>
        <p:spPr>
          <a:xfrm>
            <a:off x="6000106" y="1428451"/>
            <a:ext cx="6102753" cy="2092881"/>
          </a:xfrm>
          <a:prstGeom prst="rect">
            <a:avLst/>
          </a:prstGeom>
        </p:spPr>
        <p:txBody>
          <a:bodyPr wrap="square">
            <a:spAutoFit/>
          </a:bodyPr>
          <a:lstStyle/>
          <a:p>
            <a:pPr lvl="1" algn="ctr"/>
            <a:r>
              <a:rPr lang="en-US" sz="3200">
                <a:solidFill>
                  <a:schemeClr val="tx1">
                    <a:lumMod val="75000"/>
                    <a:lumOff val="25000"/>
                  </a:schemeClr>
                </a:solidFill>
                <a:latin typeface="Calibri" charset="0"/>
                <a:cs typeface="Calibri" charset="0"/>
              </a:rPr>
              <a:t>Pearson</a:t>
            </a:r>
          </a:p>
          <a:p>
            <a:pPr lvl="1" algn="ctr"/>
            <a:r>
              <a:rPr lang="en-US" sz="3200">
                <a:solidFill>
                  <a:schemeClr val="tx1">
                    <a:lumMod val="75000"/>
                    <a:lumOff val="25000"/>
                  </a:schemeClr>
                </a:solidFill>
                <a:latin typeface="Calibri" charset="0"/>
                <a:cs typeface="Calibri" charset="0"/>
              </a:rPr>
              <a:t>(800) 627-0225</a:t>
            </a:r>
          </a:p>
          <a:p>
            <a:pPr lvl="1" algn="ctr"/>
            <a:endParaRPr lang="en-US" sz="3600" b="1">
              <a:ea typeface="Verdana" panose="020B0604030504040204" pitchFamily="34" charset="0"/>
              <a:cs typeface="Verdana" panose="020B0604030504040204" pitchFamily="34" charset="0"/>
              <a:hlinkClick r:id="rId6"/>
            </a:endParaRPr>
          </a:p>
          <a:p>
            <a:pPr lvl="1" algn="ctr"/>
            <a:r>
              <a:rPr lang="en-US" sz="3000" b="1">
                <a:ea typeface="Verdana" panose="020B0604030504040204" pitchFamily="34" charset="0"/>
                <a:cs typeface="Verdana" panose="020B0604030504040204" pitchFamily="34" charset="0"/>
                <a:hlinkClick r:id="rId6"/>
              </a:rPr>
              <a:t>https://tx.pearsonaccessnext.com</a:t>
            </a:r>
            <a:endParaRPr lang="en-US" sz="3000" b="1">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10745559"/>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97280" y="1433690"/>
            <a:ext cx="10058400" cy="44354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3200" b="1">
                <a:solidFill>
                  <a:schemeClr val="accent1"/>
                </a:solidFill>
              </a:rPr>
              <a:t>These slides have been prepared by the Student Assessment Division of the Texas Education Agency. You are encouraged to use them for local training.</a:t>
            </a:r>
          </a:p>
          <a:p>
            <a:endParaRPr lang="en-US" sz="3200" b="1">
              <a:solidFill>
                <a:schemeClr val="accent1"/>
              </a:solidFill>
            </a:endParaRPr>
          </a:p>
          <a:p>
            <a:r>
              <a:rPr lang="en-US" sz="3200" b="1">
                <a:solidFill>
                  <a:schemeClr val="accent1"/>
                </a:solidFill>
              </a:rPr>
              <a:t>If any of the slides are changed for local use, please remove any TEA logos, headers, or footers. (You may need to edit the Master slide.)</a:t>
            </a:r>
          </a:p>
          <a:p>
            <a:endParaRPr lang="en-US" sz="3200" b="1">
              <a:solidFill>
                <a:schemeClr val="accent1"/>
              </a:solidFill>
            </a:endParaRPr>
          </a:p>
          <a:p>
            <a:r>
              <a:rPr lang="en-US" sz="3200" b="1">
                <a:solidFill>
                  <a:schemeClr val="accent1"/>
                </a:solidFill>
              </a:rPr>
              <a:t>This training is not intended to replace any materials or additional information on the TEA website.</a:t>
            </a: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i="0">
                <a:solidFill>
                  <a:schemeClr val="accent1"/>
                </a:solidFill>
                <a:latin typeface="+mn-lt"/>
                <a:ea typeface="Open Sans" charset="0"/>
                <a:cs typeface="Open Sans" charset="0"/>
              </a:rPr>
              <a:t>Disclaimer</a:t>
            </a:r>
          </a:p>
        </p:txBody>
      </p:sp>
    </p:spTree>
    <p:extLst>
      <p:ext uri="{BB962C8B-B14F-4D97-AF65-F5344CB8AC3E}">
        <p14:creationId xmlns:p14="http://schemas.microsoft.com/office/powerpoint/2010/main" val="4156656052"/>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0" y="1257300"/>
            <a:ext cx="12192000" cy="7258050"/>
          </a:xfrm>
        </p:spPr>
      </p:pic>
      <p:sp>
        <p:nvSpPr>
          <p:cNvPr id="2" name="Title 1"/>
          <p:cNvSpPr>
            <a:spLocks noGrp="1"/>
          </p:cNvSpPr>
          <p:nvPr>
            <p:ph type="title"/>
          </p:nvPr>
        </p:nvSpPr>
        <p:spPr>
          <a:xfrm>
            <a:off x="1239915" y="2799130"/>
            <a:ext cx="9981460" cy="2154610"/>
          </a:xfrm>
          <a:solidFill>
            <a:schemeClr val="bg1">
              <a:lumMod val="95000"/>
              <a:alpha val="86000"/>
            </a:schemeClr>
          </a:solidFill>
        </p:spPr>
        <p:txBody>
          <a:bodyPr/>
          <a:lstStyle/>
          <a:p>
            <a:r>
              <a:rPr lang="en-US"/>
              <a:t>Thank you for all you do for </a:t>
            </a:r>
            <a:br>
              <a:rPr lang="en-US"/>
            </a:br>
            <a:r>
              <a:rPr lang="en-US"/>
              <a:t>Texas public school students!</a:t>
            </a:r>
          </a:p>
        </p:txBody>
      </p:sp>
      <p:sp>
        <p:nvSpPr>
          <p:cNvPr id="8" name="Footer Placeholder 7">
            <a:extLst>
              <a:ext uri="{FF2B5EF4-FFF2-40B4-BE49-F238E27FC236}">
                <a16:creationId xmlns:a16="http://schemas.microsoft.com/office/drawing/2014/main" id="{7253C6F3-3224-C845-9FF6-8225FCC671BF}"/>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EAE1DB1B-292F-D840-9FD1-4830E960D53E}"/>
              </a:ext>
            </a:extLst>
          </p:cNvPr>
          <p:cNvSpPr>
            <a:spLocks noGrp="1"/>
          </p:cNvSpPr>
          <p:nvPr>
            <p:ph type="sldNum" sz="quarter" idx="12"/>
          </p:nvPr>
        </p:nvSpPr>
        <p:spPr/>
        <p:txBody>
          <a:bodyPr/>
          <a:lstStyle/>
          <a:p>
            <a:fld id="{0088AB57-2DBE-44A3-AE96-942C49E954BF}" type="slidenum">
              <a:rPr lang="en-US" smtClean="0"/>
              <a:t>329</a:t>
            </a:fld>
            <a:endParaRPr lang="en-US"/>
          </a:p>
        </p:txBody>
      </p:sp>
    </p:spTree>
    <p:extLst>
      <p:ext uri="{BB962C8B-B14F-4D97-AF65-F5344CB8AC3E}">
        <p14:creationId xmlns:p14="http://schemas.microsoft.com/office/powerpoint/2010/main" val="849240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F5B-BCB7-40AA-BC47-51228F74B28E}"/>
              </a:ext>
            </a:extLst>
          </p:cNvPr>
          <p:cNvSpPr>
            <a:spLocks noGrp="1"/>
          </p:cNvSpPr>
          <p:nvPr>
            <p:ph type="title"/>
          </p:nvPr>
        </p:nvSpPr>
        <p:spPr/>
        <p:txBody>
          <a:bodyPr>
            <a:normAutofit/>
          </a:bodyPr>
          <a:lstStyle/>
          <a:p>
            <a:pPr algn="ctr"/>
            <a:r>
              <a:rPr lang="en-US"/>
              <a:t>Senate Bill 213—TAC §101.3024</a:t>
            </a:r>
          </a:p>
        </p:txBody>
      </p:sp>
      <p:sp>
        <p:nvSpPr>
          <p:cNvPr id="4" name="Content Placeholder 3">
            <a:extLst>
              <a:ext uri="{FF2B5EF4-FFF2-40B4-BE49-F238E27FC236}">
                <a16:creationId xmlns:a16="http://schemas.microsoft.com/office/drawing/2014/main" id="{359659A4-F5B5-4BAD-BD4C-9BFA7482E180}"/>
              </a:ext>
            </a:extLst>
          </p:cNvPr>
          <p:cNvSpPr>
            <a:spLocks noGrp="1"/>
          </p:cNvSpPr>
          <p:nvPr>
            <p:ph idx="13"/>
          </p:nvPr>
        </p:nvSpPr>
        <p:spPr>
          <a:xfrm>
            <a:off x="738554" y="1277770"/>
            <a:ext cx="10615245" cy="5055795"/>
          </a:xfrm>
        </p:spPr>
        <p:txBody>
          <a:bodyPr vert="horz" lIns="91440" tIns="45720" rIns="91440" bIns="45720" rtlCol="0" anchor="t">
            <a:noAutofit/>
          </a:bodyPr>
          <a:lstStyle/>
          <a:p>
            <a:r>
              <a:rPr lang="en-US" sz="2600">
                <a:latin typeface="Calibri"/>
                <a:cs typeface="Calibri"/>
              </a:rPr>
              <a:t>Texas Administrative Code (TAC) §101.3024, TAKS Graduation Requirements</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sz="2600" b="0">
                <a:latin typeface="Calibri"/>
                <a:cs typeface="Calibri"/>
              </a:rPr>
              <a:t>Amended to update the date for students who have TAKS (or TAAS or TEAMS) as a graduation requirement to graduate based alternate graduation requirements. </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sz="2600" b="0">
                <a:latin typeface="Calibri"/>
                <a:cs typeface="Calibri"/>
              </a:rPr>
              <a:t>Extended expiration date to September 1, 2023.</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sz="2600" b="0">
                <a:latin typeface="Calibri"/>
                <a:cs typeface="Calibri"/>
              </a:rPr>
              <a:t>Posted for public comment July 26–August 26, 2019. </a:t>
            </a:r>
            <a:endParaRPr lang="en-US" sz="2600" b="0"/>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sz="2600" b="0">
                <a:latin typeface="Calibri"/>
                <a:cs typeface="Calibri"/>
              </a:rPr>
              <a:t>No changes were made to the rule since published as proposed.</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sz="2600" b="0">
                <a:latin typeface="Calibri"/>
                <a:cs typeface="Calibri"/>
              </a:rPr>
              <a:t>Effective October 15, 2019.</a:t>
            </a:r>
          </a:p>
        </p:txBody>
      </p:sp>
      <p:sp>
        <p:nvSpPr>
          <p:cNvPr id="7" name="Footer Placeholder 6">
            <a:extLst>
              <a:ext uri="{FF2B5EF4-FFF2-40B4-BE49-F238E27FC236}">
                <a16:creationId xmlns:a16="http://schemas.microsoft.com/office/drawing/2014/main" id="{9A10419A-1F85-6548-9101-0C4983C90A1F}"/>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B24A461C-7000-A442-9ABD-4E9047C4C440}"/>
              </a:ext>
            </a:extLst>
          </p:cNvPr>
          <p:cNvSpPr>
            <a:spLocks noGrp="1"/>
          </p:cNvSpPr>
          <p:nvPr>
            <p:ph type="sldNum" sz="quarter" idx="12"/>
          </p:nvPr>
        </p:nvSpPr>
        <p:spPr/>
        <p:txBody>
          <a:bodyPr/>
          <a:lstStyle/>
          <a:p>
            <a:fld id="{0088AB57-2DBE-44A3-AE96-942C49E954BF}" type="slidenum">
              <a:rPr lang="en-US" smtClean="0"/>
              <a:t>33</a:t>
            </a:fld>
            <a:endParaRPr lang="en-US"/>
          </a:p>
        </p:txBody>
      </p:sp>
    </p:spTree>
    <p:extLst>
      <p:ext uri="{BB962C8B-B14F-4D97-AF65-F5344CB8AC3E}">
        <p14:creationId xmlns:p14="http://schemas.microsoft.com/office/powerpoint/2010/main" val="389379456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a:spLocks noGrp="1"/>
          </p:cNvSpPr>
          <p:nvPr>
            <p:ph type="subTitle" idx="1"/>
          </p:nvPr>
        </p:nvSpPr>
        <p:spPr>
          <a:xfrm>
            <a:off x="1328602" y="4835848"/>
            <a:ext cx="9144000" cy="1655762"/>
          </a:xfrm>
          <a:prstGeom prst="rect">
            <a:avLst/>
          </a:prstGeo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solidFill>
                  <a:schemeClr val="tx1"/>
                </a:solidFill>
                <a:latin typeface="Century Gothic" panose="020B0502020202020204" pitchFamily="34" charset="0"/>
              </a:rPr>
              <a:t>Texas Education Agency </a:t>
            </a:r>
            <a:br>
              <a:rPr lang="en-US" dirty="0">
                <a:solidFill>
                  <a:schemeClr val="tx1"/>
                </a:solidFill>
                <a:latin typeface="Century Gothic" panose="020B0502020202020204" pitchFamily="34" charset="0"/>
              </a:rPr>
            </a:br>
            <a:r>
              <a:rPr lang="en-US" dirty="0">
                <a:solidFill>
                  <a:schemeClr val="tx1"/>
                </a:solidFill>
                <a:latin typeface="Century Gothic" panose="020B0502020202020204" pitchFamily="34" charset="0"/>
              </a:rPr>
              <a:t>Governance &amp; Accountability</a:t>
            </a:r>
            <a:br>
              <a:rPr lang="en-US" dirty="0">
                <a:solidFill>
                  <a:schemeClr val="tx1"/>
                </a:solidFill>
                <a:latin typeface="Century Gothic" panose="020B0502020202020204" pitchFamily="34" charset="0"/>
              </a:rPr>
            </a:br>
            <a:r>
              <a:rPr lang="en-US" dirty="0">
                <a:solidFill>
                  <a:schemeClr val="tx1"/>
                </a:solidFill>
                <a:latin typeface="Century Gothic" panose="020B0502020202020204" pitchFamily="34" charset="0"/>
              </a:rPr>
              <a:t>Performance Reporting</a:t>
            </a:r>
          </a:p>
        </p:txBody>
      </p:sp>
      <p:sp>
        <p:nvSpPr>
          <p:cNvPr id="13" name="Title 10"/>
          <p:cNvSpPr txBox="1">
            <a:spLocks/>
          </p:cNvSpPr>
          <p:nvPr/>
        </p:nvSpPr>
        <p:spPr>
          <a:xfrm>
            <a:off x="92467" y="2703621"/>
            <a:ext cx="12032477" cy="17403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Accountability Overview</a:t>
            </a:r>
          </a:p>
        </p:txBody>
      </p:sp>
    </p:spTree>
    <p:extLst>
      <p:ext uri="{BB962C8B-B14F-4D97-AF65-F5344CB8AC3E}">
        <p14:creationId xmlns:p14="http://schemas.microsoft.com/office/powerpoint/2010/main" val="3878594232"/>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80DA8D7C-4F4E-4B1E-BD58-9A9AFDDBCF8A}"/>
              </a:ext>
            </a:extLst>
          </p:cNvPr>
          <p:cNvSpPr>
            <a:spLocks noGrp="1"/>
          </p:cNvSpPr>
          <p:nvPr>
            <p:ph type="subTitle" idx="1"/>
          </p:nvPr>
        </p:nvSpPr>
        <p:spPr>
          <a:xfrm>
            <a:off x="831739" y="1366845"/>
            <a:ext cx="10316552" cy="2423896"/>
          </a:xfrm>
        </p:spPr>
        <p:txBody>
          <a:bodyPr/>
          <a:lstStyle/>
          <a:p>
            <a:pPr marL="457200" indent="-457200" algn="l">
              <a:lnSpc>
                <a:spcPct val="110000"/>
              </a:lnSpc>
              <a:buClr>
                <a:schemeClr val="accent2"/>
              </a:buClr>
              <a:buFont typeface="Wingdings" panose="05000000000000000000" pitchFamily="2" charset="2"/>
              <a:buChar char="§"/>
            </a:pPr>
            <a:r>
              <a:rPr lang="en-US" dirty="0">
                <a:latin typeface="Century Gothic" panose="020B0502020202020204" pitchFamily="34" charset="0"/>
              </a:rPr>
              <a:t>The accountability cycle refers to the test administrations that are used to calculate accountability ratings for a given year.</a:t>
            </a:r>
            <a:br>
              <a:rPr lang="en-US" dirty="0">
                <a:latin typeface="Century Gothic" panose="020B0502020202020204" pitchFamily="34" charset="0"/>
              </a:rPr>
            </a:br>
            <a:endParaRPr lang="en-US" dirty="0">
              <a:latin typeface="Century Gothic" panose="020B0502020202020204" pitchFamily="34" charset="0"/>
            </a:endParaRPr>
          </a:p>
          <a:p>
            <a:pPr marL="457200" indent="-457200" algn="l">
              <a:lnSpc>
                <a:spcPct val="110000"/>
              </a:lnSpc>
              <a:buClr>
                <a:schemeClr val="accent2"/>
              </a:buClr>
              <a:buFont typeface="Wingdings" panose="05000000000000000000" pitchFamily="2" charset="2"/>
              <a:buChar char="§"/>
            </a:pPr>
            <a:r>
              <a:rPr lang="en-US" dirty="0">
                <a:latin typeface="Century Gothic" panose="020B0502020202020204" pitchFamily="34" charset="0"/>
              </a:rPr>
              <a:t>The 2020 accountability cycle includes the summer 2019, fall 2019, and spring 2020 administrations. </a:t>
            </a:r>
          </a:p>
        </p:txBody>
      </p:sp>
      <p:cxnSp>
        <p:nvCxnSpPr>
          <p:cNvPr id="9" name="Straight Connector 8">
            <a:extLst>
              <a:ext uri="{FF2B5EF4-FFF2-40B4-BE49-F238E27FC236}">
                <a16:creationId xmlns:a16="http://schemas.microsoft.com/office/drawing/2014/main" id="{6DC0ED69-3F7B-4B61-BC23-898718FD7392}"/>
              </a:ext>
            </a:extLst>
          </p:cNvPr>
          <p:cNvCxnSpPr/>
          <p:nvPr/>
        </p:nvCxnSpPr>
        <p:spPr>
          <a:xfrm>
            <a:off x="831739" y="1089871"/>
            <a:ext cx="82253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A3F64887-259D-44E8-9FB6-7620E429624D}"/>
              </a:ext>
            </a:extLst>
          </p:cNvPr>
          <p:cNvSpPr txBox="1">
            <a:spLocks/>
          </p:cNvSpPr>
          <p:nvPr/>
        </p:nvSpPr>
        <p:spPr>
          <a:xfrm>
            <a:off x="1668321" y="433790"/>
            <a:ext cx="9169012" cy="5741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50" normalizeH="0" baseline="0" noProof="0" dirty="0">
                <a:ln>
                  <a:noFill/>
                </a:ln>
                <a:solidFill>
                  <a:srgbClr val="FF8134"/>
                </a:solidFill>
                <a:effectLst/>
                <a:uLnTx/>
                <a:uFillTx/>
                <a:latin typeface="Century Gothic" panose="020B0502020202020204" pitchFamily="34" charset="0"/>
                <a:ea typeface="+mj-ea"/>
                <a:cs typeface="+mj-cs"/>
              </a:rPr>
              <a:t>Accountability Cycle</a:t>
            </a:r>
            <a:endParaRPr lang="en-US" sz="25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50" normalizeH="0" baseline="0" noProof="0" dirty="0">
              <a:ln>
                <a:noFill/>
              </a:ln>
              <a:solidFill>
                <a:srgbClr val="1682C5">
                  <a:lumMod val="75000"/>
                </a:srgbClr>
              </a:solidFill>
              <a:effectLst/>
              <a:uLnTx/>
              <a:uFillTx/>
              <a:latin typeface="Century Gothic" panose="020B0502020202020204" pitchFamily="34" charset="0"/>
              <a:ea typeface="+mj-ea"/>
              <a:cs typeface="+mj-cs"/>
            </a:endParaRPr>
          </a:p>
        </p:txBody>
      </p:sp>
      <p:sp>
        <p:nvSpPr>
          <p:cNvPr id="8" name="Subtitle 6">
            <a:extLst>
              <a:ext uri="{FF2B5EF4-FFF2-40B4-BE49-F238E27FC236}">
                <a16:creationId xmlns:a16="http://schemas.microsoft.com/office/drawing/2014/main" id="{C4B5B975-E5E2-405C-9245-976A383C265D}"/>
              </a:ext>
            </a:extLst>
          </p:cNvPr>
          <p:cNvSpPr txBox="1">
            <a:spLocks/>
          </p:cNvSpPr>
          <p:nvPr/>
        </p:nvSpPr>
        <p:spPr>
          <a:xfrm>
            <a:off x="1283854" y="2982405"/>
            <a:ext cx="9144000" cy="1655762"/>
          </a:xfrm>
          <a:prstGeom prst="rect">
            <a:avLst/>
          </a:prstGeom>
        </p:spPr>
        <p:txBody>
          <a:bodyPr/>
          <a:lstStyle>
            <a:lvl1pPr marL="0" indent="0" algn="ctr" defTabSz="914400" rtl="0" eaLnBrk="1" latinLnBrk="0" hangingPunct="1">
              <a:lnSpc>
                <a:spcPct val="90000"/>
              </a:lnSpc>
              <a:spcBef>
                <a:spcPts val="1000"/>
              </a:spcBef>
              <a:buFont typeface="Arial"/>
              <a:buNone/>
              <a:defRPr sz="2400" b="0" i="0" kern="1200">
                <a:solidFill>
                  <a:schemeClr val="tx1"/>
                </a:solidFill>
                <a:latin typeface="Open Sans" charset="0"/>
                <a:ea typeface="Open Sans" charset="0"/>
                <a:cs typeface="Open Sans"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800"/>
              </a:lnSpc>
            </a:pPr>
            <a:br>
              <a:rPr lang="en-US" sz="2800" b="1" dirty="0">
                <a:solidFill>
                  <a:schemeClr val="accent1"/>
                </a:solidFill>
                <a:latin typeface="Century Gothic" panose="020B0502020202020204" pitchFamily="34" charset="0"/>
              </a:rPr>
            </a:br>
            <a:endParaRPr lang="en-US" sz="2800" i="1" dirty="0">
              <a:latin typeface="Century Gothic" panose="020B0502020202020204" pitchFamily="34" charset="0"/>
            </a:endParaRPr>
          </a:p>
        </p:txBody>
      </p:sp>
      <p:graphicFrame>
        <p:nvGraphicFramePr>
          <p:cNvPr id="11" name="Table 10">
            <a:extLst>
              <a:ext uri="{FF2B5EF4-FFF2-40B4-BE49-F238E27FC236}">
                <a16:creationId xmlns:a16="http://schemas.microsoft.com/office/drawing/2014/main" id="{1F431430-79BA-449A-857D-86C967775958}"/>
              </a:ext>
            </a:extLst>
          </p:cNvPr>
          <p:cNvGraphicFramePr>
            <a:graphicFrameLocks noGrp="1"/>
          </p:cNvGraphicFramePr>
          <p:nvPr/>
        </p:nvGraphicFramePr>
        <p:xfrm>
          <a:off x="1283854" y="4355721"/>
          <a:ext cx="8649810" cy="1178687"/>
        </p:xfrm>
        <a:graphic>
          <a:graphicData uri="http://schemas.openxmlformats.org/drawingml/2006/table">
            <a:tbl>
              <a:tblPr firstRow="1" bandRow="1">
                <a:tableStyleId>{5C22544A-7EE6-4342-B048-85BDC9FD1C3A}</a:tableStyleId>
              </a:tblPr>
              <a:tblGrid>
                <a:gridCol w="2883270">
                  <a:extLst>
                    <a:ext uri="{9D8B030D-6E8A-4147-A177-3AD203B41FA5}">
                      <a16:colId xmlns:a16="http://schemas.microsoft.com/office/drawing/2014/main" val="2208355594"/>
                    </a:ext>
                  </a:extLst>
                </a:gridCol>
                <a:gridCol w="2883270">
                  <a:extLst>
                    <a:ext uri="{9D8B030D-6E8A-4147-A177-3AD203B41FA5}">
                      <a16:colId xmlns:a16="http://schemas.microsoft.com/office/drawing/2014/main" val="424366325"/>
                    </a:ext>
                  </a:extLst>
                </a:gridCol>
                <a:gridCol w="2883270">
                  <a:extLst>
                    <a:ext uri="{9D8B030D-6E8A-4147-A177-3AD203B41FA5}">
                      <a16:colId xmlns:a16="http://schemas.microsoft.com/office/drawing/2014/main" val="2340830987"/>
                    </a:ext>
                  </a:extLst>
                </a:gridCol>
              </a:tblGrid>
              <a:tr h="428350">
                <a:tc gridSpan="3">
                  <a:txBody>
                    <a:bodyPr/>
                    <a:lstStyle/>
                    <a:p>
                      <a:pPr algn="ctr"/>
                      <a:r>
                        <a:rPr lang="en-US" sz="2400" dirty="0">
                          <a:latin typeface="Century Gothic" panose="020B0502020202020204" pitchFamily="34" charset="0"/>
                        </a:rPr>
                        <a:t>2020 Accountability Cycle</a:t>
                      </a:r>
                    </a:p>
                  </a:txBody>
                  <a:tcPr anchor="ct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520799391"/>
                  </a:ext>
                </a:extLst>
              </a:tr>
              <a:tr h="721487">
                <a:tc>
                  <a:txBody>
                    <a:bodyPr/>
                    <a:lstStyle/>
                    <a:p>
                      <a:pPr algn="ctr"/>
                      <a:r>
                        <a:rPr lang="en-US" sz="2400" dirty="0">
                          <a:latin typeface="Century Gothic" panose="020B0502020202020204" pitchFamily="34" charset="0"/>
                        </a:rPr>
                        <a:t>Summer 2019</a:t>
                      </a:r>
                    </a:p>
                  </a:txBody>
                  <a:tcPr anchor="ctr"/>
                </a:tc>
                <a:tc>
                  <a:txBody>
                    <a:bodyPr/>
                    <a:lstStyle/>
                    <a:p>
                      <a:pPr algn="ctr"/>
                      <a:r>
                        <a:rPr lang="en-US" sz="2400" dirty="0">
                          <a:latin typeface="Century Gothic" panose="020B0502020202020204" pitchFamily="34" charset="0"/>
                        </a:rPr>
                        <a:t>Fall 2019</a:t>
                      </a:r>
                    </a:p>
                  </a:txBody>
                  <a:tcPr anchor="ctr"/>
                </a:tc>
                <a:tc>
                  <a:txBody>
                    <a:bodyPr/>
                    <a:lstStyle/>
                    <a:p>
                      <a:pPr algn="ctr"/>
                      <a:r>
                        <a:rPr lang="en-US" sz="2400" dirty="0">
                          <a:latin typeface="Century Gothic" panose="020B0502020202020204" pitchFamily="34" charset="0"/>
                        </a:rPr>
                        <a:t>Spring 2020</a:t>
                      </a:r>
                    </a:p>
                  </a:txBody>
                  <a:tcPr anchor="ctr"/>
                </a:tc>
                <a:extLst>
                  <a:ext uri="{0D108BD9-81ED-4DB2-BD59-A6C34878D82A}">
                    <a16:rowId xmlns:a16="http://schemas.microsoft.com/office/drawing/2014/main" val="210427494"/>
                  </a:ext>
                </a:extLst>
              </a:tr>
            </a:tbl>
          </a:graphicData>
        </a:graphic>
      </p:graphicFrame>
      <p:sp>
        <p:nvSpPr>
          <p:cNvPr id="14" name="Footer Placeholder 13">
            <a:extLst>
              <a:ext uri="{FF2B5EF4-FFF2-40B4-BE49-F238E27FC236}">
                <a16:creationId xmlns:a16="http://schemas.microsoft.com/office/drawing/2014/main" id="{484C7463-01C5-F646-B847-7F80F20179E4}"/>
              </a:ext>
            </a:extLst>
          </p:cNvPr>
          <p:cNvSpPr>
            <a:spLocks noGrp="1"/>
          </p:cNvSpPr>
          <p:nvPr>
            <p:ph type="ftr" sz="quarter" idx="3"/>
          </p:nvPr>
        </p:nvSpPr>
        <p:spPr/>
        <p:txBody>
          <a:bodyPr/>
          <a:lstStyle/>
          <a:p>
            <a:r>
              <a:rPr lang="en-US">
                <a:solidFill>
                  <a:schemeClr val="accent1">
                    <a:lumMod val="60000"/>
                    <a:lumOff val="40000"/>
                  </a:schemeClr>
                </a:solidFill>
              </a:rPr>
              <a:t>TEA - Student Assessment Division</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1062723892"/>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80DA8D7C-4F4E-4B1E-BD58-9A9AFDDBCF8A}"/>
              </a:ext>
            </a:extLst>
          </p:cNvPr>
          <p:cNvSpPr>
            <a:spLocks noGrp="1"/>
          </p:cNvSpPr>
          <p:nvPr>
            <p:ph type="subTitle" idx="1"/>
          </p:nvPr>
        </p:nvSpPr>
        <p:spPr>
          <a:xfrm>
            <a:off x="831739" y="1366845"/>
            <a:ext cx="10316552" cy="2423896"/>
          </a:xfrm>
        </p:spPr>
        <p:txBody>
          <a:bodyPr/>
          <a:lstStyle/>
          <a:p>
            <a:pPr marL="457200" indent="-457200" algn="l">
              <a:lnSpc>
                <a:spcPct val="110000"/>
              </a:lnSpc>
              <a:buClr>
                <a:schemeClr val="accent2"/>
              </a:buClr>
              <a:buFont typeface="Wingdings" panose="05000000000000000000" pitchFamily="2" charset="2"/>
              <a:buChar char="§"/>
            </a:pPr>
            <a:r>
              <a:rPr lang="en-US" dirty="0">
                <a:latin typeface="Century Gothic" panose="020B0502020202020204" pitchFamily="34" charset="0"/>
              </a:rPr>
              <a:t>The accountability subset rule is used to determine which results are included in district and campus accountability calculations.</a:t>
            </a:r>
            <a:br>
              <a:rPr lang="en-US" dirty="0">
                <a:latin typeface="Century Gothic" panose="020B0502020202020204" pitchFamily="34" charset="0"/>
              </a:rPr>
            </a:br>
            <a:r>
              <a:rPr lang="en-US" dirty="0">
                <a:latin typeface="Century Gothic" panose="020B0502020202020204" pitchFamily="34" charset="0"/>
              </a:rPr>
              <a:t> </a:t>
            </a:r>
          </a:p>
          <a:p>
            <a:pPr marL="457200" indent="-457200" algn="l">
              <a:lnSpc>
                <a:spcPct val="110000"/>
              </a:lnSpc>
              <a:buClr>
                <a:schemeClr val="accent2"/>
              </a:buClr>
              <a:buFont typeface="Wingdings" panose="05000000000000000000" pitchFamily="2" charset="2"/>
              <a:buChar char="§"/>
            </a:pPr>
            <a:r>
              <a:rPr lang="en-US">
                <a:latin typeface="Century Gothic" panose="020B0502020202020204" pitchFamily="34" charset="0"/>
              </a:rPr>
              <a:t>A </a:t>
            </a:r>
            <a:r>
              <a:rPr lang="en-US" dirty="0">
                <a:latin typeface="Century Gothic" panose="020B0502020202020204" pitchFamily="34" charset="0"/>
              </a:rPr>
              <a:t>subset of assessment results is used to calculate each domain. The calculation includes </a:t>
            </a:r>
            <a:r>
              <a:rPr lang="en-US" u="sng" dirty="0">
                <a:latin typeface="Century Gothic" panose="020B0502020202020204" pitchFamily="34" charset="0"/>
              </a:rPr>
              <a:t>only assessment results for students enrolled in the district or campus on the previous TSDS PEIMS October snapshot </a:t>
            </a:r>
            <a:r>
              <a:rPr lang="en-US" u="sng" dirty="0">
                <a:solidFill>
                  <a:srgbClr val="FF0000"/>
                </a:solidFill>
                <a:latin typeface="Century Gothic" panose="020B0502020202020204" pitchFamily="34" charset="0"/>
              </a:rPr>
              <a:t>and</a:t>
            </a:r>
            <a:r>
              <a:rPr lang="en-US" u="sng" dirty="0">
                <a:latin typeface="Century Gothic" panose="020B0502020202020204" pitchFamily="34" charset="0"/>
              </a:rPr>
              <a:t> on testing day.</a:t>
            </a:r>
          </a:p>
          <a:p>
            <a:pPr algn="l">
              <a:lnSpc>
                <a:spcPct val="110000"/>
              </a:lnSpc>
              <a:buClr>
                <a:schemeClr val="accent2"/>
              </a:buClr>
            </a:pPr>
            <a:endParaRPr lang="en-US" sz="2600" dirty="0">
              <a:latin typeface="Century Gothic" panose="020B0502020202020204" pitchFamily="34" charset="0"/>
            </a:endParaRPr>
          </a:p>
        </p:txBody>
      </p:sp>
      <p:cxnSp>
        <p:nvCxnSpPr>
          <p:cNvPr id="9" name="Straight Connector 8">
            <a:extLst>
              <a:ext uri="{FF2B5EF4-FFF2-40B4-BE49-F238E27FC236}">
                <a16:creationId xmlns:a16="http://schemas.microsoft.com/office/drawing/2014/main" id="{6DC0ED69-3F7B-4B61-BC23-898718FD7392}"/>
              </a:ext>
            </a:extLst>
          </p:cNvPr>
          <p:cNvCxnSpPr/>
          <p:nvPr/>
        </p:nvCxnSpPr>
        <p:spPr>
          <a:xfrm>
            <a:off x="831739" y="1089871"/>
            <a:ext cx="82253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A3F64887-259D-44E8-9FB6-7620E429624D}"/>
              </a:ext>
            </a:extLst>
          </p:cNvPr>
          <p:cNvSpPr txBox="1">
            <a:spLocks/>
          </p:cNvSpPr>
          <p:nvPr/>
        </p:nvSpPr>
        <p:spPr>
          <a:xfrm>
            <a:off x="1668321" y="433790"/>
            <a:ext cx="9169012" cy="5741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50" normalizeH="0" baseline="0" noProof="0" dirty="0">
                <a:ln>
                  <a:noFill/>
                </a:ln>
                <a:solidFill>
                  <a:srgbClr val="FF8134"/>
                </a:solidFill>
                <a:effectLst/>
                <a:uLnTx/>
                <a:uFillTx/>
                <a:latin typeface="Century Gothic" panose="020B0502020202020204" pitchFamily="34" charset="0"/>
                <a:ea typeface="+mj-ea"/>
                <a:cs typeface="+mj-cs"/>
              </a:rPr>
              <a:t>Accountability Subset Rule</a:t>
            </a:r>
            <a:endParaRPr lang="en-US" sz="25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50" normalizeH="0" baseline="0" noProof="0" dirty="0">
              <a:ln>
                <a:noFill/>
              </a:ln>
              <a:solidFill>
                <a:srgbClr val="1682C5">
                  <a:lumMod val="75000"/>
                </a:srgbClr>
              </a:solidFill>
              <a:effectLst/>
              <a:uLnTx/>
              <a:uFillTx/>
              <a:latin typeface="Century Gothic" panose="020B0502020202020204" pitchFamily="34" charset="0"/>
              <a:ea typeface="+mj-ea"/>
              <a:cs typeface="+mj-cs"/>
            </a:endParaRPr>
          </a:p>
        </p:txBody>
      </p:sp>
      <p:sp>
        <p:nvSpPr>
          <p:cNvPr id="8" name="Subtitle 6">
            <a:extLst>
              <a:ext uri="{FF2B5EF4-FFF2-40B4-BE49-F238E27FC236}">
                <a16:creationId xmlns:a16="http://schemas.microsoft.com/office/drawing/2014/main" id="{C4B5B975-E5E2-405C-9245-976A383C265D}"/>
              </a:ext>
            </a:extLst>
          </p:cNvPr>
          <p:cNvSpPr txBox="1">
            <a:spLocks/>
          </p:cNvSpPr>
          <p:nvPr/>
        </p:nvSpPr>
        <p:spPr>
          <a:xfrm>
            <a:off x="1283854" y="2982405"/>
            <a:ext cx="9144000" cy="1655762"/>
          </a:xfrm>
          <a:prstGeom prst="rect">
            <a:avLst/>
          </a:prstGeom>
        </p:spPr>
        <p:txBody>
          <a:bodyPr/>
          <a:lstStyle>
            <a:lvl1pPr marL="0" indent="0" algn="ctr" defTabSz="914400" rtl="0" eaLnBrk="1" latinLnBrk="0" hangingPunct="1">
              <a:lnSpc>
                <a:spcPct val="90000"/>
              </a:lnSpc>
              <a:spcBef>
                <a:spcPts val="1000"/>
              </a:spcBef>
              <a:buFont typeface="Arial"/>
              <a:buNone/>
              <a:defRPr sz="2400" b="0" i="0" kern="1200">
                <a:solidFill>
                  <a:schemeClr val="tx1"/>
                </a:solidFill>
                <a:latin typeface="Open Sans" charset="0"/>
                <a:ea typeface="Open Sans" charset="0"/>
                <a:cs typeface="Open Sans"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800"/>
              </a:lnSpc>
            </a:pPr>
            <a:br>
              <a:rPr lang="en-US" sz="2800" b="1" dirty="0">
                <a:solidFill>
                  <a:schemeClr val="accent1"/>
                </a:solidFill>
                <a:latin typeface="Century Gothic" panose="020B0502020202020204" pitchFamily="34" charset="0"/>
              </a:rPr>
            </a:br>
            <a:endParaRPr lang="en-US" sz="2800" i="1" dirty="0">
              <a:latin typeface="Century Gothic" panose="020B0502020202020204" pitchFamily="34" charset="0"/>
            </a:endParaRPr>
          </a:p>
        </p:txBody>
      </p:sp>
      <p:sp>
        <p:nvSpPr>
          <p:cNvPr id="13" name="Footer Placeholder 12">
            <a:extLst>
              <a:ext uri="{FF2B5EF4-FFF2-40B4-BE49-F238E27FC236}">
                <a16:creationId xmlns:a16="http://schemas.microsoft.com/office/drawing/2014/main" id="{2437F101-66D1-5542-AEA7-1D89A3D6709E}"/>
              </a:ext>
            </a:extLst>
          </p:cNvPr>
          <p:cNvSpPr>
            <a:spLocks noGrp="1"/>
          </p:cNvSpPr>
          <p:nvPr>
            <p:ph type="ftr" sz="quarter" idx="3"/>
          </p:nvPr>
        </p:nvSpPr>
        <p:spPr/>
        <p:txBody>
          <a:bodyPr/>
          <a:lstStyle/>
          <a:p>
            <a:r>
              <a:rPr lang="en-US">
                <a:solidFill>
                  <a:schemeClr val="accent1">
                    <a:lumMod val="60000"/>
                    <a:lumOff val="40000"/>
                  </a:schemeClr>
                </a:solidFill>
              </a:rPr>
              <a:t>TEA - Student Assessment Division</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487927268"/>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6DC0ED69-3F7B-4B61-BC23-898718FD7392}"/>
              </a:ext>
            </a:extLst>
          </p:cNvPr>
          <p:cNvCxnSpPr/>
          <p:nvPr/>
        </p:nvCxnSpPr>
        <p:spPr>
          <a:xfrm>
            <a:off x="831739" y="1089871"/>
            <a:ext cx="82253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A3F64887-259D-44E8-9FB6-7620E429624D}"/>
              </a:ext>
            </a:extLst>
          </p:cNvPr>
          <p:cNvSpPr txBox="1">
            <a:spLocks/>
          </p:cNvSpPr>
          <p:nvPr/>
        </p:nvSpPr>
        <p:spPr>
          <a:xfrm>
            <a:off x="1668321" y="433790"/>
            <a:ext cx="9169012" cy="5741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50" normalizeH="0" baseline="0" noProof="0" dirty="0">
                <a:ln>
                  <a:noFill/>
                </a:ln>
                <a:solidFill>
                  <a:srgbClr val="FF8134"/>
                </a:solidFill>
                <a:effectLst/>
                <a:uLnTx/>
                <a:uFillTx/>
                <a:latin typeface="Century Gothic" panose="020B0502020202020204" pitchFamily="34" charset="0"/>
                <a:ea typeface="+mj-ea"/>
                <a:cs typeface="+mj-cs"/>
              </a:rPr>
              <a:t>Accountability Subset Rule</a:t>
            </a:r>
            <a:endParaRPr lang="en-US" sz="25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50" normalizeH="0" baseline="0" noProof="0" dirty="0">
              <a:ln>
                <a:noFill/>
              </a:ln>
              <a:solidFill>
                <a:srgbClr val="1682C5">
                  <a:lumMod val="75000"/>
                </a:srgbClr>
              </a:solidFill>
              <a:effectLst/>
              <a:uLnTx/>
              <a:uFillTx/>
              <a:latin typeface="Century Gothic" panose="020B0502020202020204" pitchFamily="34" charset="0"/>
              <a:ea typeface="+mj-ea"/>
              <a:cs typeface="+mj-cs"/>
            </a:endParaRPr>
          </a:p>
        </p:txBody>
      </p:sp>
      <p:sp>
        <p:nvSpPr>
          <p:cNvPr id="8" name="Subtitle 6">
            <a:extLst>
              <a:ext uri="{FF2B5EF4-FFF2-40B4-BE49-F238E27FC236}">
                <a16:creationId xmlns:a16="http://schemas.microsoft.com/office/drawing/2014/main" id="{C4B5B975-E5E2-405C-9245-976A383C265D}"/>
              </a:ext>
            </a:extLst>
          </p:cNvPr>
          <p:cNvSpPr txBox="1">
            <a:spLocks/>
          </p:cNvSpPr>
          <p:nvPr/>
        </p:nvSpPr>
        <p:spPr>
          <a:xfrm>
            <a:off x="1283854" y="2982405"/>
            <a:ext cx="9144000" cy="1655762"/>
          </a:xfrm>
          <a:prstGeom prst="rect">
            <a:avLst/>
          </a:prstGeom>
        </p:spPr>
        <p:txBody>
          <a:bodyPr/>
          <a:lstStyle>
            <a:lvl1pPr marL="0" indent="0" algn="ctr" defTabSz="914400" rtl="0" eaLnBrk="1" latinLnBrk="0" hangingPunct="1">
              <a:lnSpc>
                <a:spcPct val="90000"/>
              </a:lnSpc>
              <a:spcBef>
                <a:spcPts val="1000"/>
              </a:spcBef>
              <a:buFont typeface="Arial"/>
              <a:buNone/>
              <a:defRPr sz="2400" b="0" i="0" kern="1200">
                <a:solidFill>
                  <a:schemeClr val="tx1"/>
                </a:solidFill>
                <a:latin typeface="Open Sans" charset="0"/>
                <a:ea typeface="Open Sans" charset="0"/>
                <a:cs typeface="Open Sans"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800"/>
              </a:lnSpc>
            </a:pPr>
            <a:br>
              <a:rPr lang="en-US" sz="2800" b="1" dirty="0">
                <a:solidFill>
                  <a:schemeClr val="accent1"/>
                </a:solidFill>
                <a:latin typeface="Century Gothic" panose="020B0502020202020204" pitchFamily="34" charset="0"/>
              </a:rPr>
            </a:br>
            <a:endParaRPr lang="en-US" sz="2800" i="1" dirty="0">
              <a:latin typeface="Century Gothic" panose="020B0502020202020204" pitchFamily="34" charset="0"/>
            </a:endParaRPr>
          </a:p>
        </p:txBody>
      </p:sp>
      <p:graphicFrame>
        <p:nvGraphicFramePr>
          <p:cNvPr id="11" name="Table 10">
            <a:extLst>
              <a:ext uri="{FF2B5EF4-FFF2-40B4-BE49-F238E27FC236}">
                <a16:creationId xmlns:a16="http://schemas.microsoft.com/office/drawing/2014/main" id="{B5494770-2AE3-4F60-8845-3B859B9A91D1}"/>
              </a:ext>
            </a:extLst>
          </p:cNvPr>
          <p:cNvGraphicFramePr>
            <a:graphicFrameLocks noGrp="1"/>
          </p:cNvGraphicFramePr>
          <p:nvPr/>
        </p:nvGraphicFramePr>
        <p:xfrm>
          <a:off x="1117600" y="1585023"/>
          <a:ext cx="9410700" cy="3687954"/>
        </p:xfrm>
        <a:graphic>
          <a:graphicData uri="http://schemas.openxmlformats.org/drawingml/2006/table">
            <a:tbl>
              <a:tblPr firstRow="1" bandRow="1">
                <a:tableStyleId>{5C22544A-7EE6-4342-B048-85BDC9FD1C3A}</a:tableStyleId>
              </a:tblPr>
              <a:tblGrid>
                <a:gridCol w="4705350">
                  <a:extLst>
                    <a:ext uri="{9D8B030D-6E8A-4147-A177-3AD203B41FA5}">
                      <a16:colId xmlns:a16="http://schemas.microsoft.com/office/drawing/2014/main" val="2737063101"/>
                    </a:ext>
                  </a:extLst>
                </a:gridCol>
                <a:gridCol w="4705350">
                  <a:extLst>
                    <a:ext uri="{9D8B030D-6E8A-4147-A177-3AD203B41FA5}">
                      <a16:colId xmlns:a16="http://schemas.microsoft.com/office/drawing/2014/main" val="1945386776"/>
                    </a:ext>
                  </a:extLst>
                </a:gridCol>
              </a:tblGrid>
              <a:tr h="931522">
                <a:tc>
                  <a:txBody>
                    <a:bodyPr/>
                    <a:lstStyle/>
                    <a:p>
                      <a:pPr algn="ctr"/>
                      <a:r>
                        <a:rPr lang="en-US" sz="1800" b="1" i="0" kern="1200" dirty="0">
                          <a:solidFill>
                            <a:schemeClr val="lt1"/>
                          </a:solidFill>
                          <a:effectLst/>
                          <a:latin typeface="Century Gothic" panose="020B0502020202020204" pitchFamily="34" charset="0"/>
                          <a:ea typeface="+mn-ea"/>
                          <a:cs typeface="+mn-cs"/>
                        </a:rPr>
                        <a:t>STAAR results are included in the subset of district/campus accountability</a:t>
                      </a:r>
                      <a:r>
                        <a:rPr lang="en-US" sz="1800" b="0" i="0" kern="1200" dirty="0">
                          <a:solidFill>
                            <a:schemeClr val="lt1"/>
                          </a:solidFill>
                          <a:effectLst/>
                          <a:latin typeface="Century Gothic" panose="020B0502020202020204" pitchFamily="34" charset="0"/>
                          <a:ea typeface="+mn-ea"/>
                          <a:cs typeface="+mn-cs"/>
                        </a:rPr>
                        <a:t>  </a:t>
                      </a:r>
                      <a:endParaRPr lang="en-US" sz="1800" dirty="0">
                        <a:latin typeface="Century Gothic" panose="020B0502020202020204" pitchFamily="34" charset="0"/>
                      </a:endParaRPr>
                    </a:p>
                  </a:txBody>
                  <a:tcPr anchor="ctr"/>
                </a:tc>
                <a:tc>
                  <a:txBody>
                    <a:bodyPr/>
                    <a:lstStyle/>
                    <a:p>
                      <a:pPr algn="ctr"/>
                      <a:r>
                        <a:rPr lang="en-US" sz="1800" b="1" i="0" kern="1200" dirty="0">
                          <a:solidFill>
                            <a:schemeClr val="lt1"/>
                          </a:solidFill>
                          <a:effectLst/>
                          <a:latin typeface="Century Gothic" panose="020B0502020202020204" pitchFamily="34" charset="0"/>
                          <a:ea typeface="+mn-ea"/>
                          <a:cs typeface="+mn-cs"/>
                        </a:rPr>
                        <a:t>if the student was enrolled in the district/campus on this date:</a:t>
                      </a:r>
                      <a:endParaRPr lang="en-US" sz="1800" dirty="0">
                        <a:latin typeface="Century Gothic" panose="020B0502020202020204" pitchFamily="34" charset="0"/>
                      </a:endParaRPr>
                    </a:p>
                  </a:txBody>
                  <a:tcPr anchor="ctr"/>
                </a:tc>
                <a:extLst>
                  <a:ext uri="{0D108BD9-81ED-4DB2-BD59-A6C34878D82A}">
                    <a16:rowId xmlns:a16="http://schemas.microsoft.com/office/drawing/2014/main" val="248016886"/>
                  </a:ext>
                </a:extLst>
              </a:tr>
              <a:tr h="689108">
                <a:tc>
                  <a:txBody>
                    <a:bodyPr/>
                    <a:lstStyle/>
                    <a:p>
                      <a:r>
                        <a:rPr lang="en-US" sz="1800" b="0" i="0" kern="1200" dirty="0">
                          <a:solidFill>
                            <a:schemeClr val="dk1"/>
                          </a:solidFill>
                          <a:effectLst/>
                          <a:latin typeface="Century Gothic" panose="020B0502020202020204" pitchFamily="34" charset="0"/>
                          <a:ea typeface="+mn-ea"/>
                          <a:cs typeface="+mn-cs"/>
                        </a:rPr>
                        <a:t>EOC summer 2019 administration</a:t>
                      </a:r>
                      <a:endParaRPr lang="en-US" sz="1800" dirty="0">
                        <a:latin typeface="Century Gothic" panose="020B0502020202020204" pitchFamily="34" charset="0"/>
                      </a:endParaRPr>
                    </a:p>
                  </a:txBody>
                  <a:tcPr anchor="ctr"/>
                </a:tc>
                <a:tc>
                  <a:txBody>
                    <a:bodyPr/>
                    <a:lstStyle/>
                    <a:p>
                      <a:r>
                        <a:rPr lang="en-US" sz="1800" b="0" i="0" kern="1200" dirty="0">
                          <a:solidFill>
                            <a:schemeClr val="dk1"/>
                          </a:solidFill>
                          <a:effectLst/>
                          <a:latin typeface="Century Gothic" panose="020B0502020202020204" pitchFamily="34" charset="0"/>
                          <a:ea typeface="+mn-ea"/>
                          <a:cs typeface="+mn-cs"/>
                        </a:rPr>
                        <a:t>Fall 2018 snapshot</a:t>
                      </a:r>
                      <a:endParaRPr lang="en-US" sz="1800" dirty="0">
                        <a:latin typeface="Century Gothic" panose="020B0502020202020204" pitchFamily="34" charset="0"/>
                      </a:endParaRPr>
                    </a:p>
                  </a:txBody>
                  <a:tcPr anchor="ctr"/>
                </a:tc>
                <a:extLst>
                  <a:ext uri="{0D108BD9-81ED-4DB2-BD59-A6C34878D82A}">
                    <a16:rowId xmlns:a16="http://schemas.microsoft.com/office/drawing/2014/main" val="4207090032"/>
                  </a:ext>
                </a:extLst>
              </a:tr>
              <a:tr h="689108">
                <a:tc>
                  <a:txBody>
                    <a:bodyPr/>
                    <a:lstStyle/>
                    <a:p>
                      <a:r>
                        <a:rPr lang="en-US" sz="1800" b="0" i="0" kern="1200" dirty="0">
                          <a:solidFill>
                            <a:schemeClr val="dk1"/>
                          </a:solidFill>
                          <a:effectLst/>
                          <a:latin typeface="Century Gothic" panose="020B0502020202020204" pitchFamily="34" charset="0"/>
                          <a:ea typeface="+mn-ea"/>
                          <a:cs typeface="+mn-cs"/>
                        </a:rPr>
                        <a:t>EOC fall 2019 administration</a:t>
                      </a:r>
                      <a:endParaRPr lang="en-US" sz="1800" dirty="0">
                        <a:latin typeface="Century Gothic" panose="020B0502020202020204" pitchFamily="34" charset="0"/>
                      </a:endParaRPr>
                    </a:p>
                  </a:txBody>
                  <a:tcPr anchor="ctr"/>
                </a:tc>
                <a:tc rowSpan="3">
                  <a:txBody>
                    <a:bodyPr/>
                    <a:lstStyle/>
                    <a:p>
                      <a:r>
                        <a:rPr lang="en-US" sz="1800" b="0" i="0" kern="1200" dirty="0">
                          <a:solidFill>
                            <a:schemeClr val="dk1"/>
                          </a:solidFill>
                          <a:effectLst/>
                          <a:latin typeface="Century Gothic" panose="020B0502020202020204" pitchFamily="34" charset="0"/>
                          <a:ea typeface="+mn-ea"/>
                          <a:cs typeface="+mn-cs"/>
                        </a:rPr>
                        <a:t>Fall 2019 snapshot</a:t>
                      </a:r>
                      <a:endParaRPr lang="en-US" sz="1800" dirty="0">
                        <a:latin typeface="Century Gothic" panose="020B0502020202020204" pitchFamily="34" charset="0"/>
                      </a:endParaRPr>
                    </a:p>
                  </a:txBody>
                  <a:tcPr anchor="ctr"/>
                </a:tc>
                <a:extLst>
                  <a:ext uri="{0D108BD9-81ED-4DB2-BD59-A6C34878D82A}">
                    <a16:rowId xmlns:a16="http://schemas.microsoft.com/office/drawing/2014/main" val="1587084352"/>
                  </a:ext>
                </a:extLst>
              </a:tr>
              <a:tr h="689108">
                <a:tc>
                  <a:txBody>
                    <a:bodyPr/>
                    <a:lstStyle/>
                    <a:p>
                      <a:r>
                        <a:rPr lang="en-US" sz="1800" b="0" i="0" kern="1200" dirty="0">
                          <a:solidFill>
                            <a:schemeClr val="dk1"/>
                          </a:solidFill>
                          <a:effectLst/>
                          <a:latin typeface="Century Gothic" panose="020B0502020202020204" pitchFamily="34" charset="0"/>
                          <a:ea typeface="+mn-ea"/>
                          <a:cs typeface="+mn-cs"/>
                        </a:rPr>
                        <a:t>EOC spring 2020 administration</a:t>
                      </a:r>
                      <a:endParaRPr lang="en-US" sz="1800" dirty="0">
                        <a:latin typeface="Century Gothic" panose="020B0502020202020204" pitchFamily="34" charset="0"/>
                      </a:endParaRPr>
                    </a:p>
                  </a:txBody>
                  <a:tcPr anchor="ctr"/>
                </a:tc>
                <a:tc vMerge="1">
                  <a:txBody>
                    <a:bodyPr/>
                    <a:lstStyle/>
                    <a:p>
                      <a:endParaRPr lang="en-US"/>
                    </a:p>
                  </a:txBody>
                  <a:tcPr/>
                </a:tc>
                <a:extLst>
                  <a:ext uri="{0D108BD9-81ED-4DB2-BD59-A6C34878D82A}">
                    <a16:rowId xmlns:a16="http://schemas.microsoft.com/office/drawing/2014/main" val="2927723546"/>
                  </a:ext>
                </a:extLst>
              </a:tr>
              <a:tr h="689108">
                <a:tc>
                  <a:txBody>
                    <a:bodyPr/>
                    <a:lstStyle/>
                    <a:p>
                      <a:r>
                        <a:rPr lang="en-US" sz="1800" b="0" i="0" kern="1200" dirty="0">
                          <a:solidFill>
                            <a:schemeClr val="dk1"/>
                          </a:solidFill>
                          <a:effectLst/>
                          <a:latin typeface="Century Gothic" panose="020B0502020202020204" pitchFamily="34" charset="0"/>
                          <a:ea typeface="+mn-ea"/>
                          <a:cs typeface="+mn-cs"/>
                        </a:rPr>
                        <a:t>Grades 3–8 spring 2020 administration</a:t>
                      </a:r>
                      <a:endParaRPr lang="en-US" sz="1800" dirty="0">
                        <a:latin typeface="Century Gothic" panose="020B0502020202020204" pitchFamily="34" charset="0"/>
                      </a:endParaRPr>
                    </a:p>
                  </a:txBody>
                  <a:tcPr anchor="ctr"/>
                </a:tc>
                <a:tc vMerge="1">
                  <a:txBody>
                    <a:bodyPr/>
                    <a:lstStyle/>
                    <a:p>
                      <a:endParaRPr lang="en-US" dirty="0"/>
                    </a:p>
                  </a:txBody>
                  <a:tcPr/>
                </a:tc>
                <a:extLst>
                  <a:ext uri="{0D108BD9-81ED-4DB2-BD59-A6C34878D82A}">
                    <a16:rowId xmlns:a16="http://schemas.microsoft.com/office/drawing/2014/main" val="3021269060"/>
                  </a:ext>
                </a:extLst>
              </a:tr>
            </a:tbl>
          </a:graphicData>
        </a:graphic>
      </p:graphicFrame>
      <p:sp>
        <p:nvSpPr>
          <p:cNvPr id="13" name="Footer Placeholder 12">
            <a:extLst>
              <a:ext uri="{FF2B5EF4-FFF2-40B4-BE49-F238E27FC236}">
                <a16:creationId xmlns:a16="http://schemas.microsoft.com/office/drawing/2014/main" id="{3E469105-F459-8E47-807F-4FEE836287D4}"/>
              </a:ext>
            </a:extLst>
          </p:cNvPr>
          <p:cNvSpPr>
            <a:spLocks noGrp="1"/>
          </p:cNvSpPr>
          <p:nvPr>
            <p:ph type="ftr" sz="quarter" idx="3"/>
          </p:nvPr>
        </p:nvSpPr>
        <p:spPr/>
        <p:txBody>
          <a:bodyPr/>
          <a:lstStyle/>
          <a:p>
            <a:r>
              <a:rPr lang="en-US">
                <a:solidFill>
                  <a:schemeClr val="accent1">
                    <a:lumMod val="60000"/>
                    <a:lumOff val="40000"/>
                  </a:schemeClr>
                </a:solidFill>
              </a:rPr>
              <a:t>TEA - Student Assessment Division</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2599169139"/>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80DA8D7C-4F4E-4B1E-BD58-9A9AFDDBCF8A}"/>
              </a:ext>
            </a:extLst>
          </p:cNvPr>
          <p:cNvSpPr>
            <a:spLocks noGrp="1"/>
          </p:cNvSpPr>
          <p:nvPr>
            <p:ph type="subTitle" idx="1"/>
          </p:nvPr>
        </p:nvSpPr>
        <p:spPr>
          <a:xfrm>
            <a:off x="836192" y="1472836"/>
            <a:ext cx="10085860" cy="631985"/>
          </a:xfrm>
        </p:spPr>
        <p:txBody>
          <a:bodyPr/>
          <a:lstStyle/>
          <a:p>
            <a:pPr algn="l"/>
            <a:r>
              <a:rPr lang="en-US" sz="2100" b="1" dirty="0">
                <a:solidFill>
                  <a:schemeClr val="accent1"/>
                </a:solidFill>
                <a:latin typeface="Century Gothic" panose="020B0502020202020204" pitchFamily="34" charset="0"/>
                <a:cs typeface="Calibri" charset="0"/>
              </a:rPr>
              <a:t>Grades 3–8 Scenario</a:t>
            </a:r>
            <a:endParaRPr lang="en-US" sz="2100" b="1" dirty="0">
              <a:latin typeface="Century Gothic" panose="020B0502020202020204" pitchFamily="34" charset="0"/>
            </a:endParaRPr>
          </a:p>
        </p:txBody>
      </p:sp>
      <p:graphicFrame>
        <p:nvGraphicFramePr>
          <p:cNvPr id="4" name="Table 3">
            <a:extLst>
              <a:ext uri="{FF2B5EF4-FFF2-40B4-BE49-F238E27FC236}">
                <a16:creationId xmlns:a16="http://schemas.microsoft.com/office/drawing/2014/main" id="{2808A8B2-DC38-42F0-B47B-834CB62ABE76}"/>
              </a:ext>
            </a:extLst>
          </p:cNvPr>
          <p:cNvGraphicFramePr>
            <a:graphicFrameLocks noGrp="1"/>
          </p:cNvGraphicFramePr>
          <p:nvPr/>
        </p:nvGraphicFramePr>
        <p:xfrm>
          <a:off x="836192" y="2363547"/>
          <a:ext cx="10509470" cy="2476337"/>
        </p:xfrm>
        <a:graphic>
          <a:graphicData uri="http://schemas.openxmlformats.org/drawingml/2006/table">
            <a:tbl>
              <a:tblPr firstRow="1" bandRow="1">
                <a:tableStyleId>{5C22544A-7EE6-4342-B048-85BDC9FD1C3A}</a:tableStyleId>
              </a:tblPr>
              <a:tblGrid>
                <a:gridCol w="2766778">
                  <a:extLst>
                    <a:ext uri="{9D8B030D-6E8A-4147-A177-3AD203B41FA5}">
                      <a16:colId xmlns:a16="http://schemas.microsoft.com/office/drawing/2014/main" val="2210981792"/>
                    </a:ext>
                  </a:extLst>
                </a:gridCol>
                <a:gridCol w="2616644">
                  <a:extLst>
                    <a:ext uri="{9D8B030D-6E8A-4147-A177-3AD203B41FA5}">
                      <a16:colId xmlns:a16="http://schemas.microsoft.com/office/drawing/2014/main" val="1536694306"/>
                    </a:ext>
                  </a:extLst>
                </a:gridCol>
                <a:gridCol w="2638093">
                  <a:extLst>
                    <a:ext uri="{9D8B030D-6E8A-4147-A177-3AD203B41FA5}">
                      <a16:colId xmlns:a16="http://schemas.microsoft.com/office/drawing/2014/main" val="794476121"/>
                    </a:ext>
                  </a:extLst>
                </a:gridCol>
                <a:gridCol w="2487955">
                  <a:extLst>
                    <a:ext uri="{9D8B030D-6E8A-4147-A177-3AD203B41FA5}">
                      <a16:colId xmlns:a16="http://schemas.microsoft.com/office/drawing/2014/main" val="1022873808"/>
                    </a:ext>
                  </a:extLst>
                </a:gridCol>
              </a:tblGrid>
              <a:tr h="12532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lt1"/>
                          </a:solidFill>
                          <a:effectLst/>
                          <a:latin typeface="Century Gothic" panose="020B0502020202020204" pitchFamily="34" charset="0"/>
                          <a:ea typeface="+mn-ea"/>
                          <a:cs typeface="+mn-cs"/>
                        </a:rPr>
                        <a:t>If a student was enrolled on fall 2019 snapshot at</a:t>
                      </a:r>
                      <a:r>
                        <a:rPr lang="en-US" sz="1800" b="0" i="0" kern="1200" dirty="0">
                          <a:solidFill>
                            <a:schemeClr val="lt1"/>
                          </a:solidFill>
                          <a:effectLst/>
                          <a:latin typeface="Century Gothic" panose="020B0502020202020204" pitchFamily="34" charset="0"/>
                          <a:ea typeface="+mn-ea"/>
                          <a:cs typeface="+mn-cs"/>
                        </a:rPr>
                        <a:t>  </a:t>
                      </a:r>
                      <a:endParaRPr lang="en-US" dirty="0">
                        <a:latin typeface="Century Gothic" panose="020B0502020202020204" pitchFamily="34" charset="0"/>
                      </a:endParaRPr>
                    </a:p>
                  </a:txBody>
                  <a:tcPr marL="47625" marR="47625" marT="47625" marB="47625" anchor="ctr"/>
                </a:tc>
                <a:tc>
                  <a:txBody>
                    <a:bodyPr/>
                    <a:lstStyle/>
                    <a:p>
                      <a:pPr algn="ctr"/>
                      <a:r>
                        <a:rPr lang="en-US" sz="1800" b="1" i="0" kern="1200" dirty="0">
                          <a:solidFill>
                            <a:schemeClr val="lt1"/>
                          </a:solidFill>
                          <a:effectLst/>
                          <a:latin typeface="Century Gothic" panose="020B0502020202020204" pitchFamily="34" charset="0"/>
                          <a:ea typeface="+mn-ea"/>
                          <a:cs typeface="+mn-cs"/>
                        </a:rPr>
                        <a:t>The student took the spring STAAR at</a:t>
                      </a:r>
                      <a:r>
                        <a:rPr lang="en-US" sz="1800" b="0" i="0" kern="1200" dirty="0">
                          <a:solidFill>
                            <a:schemeClr val="lt1"/>
                          </a:solidFill>
                          <a:effectLst/>
                          <a:latin typeface="Century Gothic" panose="020B0502020202020204" pitchFamily="34" charset="0"/>
                          <a:ea typeface="+mn-ea"/>
                          <a:cs typeface="+mn-cs"/>
                        </a:rPr>
                        <a:t>    </a:t>
                      </a:r>
                      <a:endParaRPr lang="en-US" dirty="0">
                        <a:latin typeface="Century Gothic" panose="020B0502020202020204" pitchFamily="34" charset="0"/>
                      </a:endParaRPr>
                    </a:p>
                  </a:txBody>
                  <a:tcPr anchor="ctr"/>
                </a:tc>
                <a:tc>
                  <a:txBody>
                    <a:bodyPr/>
                    <a:lstStyle/>
                    <a:p>
                      <a:pPr algn="ctr"/>
                      <a:r>
                        <a:rPr lang="en-US" sz="1800" b="1" i="0" kern="1200" dirty="0">
                          <a:solidFill>
                            <a:schemeClr val="lt1"/>
                          </a:solidFill>
                          <a:effectLst/>
                          <a:latin typeface="Century Gothic" panose="020B0502020202020204" pitchFamily="34" charset="0"/>
                          <a:ea typeface="+mn-ea"/>
                          <a:cs typeface="+mn-cs"/>
                        </a:rPr>
                        <a:t>The campus that receives the result is</a:t>
                      </a:r>
                      <a:endParaRPr lang="en-US" dirty="0">
                        <a:latin typeface="Century Gothic" panose="020B0502020202020204" pitchFamily="34" charset="0"/>
                      </a:endParaRPr>
                    </a:p>
                  </a:txBody>
                  <a:tcPr anchor="ctr"/>
                </a:tc>
                <a:tc>
                  <a:txBody>
                    <a:bodyPr/>
                    <a:lstStyle/>
                    <a:p>
                      <a:pPr algn="ctr"/>
                      <a:r>
                        <a:rPr lang="en-US" sz="1800" b="1" i="0" kern="1200" dirty="0">
                          <a:solidFill>
                            <a:schemeClr val="lt1"/>
                          </a:solidFill>
                          <a:effectLst/>
                          <a:latin typeface="Century Gothic" panose="020B0502020202020204" pitchFamily="34" charset="0"/>
                          <a:ea typeface="+mn-ea"/>
                          <a:cs typeface="+mn-cs"/>
                        </a:rPr>
                        <a:t>Does the result meet the accountability subset?</a:t>
                      </a:r>
                      <a:r>
                        <a:rPr lang="en-US" sz="1800" b="0" i="0" kern="1200" dirty="0">
                          <a:solidFill>
                            <a:schemeClr val="lt1"/>
                          </a:solidFill>
                          <a:effectLst/>
                          <a:latin typeface="Century Gothic" panose="020B0502020202020204" pitchFamily="34" charset="0"/>
                          <a:ea typeface="+mn-ea"/>
                          <a:cs typeface="+mn-cs"/>
                        </a:rPr>
                        <a:t> </a:t>
                      </a:r>
                      <a:endParaRPr lang="en-US" dirty="0">
                        <a:latin typeface="Century Gothic" panose="020B0502020202020204" pitchFamily="34" charset="0"/>
                      </a:endParaRPr>
                    </a:p>
                  </a:txBody>
                  <a:tcPr anchor="ctr"/>
                </a:tc>
                <a:extLst>
                  <a:ext uri="{0D108BD9-81ED-4DB2-BD59-A6C34878D82A}">
                    <a16:rowId xmlns:a16="http://schemas.microsoft.com/office/drawing/2014/main" val="1136450137"/>
                  </a:ext>
                </a:extLst>
              </a:tr>
              <a:tr h="676197">
                <a:tc>
                  <a:txBody>
                    <a:bodyPr/>
                    <a:lstStyle/>
                    <a:p>
                      <a:pPr algn="ctr"/>
                      <a:r>
                        <a:rPr lang="en-US" sz="1800" b="0" i="0" kern="1200" dirty="0">
                          <a:solidFill>
                            <a:schemeClr val="dk1"/>
                          </a:solidFill>
                          <a:effectLst/>
                          <a:latin typeface="Century Gothic" panose="020B0502020202020204" pitchFamily="34" charset="0"/>
                          <a:ea typeface="+mn-ea"/>
                          <a:cs typeface="+mn-cs"/>
                        </a:rPr>
                        <a:t>Campus A</a:t>
                      </a:r>
                      <a:endParaRPr lang="en-US" dirty="0">
                        <a:latin typeface="Century Gothic" panose="020B0502020202020204" pitchFamily="34" charset="0"/>
                      </a:endParaRPr>
                    </a:p>
                  </a:txBody>
                  <a:tcPr anchor="ctr"/>
                </a:tc>
                <a:tc>
                  <a:txBody>
                    <a:bodyPr/>
                    <a:lstStyle/>
                    <a:p>
                      <a:pPr algn="ctr"/>
                      <a:r>
                        <a:rPr lang="en-US" sz="1800" b="0" i="0" kern="1200" dirty="0">
                          <a:solidFill>
                            <a:schemeClr val="dk1"/>
                          </a:solidFill>
                          <a:effectLst/>
                          <a:latin typeface="Century Gothic" panose="020B0502020202020204" pitchFamily="34" charset="0"/>
                          <a:ea typeface="+mn-ea"/>
                          <a:cs typeface="+mn-cs"/>
                        </a:rPr>
                        <a:t>Campus A</a:t>
                      </a:r>
                      <a:endParaRPr lang="en-US" dirty="0">
                        <a:latin typeface="Century Gothic" panose="020B0502020202020204" pitchFamily="34" charset="0"/>
                      </a:endParaRPr>
                    </a:p>
                  </a:txBody>
                  <a:tcPr anchor="ctr"/>
                </a:tc>
                <a:tc>
                  <a:txBody>
                    <a:bodyPr/>
                    <a:lstStyle/>
                    <a:p>
                      <a:pPr algn="ctr"/>
                      <a:r>
                        <a:rPr lang="en-US" sz="1800" b="0" i="0" kern="1200" dirty="0">
                          <a:solidFill>
                            <a:schemeClr val="dk1"/>
                          </a:solidFill>
                          <a:effectLst/>
                          <a:latin typeface="Century Gothic" panose="020B0502020202020204" pitchFamily="34" charset="0"/>
                          <a:ea typeface="+mn-ea"/>
                          <a:cs typeface="+mn-cs"/>
                        </a:rPr>
                        <a:t>Campus A</a:t>
                      </a:r>
                      <a:endParaRPr lang="en-US" dirty="0">
                        <a:latin typeface="Century Gothic" panose="020B0502020202020204" pitchFamily="34" charset="0"/>
                      </a:endParaRPr>
                    </a:p>
                  </a:txBody>
                  <a:tcPr anchor="ctr"/>
                </a:tc>
                <a:tc>
                  <a:txBody>
                    <a:bodyPr/>
                    <a:lstStyle/>
                    <a:p>
                      <a:pPr algn="ctr"/>
                      <a:r>
                        <a:rPr lang="en-US" sz="1800" b="0" i="0" kern="1200" dirty="0">
                          <a:solidFill>
                            <a:schemeClr val="dk1"/>
                          </a:solidFill>
                          <a:effectLst/>
                          <a:latin typeface="Century Gothic" panose="020B0502020202020204" pitchFamily="34" charset="0"/>
                          <a:ea typeface="+mn-ea"/>
                          <a:cs typeface="+mn-cs"/>
                        </a:rPr>
                        <a:t>Yes</a:t>
                      </a:r>
                      <a:endParaRPr lang="en-US" dirty="0">
                        <a:latin typeface="Century Gothic" panose="020B0502020202020204" pitchFamily="34" charset="0"/>
                      </a:endParaRPr>
                    </a:p>
                  </a:txBody>
                  <a:tcPr anchor="ctr"/>
                </a:tc>
                <a:extLst>
                  <a:ext uri="{0D108BD9-81ED-4DB2-BD59-A6C34878D82A}">
                    <a16:rowId xmlns:a16="http://schemas.microsoft.com/office/drawing/2014/main" val="3284804067"/>
                  </a:ext>
                </a:extLst>
              </a:tr>
              <a:tr h="546878">
                <a:tc>
                  <a:txBody>
                    <a:bodyPr/>
                    <a:lstStyle/>
                    <a:p>
                      <a:pPr algn="ctr"/>
                      <a:r>
                        <a:rPr lang="en-US" sz="1800" b="0" i="0" kern="1200" dirty="0">
                          <a:solidFill>
                            <a:schemeClr val="dk1"/>
                          </a:solidFill>
                          <a:effectLst/>
                          <a:latin typeface="Century Gothic" panose="020B0502020202020204" pitchFamily="34" charset="0"/>
                          <a:ea typeface="+mn-ea"/>
                          <a:cs typeface="+mn-cs"/>
                        </a:rPr>
                        <a:t>Campus A</a:t>
                      </a:r>
                      <a:endParaRPr lang="en-US" dirty="0">
                        <a:latin typeface="Century Gothic" panose="020B0502020202020204" pitchFamily="34" charset="0"/>
                      </a:endParaRPr>
                    </a:p>
                  </a:txBody>
                  <a:tcPr anchor="ctr"/>
                </a:tc>
                <a:tc>
                  <a:txBody>
                    <a:bodyPr/>
                    <a:lstStyle/>
                    <a:p>
                      <a:pPr algn="ctr"/>
                      <a:r>
                        <a:rPr lang="en-US" sz="1800" b="0" i="0" kern="1200" dirty="0">
                          <a:solidFill>
                            <a:schemeClr val="dk1"/>
                          </a:solidFill>
                          <a:effectLst/>
                          <a:latin typeface="Century Gothic" panose="020B0502020202020204" pitchFamily="34" charset="0"/>
                          <a:ea typeface="+mn-ea"/>
                          <a:cs typeface="+mn-cs"/>
                        </a:rPr>
                        <a:t>Campus B</a:t>
                      </a:r>
                      <a:endParaRPr lang="en-US" dirty="0">
                        <a:latin typeface="Century Gothic" panose="020B0502020202020204" pitchFamily="34" charset="0"/>
                      </a:endParaRPr>
                    </a:p>
                  </a:txBody>
                  <a:tcPr anchor="ctr"/>
                </a:tc>
                <a:tc>
                  <a:txBody>
                    <a:bodyPr/>
                    <a:lstStyle/>
                    <a:p>
                      <a:pPr algn="ctr"/>
                      <a:r>
                        <a:rPr lang="en-US" sz="1800" b="0" i="0" kern="1200" dirty="0">
                          <a:solidFill>
                            <a:schemeClr val="dk1"/>
                          </a:solidFill>
                          <a:effectLst/>
                          <a:latin typeface="Century Gothic" panose="020B0502020202020204" pitchFamily="34" charset="0"/>
                          <a:ea typeface="+mn-ea"/>
                          <a:cs typeface="+mn-cs"/>
                        </a:rPr>
                        <a:t>Campus B</a:t>
                      </a:r>
                      <a:endParaRPr lang="en-US" dirty="0">
                        <a:latin typeface="Century Gothic" panose="020B0502020202020204" pitchFamily="34" charset="0"/>
                      </a:endParaRPr>
                    </a:p>
                  </a:txBody>
                  <a:tcPr anchor="ctr"/>
                </a:tc>
                <a:tc>
                  <a:txBody>
                    <a:bodyPr/>
                    <a:lstStyle/>
                    <a:p>
                      <a:pPr algn="ctr"/>
                      <a:r>
                        <a:rPr lang="en-US" sz="1800" b="0" i="0" kern="1200" dirty="0">
                          <a:solidFill>
                            <a:schemeClr val="dk1"/>
                          </a:solidFill>
                          <a:effectLst/>
                          <a:latin typeface="Century Gothic" panose="020B0502020202020204" pitchFamily="34" charset="0"/>
                          <a:ea typeface="+mn-ea"/>
                          <a:cs typeface="+mn-cs"/>
                        </a:rPr>
                        <a:t>No</a:t>
                      </a:r>
                      <a:endParaRPr lang="en-US" dirty="0">
                        <a:latin typeface="Century Gothic" panose="020B0502020202020204" pitchFamily="34" charset="0"/>
                      </a:endParaRPr>
                    </a:p>
                  </a:txBody>
                  <a:tcPr anchor="ctr"/>
                </a:tc>
                <a:extLst>
                  <a:ext uri="{0D108BD9-81ED-4DB2-BD59-A6C34878D82A}">
                    <a16:rowId xmlns:a16="http://schemas.microsoft.com/office/drawing/2014/main" val="2378204924"/>
                  </a:ext>
                </a:extLst>
              </a:tr>
            </a:tbl>
          </a:graphicData>
        </a:graphic>
      </p:graphicFrame>
      <p:cxnSp>
        <p:nvCxnSpPr>
          <p:cNvPr id="8" name="Straight Connector 7">
            <a:extLst>
              <a:ext uri="{FF2B5EF4-FFF2-40B4-BE49-F238E27FC236}">
                <a16:creationId xmlns:a16="http://schemas.microsoft.com/office/drawing/2014/main" id="{BA2911E0-63C9-4EC7-AC60-6AB483DF6D22}"/>
              </a:ext>
            </a:extLst>
          </p:cNvPr>
          <p:cNvCxnSpPr/>
          <p:nvPr/>
        </p:nvCxnSpPr>
        <p:spPr>
          <a:xfrm>
            <a:off x="831739" y="1089871"/>
            <a:ext cx="82253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9AC9B91A-D5C4-4D63-B938-4129F20A5695}"/>
              </a:ext>
            </a:extLst>
          </p:cNvPr>
          <p:cNvSpPr txBox="1">
            <a:spLocks/>
          </p:cNvSpPr>
          <p:nvPr/>
        </p:nvSpPr>
        <p:spPr>
          <a:xfrm>
            <a:off x="1668321" y="433790"/>
            <a:ext cx="9169012" cy="5741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50" normalizeH="0" baseline="0" noProof="0" dirty="0">
                <a:ln>
                  <a:noFill/>
                </a:ln>
                <a:solidFill>
                  <a:srgbClr val="FF8134"/>
                </a:solidFill>
                <a:effectLst/>
                <a:uLnTx/>
                <a:uFillTx/>
                <a:latin typeface="Century Gothic" panose="020B0502020202020204" pitchFamily="34" charset="0"/>
                <a:ea typeface="+mj-ea"/>
                <a:cs typeface="+mj-cs"/>
              </a:rPr>
              <a:t>Accountability Subset Rule</a:t>
            </a:r>
            <a:endParaRPr lang="en-US" sz="25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50" normalizeH="0" baseline="0" noProof="0" dirty="0">
              <a:ln>
                <a:noFill/>
              </a:ln>
              <a:solidFill>
                <a:srgbClr val="1682C5">
                  <a:lumMod val="75000"/>
                </a:srgbClr>
              </a:solidFill>
              <a:effectLst/>
              <a:uLnTx/>
              <a:uFillTx/>
              <a:latin typeface="Century Gothic" panose="020B0502020202020204" pitchFamily="34" charset="0"/>
              <a:ea typeface="+mj-ea"/>
              <a:cs typeface="+mj-cs"/>
            </a:endParaRPr>
          </a:p>
        </p:txBody>
      </p:sp>
      <p:sp>
        <p:nvSpPr>
          <p:cNvPr id="13" name="Footer Placeholder 12">
            <a:extLst>
              <a:ext uri="{FF2B5EF4-FFF2-40B4-BE49-F238E27FC236}">
                <a16:creationId xmlns:a16="http://schemas.microsoft.com/office/drawing/2014/main" id="{98FF6292-1FA9-1241-9DB7-D8B3EEA53B09}"/>
              </a:ext>
            </a:extLst>
          </p:cNvPr>
          <p:cNvSpPr>
            <a:spLocks noGrp="1"/>
          </p:cNvSpPr>
          <p:nvPr>
            <p:ph type="ftr" sz="quarter" idx="3"/>
          </p:nvPr>
        </p:nvSpPr>
        <p:spPr/>
        <p:txBody>
          <a:bodyPr/>
          <a:lstStyle/>
          <a:p>
            <a:r>
              <a:rPr lang="en-US">
                <a:solidFill>
                  <a:schemeClr val="accent1">
                    <a:lumMod val="60000"/>
                    <a:lumOff val="40000"/>
                  </a:schemeClr>
                </a:solidFill>
              </a:rPr>
              <a:t>TEA - Student Assessment Division</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3602732104"/>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80DA8D7C-4F4E-4B1E-BD58-9A9AFDDBCF8A}"/>
              </a:ext>
            </a:extLst>
          </p:cNvPr>
          <p:cNvSpPr>
            <a:spLocks noGrp="1"/>
          </p:cNvSpPr>
          <p:nvPr>
            <p:ph type="subTitle" idx="1"/>
          </p:nvPr>
        </p:nvSpPr>
        <p:spPr>
          <a:xfrm>
            <a:off x="836192" y="1472836"/>
            <a:ext cx="10085860" cy="631985"/>
          </a:xfrm>
        </p:spPr>
        <p:txBody>
          <a:bodyPr/>
          <a:lstStyle/>
          <a:p>
            <a:pPr algn="l"/>
            <a:r>
              <a:rPr lang="en-US" sz="2100" b="1" dirty="0">
                <a:solidFill>
                  <a:schemeClr val="accent1"/>
                </a:solidFill>
                <a:latin typeface="Century Gothic" panose="020B0502020202020204" pitchFamily="34" charset="0"/>
                <a:cs typeface="Calibri" charset="0"/>
              </a:rPr>
              <a:t>End-of-Course (EOC) Scenario</a:t>
            </a:r>
            <a:endParaRPr lang="en-US" sz="2100" b="1" dirty="0">
              <a:latin typeface="Century Gothic" panose="020B0502020202020204" pitchFamily="34" charset="0"/>
            </a:endParaRPr>
          </a:p>
        </p:txBody>
      </p:sp>
      <p:graphicFrame>
        <p:nvGraphicFramePr>
          <p:cNvPr id="4" name="Table 3">
            <a:extLst>
              <a:ext uri="{FF2B5EF4-FFF2-40B4-BE49-F238E27FC236}">
                <a16:creationId xmlns:a16="http://schemas.microsoft.com/office/drawing/2014/main" id="{2808A8B2-DC38-42F0-B47B-834CB62ABE76}"/>
              </a:ext>
            </a:extLst>
          </p:cNvPr>
          <p:cNvGraphicFramePr>
            <a:graphicFrameLocks noGrp="1"/>
          </p:cNvGraphicFramePr>
          <p:nvPr/>
        </p:nvGraphicFramePr>
        <p:xfrm>
          <a:off x="836192" y="2363547"/>
          <a:ext cx="10509470" cy="2569539"/>
        </p:xfrm>
        <a:graphic>
          <a:graphicData uri="http://schemas.openxmlformats.org/drawingml/2006/table">
            <a:tbl>
              <a:tblPr firstRow="1" bandRow="1">
                <a:tableStyleId>{5C22544A-7EE6-4342-B048-85BDC9FD1C3A}</a:tableStyleId>
              </a:tblPr>
              <a:tblGrid>
                <a:gridCol w="2766778">
                  <a:extLst>
                    <a:ext uri="{9D8B030D-6E8A-4147-A177-3AD203B41FA5}">
                      <a16:colId xmlns:a16="http://schemas.microsoft.com/office/drawing/2014/main" val="2210981792"/>
                    </a:ext>
                  </a:extLst>
                </a:gridCol>
                <a:gridCol w="2616644">
                  <a:extLst>
                    <a:ext uri="{9D8B030D-6E8A-4147-A177-3AD203B41FA5}">
                      <a16:colId xmlns:a16="http://schemas.microsoft.com/office/drawing/2014/main" val="1536694306"/>
                    </a:ext>
                  </a:extLst>
                </a:gridCol>
                <a:gridCol w="2638093">
                  <a:extLst>
                    <a:ext uri="{9D8B030D-6E8A-4147-A177-3AD203B41FA5}">
                      <a16:colId xmlns:a16="http://schemas.microsoft.com/office/drawing/2014/main" val="794476121"/>
                    </a:ext>
                  </a:extLst>
                </a:gridCol>
                <a:gridCol w="2487955">
                  <a:extLst>
                    <a:ext uri="{9D8B030D-6E8A-4147-A177-3AD203B41FA5}">
                      <a16:colId xmlns:a16="http://schemas.microsoft.com/office/drawing/2014/main" val="1022873808"/>
                    </a:ext>
                  </a:extLst>
                </a:gridCol>
              </a:tblGrid>
              <a:tr h="12532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lt1"/>
                          </a:solidFill>
                          <a:effectLst/>
                          <a:latin typeface="Century Gothic" panose="020B0502020202020204" pitchFamily="34" charset="0"/>
                          <a:ea typeface="+mn-ea"/>
                          <a:cs typeface="+mn-cs"/>
                        </a:rPr>
                        <a:t>If a student was enrolled on fall enrollment snapshot at</a:t>
                      </a:r>
                      <a:r>
                        <a:rPr lang="en-US" sz="1800" b="0" i="0" kern="1200" dirty="0">
                          <a:solidFill>
                            <a:schemeClr val="lt1"/>
                          </a:solidFill>
                          <a:effectLst/>
                          <a:latin typeface="Century Gothic" panose="020B0502020202020204" pitchFamily="34" charset="0"/>
                          <a:ea typeface="+mn-ea"/>
                          <a:cs typeface="+mn-cs"/>
                        </a:rPr>
                        <a:t>  </a:t>
                      </a:r>
                      <a:endParaRPr lang="en-US" dirty="0">
                        <a:latin typeface="Century Gothic" panose="020B0502020202020204" pitchFamily="34" charset="0"/>
                      </a:endParaRPr>
                    </a:p>
                  </a:txBody>
                  <a:tcPr marL="47625" marR="47625" marT="47625" marB="47625" anchor="ctr"/>
                </a:tc>
                <a:tc>
                  <a:txBody>
                    <a:bodyPr/>
                    <a:lstStyle/>
                    <a:p>
                      <a:pPr algn="ctr"/>
                      <a:r>
                        <a:rPr lang="en-US" sz="1800" b="1" i="0" kern="1200" dirty="0">
                          <a:solidFill>
                            <a:schemeClr val="lt1"/>
                          </a:solidFill>
                          <a:effectLst/>
                          <a:latin typeface="Century Gothic" panose="020B0502020202020204" pitchFamily="34" charset="0"/>
                          <a:ea typeface="+mn-ea"/>
                          <a:cs typeface="+mn-cs"/>
                        </a:rPr>
                        <a:t>The student took</a:t>
                      </a:r>
                      <a:r>
                        <a:rPr lang="en-US" sz="1800" b="0" i="0" kern="1200" dirty="0">
                          <a:solidFill>
                            <a:schemeClr val="lt1"/>
                          </a:solidFill>
                          <a:effectLst/>
                          <a:latin typeface="Century Gothic" panose="020B0502020202020204" pitchFamily="34" charset="0"/>
                          <a:ea typeface="+mn-ea"/>
                          <a:cs typeface="+mn-cs"/>
                        </a:rPr>
                        <a:t>    </a:t>
                      </a:r>
                      <a:endParaRPr lang="en-US" dirty="0">
                        <a:latin typeface="Century Gothic" panose="020B0502020202020204" pitchFamily="34" charset="0"/>
                      </a:endParaRPr>
                    </a:p>
                  </a:txBody>
                  <a:tcPr anchor="ctr"/>
                </a:tc>
                <a:tc>
                  <a:txBody>
                    <a:bodyPr/>
                    <a:lstStyle/>
                    <a:p>
                      <a:pPr algn="ctr"/>
                      <a:r>
                        <a:rPr lang="en-US" sz="1800" b="1" i="0" kern="1200" dirty="0">
                          <a:solidFill>
                            <a:schemeClr val="lt1"/>
                          </a:solidFill>
                          <a:effectLst/>
                          <a:latin typeface="Century Gothic" panose="020B0502020202020204" pitchFamily="34" charset="0"/>
                          <a:ea typeface="+mn-ea"/>
                          <a:cs typeface="+mn-cs"/>
                        </a:rPr>
                        <a:t>The campus that receives the result is</a:t>
                      </a:r>
                      <a:endParaRPr lang="en-US" dirty="0">
                        <a:latin typeface="Century Gothic" panose="020B0502020202020204" pitchFamily="34" charset="0"/>
                      </a:endParaRPr>
                    </a:p>
                  </a:txBody>
                  <a:tcPr anchor="ctr"/>
                </a:tc>
                <a:tc>
                  <a:txBody>
                    <a:bodyPr/>
                    <a:lstStyle/>
                    <a:p>
                      <a:pPr algn="ctr"/>
                      <a:r>
                        <a:rPr lang="en-US" sz="1800" b="1" i="0" kern="1200" dirty="0">
                          <a:solidFill>
                            <a:schemeClr val="lt1"/>
                          </a:solidFill>
                          <a:effectLst/>
                          <a:latin typeface="Century Gothic" panose="020B0502020202020204" pitchFamily="34" charset="0"/>
                          <a:ea typeface="+mn-ea"/>
                          <a:cs typeface="+mn-cs"/>
                        </a:rPr>
                        <a:t>Does the result meet the accountability subset?</a:t>
                      </a:r>
                      <a:r>
                        <a:rPr lang="en-US" sz="1800" b="0" i="0" kern="1200" dirty="0">
                          <a:solidFill>
                            <a:schemeClr val="lt1"/>
                          </a:solidFill>
                          <a:effectLst/>
                          <a:latin typeface="Century Gothic" panose="020B0502020202020204" pitchFamily="34" charset="0"/>
                          <a:ea typeface="+mn-ea"/>
                          <a:cs typeface="+mn-cs"/>
                        </a:rPr>
                        <a:t> </a:t>
                      </a:r>
                      <a:endParaRPr lang="en-US" dirty="0">
                        <a:latin typeface="Century Gothic" panose="020B0502020202020204" pitchFamily="34" charset="0"/>
                      </a:endParaRPr>
                    </a:p>
                  </a:txBody>
                  <a:tcPr anchor="ctr"/>
                </a:tc>
                <a:extLst>
                  <a:ext uri="{0D108BD9-81ED-4DB2-BD59-A6C34878D82A}">
                    <a16:rowId xmlns:a16="http://schemas.microsoft.com/office/drawing/2014/main" val="1136450137"/>
                  </a:ext>
                </a:extLst>
              </a:tr>
              <a:tr h="676197">
                <a:tc>
                  <a:txBody>
                    <a:bodyPr/>
                    <a:lstStyle/>
                    <a:p>
                      <a:pPr algn="ctr"/>
                      <a:r>
                        <a:rPr lang="en-US" sz="1800" b="0" i="0" kern="1200" dirty="0">
                          <a:solidFill>
                            <a:schemeClr val="dk1"/>
                          </a:solidFill>
                          <a:effectLst/>
                          <a:latin typeface="Century Gothic" panose="020B0502020202020204" pitchFamily="34" charset="0"/>
                          <a:ea typeface="+mn-ea"/>
                          <a:cs typeface="+mn-cs"/>
                        </a:rPr>
                        <a:t>Campus A (fall 2018)</a:t>
                      </a:r>
                      <a:endParaRPr lang="en-US" dirty="0">
                        <a:latin typeface="Century Gothic" panose="020B0502020202020204" pitchFamily="34" charset="0"/>
                      </a:endParaRPr>
                    </a:p>
                  </a:txBody>
                  <a:tcPr anchor="ctr"/>
                </a:tc>
                <a:tc>
                  <a:txBody>
                    <a:bodyPr/>
                    <a:lstStyle/>
                    <a:p>
                      <a:pPr algn="ctr"/>
                      <a:r>
                        <a:rPr lang="en-US" sz="1800" b="0" i="0" kern="1200" dirty="0">
                          <a:solidFill>
                            <a:schemeClr val="dk1"/>
                          </a:solidFill>
                          <a:effectLst/>
                          <a:latin typeface="Century Gothic" panose="020B0502020202020204" pitchFamily="34" charset="0"/>
                          <a:ea typeface="+mn-ea"/>
                          <a:cs typeface="+mn-cs"/>
                        </a:rPr>
                        <a:t>summer 2019 EOC at Campus A</a:t>
                      </a:r>
                      <a:endParaRPr lang="en-US" dirty="0">
                        <a:latin typeface="Century Gothic" panose="020B0502020202020204" pitchFamily="34" charset="0"/>
                      </a:endParaRPr>
                    </a:p>
                  </a:txBody>
                  <a:tcPr anchor="ctr"/>
                </a:tc>
                <a:tc>
                  <a:txBody>
                    <a:bodyPr/>
                    <a:lstStyle/>
                    <a:p>
                      <a:pPr algn="ctr"/>
                      <a:r>
                        <a:rPr lang="en-US" sz="1800" b="0" i="0" kern="1200" dirty="0">
                          <a:solidFill>
                            <a:schemeClr val="dk1"/>
                          </a:solidFill>
                          <a:effectLst/>
                          <a:latin typeface="Century Gothic" panose="020B0502020202020204" pitchFamily="34" charset="0"/>
                          <a:ea typeface="+mn-ea"/>
                          <a:cs typeface="+mn-cs"/>
                        </a:rPr>
                        <a:t>Campus A</a:t>
                      </a:r>
                      <a:endParaRPr lang="en-US" dirty="0">
                        <a:latin typeface="Century Gothic" panose="020B0502020202020204" pitchFamily="34" charset="0"/>
                      </a:endParaRPr>
                    </a:p>
                  </a:txBody>
                  <a:tcPr anchor="ctr"/>
                </a:tc>
                <a:tc>
                  <a:txBody>
                    <a:bodyPr/>
                    <a:lstStyle/>
                    <a:p>
                      <a:pPr algn="ctr"/>
                      <a:r>
                        <a:rPr lang="en-US" sz="1800" b="0" i="0" kern="1200" dirty="0">
                          <a:solidFill>
                            <a:schemeClr val="dk1"/>
                          </a:solidFill>
                          <a:effectLst/>
                          <a:latin typeface="Century Gothic" panose="020B0502020202020204" pitchFamily="34" charset="0"/>
                          <a:ea typeface="+mn-ea"/>
                          <a:cs typeface="+mn-cs"/>
                        </a:rPr>
                        <a:t>Yes</a:t>
                      </a:r>
                      <a:endParaRPr lang="en-US" dirty="0">
                        <a:latin typeface="Century Gothic" panose="020B0502020202020204" pitchFamily="34" charset="0"/>
                      </a:endParaRPr>
                    </a:p>
                  </a:txBody>
                  <a:tcPr anchor="ctr"/>
                </a:tc>
                <a:extLst>
                  <a:ext uri="{0D108BD9-81ED-4DB2-BD59-A6C34878D82A}">
                    <a16:rowId xmlns:a16="http://schemas.microsoft.com/office/drawing/2014/main" val="3284804067"/>
                  </a:ext>
                </a:extLst>
              </a:tr>
              <a:tr h="546878">
                <a:tc>
                  <a:txBody>
                    <a:bodyPr/>
                    <a:lstStyle/>
                    <a:p>
                      <a:pPr algn="ctr"/>
                      <a:r>
                        <a:rPr lang="en-US" sz="1800" b="0" i="0" kern="1200" dirty="0">
                          <a:solidFill>
                            <a:schemeClr val="dk1"/>
                          </a:solidFill>
                          <a:effectLst/>
                          <a:latin typeface="Century Gothic" panose="020B0502020202020204" pitchFamily="34" charset="0"/>
                          <a:ea typeface="+mn-ea"/>
                          <a:cs typeface="+mn-cs"/>
                        </a:rPr>
                        <a:t>Campus A (fall 2019)</a:t>
                      </a:r>
                      <a:endParaRPr lang="en-US" dirty="0">
                        <a:latin typeface="Century Gothic" panose="020B0502020202020204" pitchFamily="34" charset="0"/>
                      </a:endParaRPr>
                    </a:p>
                  </a:txBody>
                  <a:tcPr anchor="ctr"/>
                </a:tc>
                <a:tc>
                  <a:txBody>
                    <a:bodyPr/>
                    <a:lstStyle/>
                    <a:p>
                      <a:pPr algn="ctr"/>
                      <a:r>
                        <a:rPr lang="en-US" sz="1800" b="0" i="0" kern="1200" dirty="0">
                          <a:solidFill>
                            <a:schemeClr val="dk1"/>
                          </a:solidFill>
                          <a:effectLst/>
                          <a:latin typeface="Century Gothic" panose="020B0502020202020204" pitchFamily="34" charset="0"/>
                          <a:ea typeface="+mn-ea"/>
                          <a:cs typeface="+mn-cs"/>
                        </a:rPr>
                        <a:t>spring 2020 EOC at Campus B</a:t>
                      </a:r>
                      <a:endParaRPr lang="en-US" dirty="0">
                        <a:latin typeface="Century Gothic" panose="020B0502020202020204" pitchFamily="34" charset="0"/>
                      </a:endParaRPr>
                    </a:p>
                  </a:txBody>
                  <a:tcPr anchor="ctr"/>
                </a:tc>
                <a:tc>
                  <a:txBody>
                    <a:bodyPr/>
                    <a:lstStyle/>
                    <a:p>
                      <a:pPr algn="ctr"/>
                      <a:r>
                        <a:rPr lang="en-US" sz="1800" b="0" i="0" kern="1200" dirty="0">
                          <a:solidFill>
                            <a:schemeClr val="dk1"/>
                          </a:solidFill>
                          <a:effectLst/>
                          <a:latin typeface="Century Gothic" panose="020B0502020202020204" pitchFamily="34" charset="0"/>
                          <a:ea typeface="+mn-ea"/>
                          <a:cs typeface="+mn-cs"/>
                        </a:rPr>
                        <a:t>Campus B</a:t>
                      </a:r>
                      <a:endParaRPr lang="en-US" dirty="0">
                        <a:latin typeface="Century Gothic" panose="020B0502020202020204" pitchFamily="34" charset="0"/>
                      </a:endParaRPr>
                    </a:p>
                  </a:txBody>
                  <a:tcPr anchor="ctr"/>
                </a:tc>
                <a:tc>
                  <a:txBody>
                    <a:bodyPr/>
                    <a:lstStyle/>
                    <a:p>
                      <a:pPr algn="ctr"/>
                      <a:r>
                        <a:rPr lang="en-US" sz="1800" b="0" i="0" kern="1200" dirty="0">
                          <a:solidFill>
                            <a:schemeClr val="dk1"/>
                          </a:solidFill>
                          <a:effectLst/>
                          <a:latin typeface="Century Gothic" panose="020B0502020202020204" pitchFamily="34" charset="0"/>
                          <a:ea typeface="+mn-ea"/>
                          <a:cs typeface="+mn-cs"/>
                        </a:rPr>
                        <a:t>No</a:t>
                      </a:r>
                      <a:endParaRPr lang="en-US" dirty="0">
                        <a:latin typeface="Century Gothic" panose="020B0502020202020204" pitchFamily="34" charset="0"/>
                      </a:endParaRPr>
                    </a:p>
                  </a:txBody>
                  <a:tcPr anchor="ctr"/>
                </a:tc>
                <a:extLst>
                  <a:ext uri="{0D108BD9-81ED-4DB2-BD59-A6C34878D82A}">
                    <a16:rowId xmlns:a16="http://schemas.microsoft.com/office/drawing/2014/main" val="2378204924"/>
                  </a:ext>
                </a:extLst>
              </a:tr>
            </a:tbl>
          </a:graphicData>
        </a:graphic>
      </p:graphicFrame>
      <p:cxnSp>
        <p:nvCxnSpPr>
          <p:cNvPr id="8" name="Straight Connector 7">
            <a:extLst>
              <a:ext uri="{FF2B5EF4-FFF2-40B4-BE49-F238E27FC236}">
                <a16:creationId xmlns:a16="http://schemas.microsoft.com/office/drawing/2014/main" id="{E94C8A8A-7CB5-4249-AFDF-3E733DEA0843}"/>
              </a:ext>
            </a:extLst>
          </p:cNvPr>
          <p:cNvCxnSpPr/>
          <p:nvPr/>
        </p:nvCxnSpPr>
        <p:spPr>
          <a:xfrm>
            <a:off x="831739" y="1089871"/>
            <a:ext cx="82253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589304AB-BCBF-4E0D-8CC1-38830EB5CFBE}"/>
              </a:ext>
            </a:extLst>
          </p:cNvPr>
          <p:cNvSpPr txBox="1">
            <a:spLocks/>
          </p:cNvSpPr>
          <p:nvPr/>
        </p:nvSpPr>
        <p:spPr>
          <a:xfrm>
            <a:off x="1668321" y="433790"/>
            <a:ext cx="9169012" cy="5741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50" normalizeH="0" baseline="0" noProof="0" dirty="0">
                <a:ln>
                  <a:noFill/>
                </a:ln>
                <a:solidFill>
                  <a:srgbClr val="FF8134"/>
                </a:solidFill>
                <a:effectLst/>
                <a:uLnTx/>
                <a:uFillTx/>
                <a:latin typeface="Century Gothic" panose="020B0502020202020204" pitchFamily="34" charset="0"/>
                <a:ea typeface="+mj-ea"/>
                <a:cs typeface="+mj-cs"/>
              </a:rPr>
              <a:t>Accountability Subset Rule</a:t>
            </a:r>
            <a:endParaRPr lang="en-US" sz="25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50" normalizeH="0" baseline="0" noProof="0" dirty="0">
              <a:ln>
                <a:noFill/>
              </a:ln>
              <a:solidFill>
                <a:srgbClr val="1682C5">
                  <a:lumMod val="75000"/>
                </a:srgbClr>
              </a:solidFill>
              <a:effectLst/>
              <a:uLnTx/>
              <a:uFillTx/>
              <a:latin typeface="Century Gothic" panose="020B0502020202020204" pitchFamily="34" charset="0"/>
              <a:ea typeface="+mj-ea"/>
              <a:cs typeface="+mj-cs"/>
            </a:endParaRPr>
          </a:p>
        </p:txBody>
      </p:sp>
      <p:sp>
        <p:nvSpPr>
          <p:cNvPr id="13" name="Footer Placeholder 12">
            <a:extLst>
              <a:ext uri="{FF2B5EF4-FFF2-40B4-BE49-F238E27FC236}">
                <a16:creationId xmlns:a16="http://schemas.microsoft.com/office/drawing/2014/main" id="{D21DC9C6-FB58-794D-A2D5-B92B0C202B8E}"/>
              </a:ext>
            </a:extLst>
          </p:cNvPr>
          <p:cNvSpPr>
            <a:spLocks noGrp="1"/>
          </p:cNvSpPr>
          <p:nvPr>
            <p:ph type="ftr" sz="quarter" idx="3"/>
          </p:nvPr>
        </p:nvSpPr>
        <p:spPr/>
        <p:txBody>
          <a:bodyPr/>
          <a:lstStyle/>
          <a:p>
            <a:r>
              <a:rPr lang="en-US">
                <a:solidFill>
                  <a:schemeClr val="accent1">
                    <a:lumMod val="60000"/>
                    <a:lumOff val="40000"/>
                  </a:schemeClr>
                </a:solidFill>
              </a:rPr>
              <a:t>TEA - Student Assessment Division</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4127849081"/>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21425" y="1377484"/>
            <a:ext cx="10306992" cy="49899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marR="0" lvl="1" indent="-342900" algn="l" defTabSz="914400" rtl="0" eaLnBrk="1" fontAlgn="auto" latinLnBrk="0" hangingPunct="1">
              <a:lnSpc>
                <a:spcPct val="110000"/>
              </a:lnSpc>
              <a:spcBef>
                <a:spcPts val="500"/>
              </a:spcBef>
              <a:buClr>
                <a:srgbClr val="FF8134"/>
              </a:buClr>
              <a:buSzTx/>
              <a:buFont typeface="Wingdings" charset="2"/>
              <a:buChar char="§"/>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rPr>
              <a:t>Districts and charter schools must ensure that answer documents and TSDS PEIMS data reflect accurate information. </a:t>
            </a:r>
          </a:p>
          <a:p>
            <a:pPr marL="800100" marR="0" lvl="1" indent="-342900" algn="l" defTabSz="914400" rtl="0" eaLnBrk="1" fontAlgn="auto" latinLnBrk="0" hangingPunct="1">
              <a:lnSpc>
                <a:spcPct val="110000"/>
              </a:lnSpc>
              <a:spcBef>
                <a:spcPts val="0"/>
              </a:spcBef>
              <a:buClr>
                <a:srgbClr val="FF8134"/>
              </a:buClr>
              <a:buSzTx/>
              <a:buFont typeface="Wingdings" charset="2"/>
              <a:buChar char="§"/>
              <a:tabLst/>
              <a:defRPr/>
            </a:pPr>
            <a:endParaRPr lang="en-US" sz="2200" dirty="0">
              <a:solidFill>
                <a:srgbClr val="000000"/>
              </a:solidFill>
              <a:latin typeface="Century Gothic" panose="020B0502020202020204" pitchFamily="34" charset="0"/>
              <a:ea typeface="Calibri" charset="0"/>
              <a:cs typeface="Calibri" charset="0"/>
            </a:endParaRPr>
          </a:p>
          <a:p>
            <a:pPr marL="800100" marR="0" lvl="1" indent="-342900" algn="l" defTabSz="914400" rtl="0" eaLnBrk="1" fontAlgn="auto" latinLnBrk="0" hangingPunct="1">
              <a:lnSpc>
                <a:spcPct val="110000"/>
              </a:lnSpc>
              <a:spcBef>
                <a:spcPts val="0"/>
              </a:spcBef>
              <a:buClr>
                <a:srgbClr val="FF8134"/>
              </a:buClr>
              <a:buSzTx/>
              <a:buFont typeface="Wingdings" charset="2"/>
              <a:buChar char="§"/>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rPr>
              <a:t>The following data are commonly misreported:</a:t>
            </a:r>
          </a:p>
          <a:p>
            <a:pPr marL="1258888" marR="0" lvl="1" indent="-463550" algn="l" defTabSz="914400" rtl="0" eaLnBrk="1" fontAlgn="auto" latinLnBrk="0" hangingPunct="1">
              <a:lnSpc>
                <a:spcPct val="110000"/>
              </a:lnSpc>
              <a:spcBef>
                <a:spcPts val="500"/>
              </a:spcBef>
              <a:buClr>
                <a:srgbClr val="0070C0"/>
              </a:buClr>
              <a:buSzTx/>
              <a:buFont typeface="Arial" panose="020B0604020202020204" pitchFamily="34" charset="0"/>
              <a:buChar char="•"/>
              <a:tabLst/>
              <a:defRPr/>
            </a:pPr>
            <a:r>
              <a:rPr lang="en-US" sz="2200" dirty="0">
                <a:solidFill>
                  <a:srgbClr val="000000"/>
                </a:solidFill>
                <a:latin typeface="Century Gothic" panose="020B0502020202020204" pitchFamily="34" charset="0"/>
                <a:ea typeface="Calibri" charset="0"/>
                <a:cs typeface="Calibri" charset="0"/>
              </a:rPr>
              <a:t>Economically disadvantaged status</a:t>
            </a:r>
          </a:p>
          <a:p>
            <a:pPr marL="1258888" marR="0" lvl="1" indent="-463550" algn="l" defTabSz="914400" rtl="0" eaLnBrk="1" fontAlgn="auto" latinLnBrk="0" hangingPunct="1">
              <a:lnSpc>
                <a:spcPct val="110000"/>
              </a:lnSpc>
              <a:spcBef>
                <a:spcPts val="500"/>
              </a:spcBef>
              <a:buClr>
                <a:srgbClr val="0070C0"/>
              </a:buClr>
              <a:buSzTx/>
              <a:buFont typeface="Arial" panose="020B0604020202020204" pitchFamily="34" charset="0"/>
              <a:buChar char="•"/>
              <a:tabLst/>
              <a:defRPr/>
            </a:pPr>
            <a:r>
              <a:rPr lang="en-US" sz="2200" dirty="0">
                <a:solidFill>
                  <a:srgbClr val="000000"/>
                </a:solidFill>
                <a:latin typeface="Century Gothic" panose="020B0502020202020204" pitchFamily="34" charset="0"/>
                <a:ea typeface="Calibri" charset="0"/>
                <a:cs typeface="Calibri" charset="0"/>
              </a:rPr>
              <a:t>English learner (EL) status</a:t>
            </a:r>
          </a:p>
          <a:p>
            <a:pPr marL="1258888" marR="0" lvl="1" indent="-463550" algn="l" defTabSz="914400" rtl="0" eaLnBrk="1" fontAlgn="auto" latinLnBrk="0" hangingPunct="1">
              <a:lnSpc>
                <a:spcPct val="110000"/>
              </a:lnSpc>
              <a:spcBef>
                <a:spcPts val="500"/>
              </a:spcBef>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rPr>
              <a:t>Data reported via TSDS PEIMS for College, Career, and Military Readiness</a:t>
            </a:r>
            <a:endParaRPr lang="en-US" sz="2200" dirty="0">
              <a:solidFill>
                <a:srgbClr val="000000"/>
              </a:solidFill>
              <a:latin typeface="Century Gothic" panose="020B0502020202020204" pitchFamily="34" charset="0"/>
              <a:ea typeface="Calibri" charset="0"/>
              <a:cs typeface="Calibri" charset="0"/>
            </a:endParaRPr>
          </a:p>
          <a:p>
            <a:pPr marL="800100" marR="0" lvl="1" indent="-342900" algn="l" defTabSz="914400" rtl="0" eaLnBrk="1" fontAlgn="auto" latinLnBrk="0" hangingPunct="1">
              <a:lnSpc>
                <a:spcPct val="110000"/>
              </a:lnSpc>
              <a:spcBef>
                <a:spcPts val="500"/>
              </a:spcBef>
              <a:buClr>
                <a:srgbClr val="FF8134"/>
              </a:buClr>
              <a:buSzTx/>
              <a:buFont typeface="Arial" panose="020B0604020202020204" pitchFamily="34" charset="0"/>
              <a:buChar char="•"/>
              <a:tabLst/>
              <a:defRPr/>
            </a:pPr>
            <a:endParaRPr lang="en-US" sz="2200" dirty="0">
              <a:solidFill>
                <a:srgbClr val="000000"/>
              </a:solidFill>
              <a:latin typeface="Century Gothic" panose="020B0502020202020204" pitchFamily="34" charset="0"/>
              <a:ea typeface="Calibri" charset="0"/>
              <a:cs typeface="Calibri" charset="0"/>
            </a:endParaRPr>
          </a:p>
          <a:p>
            <a:pPr marL="800100" marR="0" lvl="1" indent="-342900" algn="l" defTabSz="914400" rtl="0" eaLnBrk="1" fontAlgn="auto" latinLnBrk="0" hangingPunct="1">
              <a:lnSpc>
                <a:spcPct val="110000"/>
              </a:lnSpc>
              <a:spcBef>
                <a:spcPts val="500"/>
              </a:spcBef>
              <a:buClr>
                <a:srgbClr val="FF8134"/>
              </a:buClr>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endParaRPr>
          </a:p>
          <a:p>
            <a:pPr marL="800100" marR="0" lvl="1" indent="-342900" algn="l" defTabSz="914400" rtl="0" eaLnBrk="1" fontAlgn="auto" latinLnBrk="0" hangingPunct="1">
              <a:lnSpc>
                <a:spcPct val="110000"/>
              </a:lnSpc>
              <a:spcBef>
                <a:spcPts val="500"/>
              </a:spcBef>
              <a:buClr>
                <a:srgbClr val="FF8134"/>
              </a:buClr>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endParaRPr>
          </a:p>
          <a:p>
            <a:pPr marL="457200" marR="0" lvl="1" indent="0" algn="l" defTabSz="914400" rtl="0" eaLnBrk="1" fontAlgn="auto" latinLnBrk="0" hangingPunct="1">
              <a:lnSpc>
                <a:spcPct val="110000"/>
              </a:lnSpc>
              <a:spcBef>
                <a:spcPts val="500"/>
              </a:spcBef>
              <a:spcAft>
                <a:spcPts val="1200"/>
              </a:spcAft>
              <a:buClr>
                <a:srgbClr val="FF8134"/>
              </a:buClr>
              <a:buSzTx/>
              <a:buFont typeface="Arial"/>
              <a:buNone/>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cxnSp>
        <p:nvCxnSpPr>
          <p:cNvPr id="8" name="Straight Connector 7">
            <a:extLst>
              <a:ext uri="{FF2B5EF4-FFF2-40B4-BE49-F238E27FC236}">
                <a16:creationId xmlns:a16="http://schemas.microsoft.com/office/drawing/2014/main" id="{BD5E4E10-EB01-4398-AD41-0ACF3BC7EA4F}"/>
              </a:ext>
            </a:extLst>
          </p:cNvPr>
          <p:cNvCxnSpPr/>
          <p:nvPr/>
        </p:nvCxnSpPr>
        <p:spPr>
          <a:xfrm>
            <a:off x="831739" y="1089871"/>
            <a:ext cx="82253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2F826ED-6AF3-4254-92EB-57F2AE7B8781}"/>
              </a:ext>
            </a:extLst>
          </p:cNvPr>
          <p:cNvSpPr txBox="1">
            <a:spLocks/>
          </p:cNvSpPr>
          <p:nvPr/>
        </p:nvSpPr>
        <p:spPr>
          <a:xfrm>
            <a:off x="1668321" y="433790"/>
            <a:ext cx="9169012" cy="5741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50" normalizeH="0" baseline="0" noProof="0" dirty="0">
                <a:ln>
                  <a:noFill/>
                </a:ln>
                <a:solidFill>
                  <a:srgbClr val="FF8134"/>
                </a:solidFill>
                <a:effectLst/>
                <a:uLnTx/>
                <a:uFillTx/>
                <a:latin typeface="Century Gothic" panose="020B0502020202020204" pitchFamily="34" charset="0"/>
                <a:ea typeface="+mj-ea"/>
                <a:cs typeface="+mj-cs"/>
              </a:rPr>
              <a:t>Importance of Data Quality</a:t>
            </a:r>
            <a:endParaRPr lang="en-US" sz="25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50" normalizeH="0" baseline="0" noProof="0" dirty="0">
              <a:ln>
                <a:noFill/>
              </a:ln>
              <a:solidFill>
                <a:srgbClr val="1682C5">
                  <a:lumMod val="75000"/>
                </a:srgbClr>
              </a:solidFill>
              <a:effectLst/>
              <a:uLnTx/>
              <a:uFillTx/>
              <a:latin typeface="Century Gothic" panose="020B0502020202020204" pitchFamily="34" charset="0"/>
              <a:ea typeface="+mj-ea"/>
              <a:cs typeface="+mj-cs"/>
            </a:endParaRPr>
          </a:p>
        </p:txBody>
      </p:sp>
      <p:sp>
        <p:nvSpPr>
          <p:cNvPr id="9" name="Footer Placeholder 2">
            <a:extLst>
              <a:ext uri="{FF2B5EF4-FFF2-40B4-BE49-F238E27FC236}">
                <a16:creationId xmlns:a16="http://schemas.microsoft.com/office/drawing/2014/main" id="{83FAA62E-4CB1-409A-8B3D-60D3CCD86D86}"/>
              </a:ext>
            </a:extLst>
          </p:cNvPr>
          <p:cNvSpPr txBox="1">
            <a:spLocks/>
          </p:cNvSpPr>
          <p:nvPr/>
        </p:nvSpPr>
        <p:spPr>
          <a:xfrm>
            <a:off x="3410542" y="6491609"/>
            <a:ext cx="53709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a:solidFill>
                  <a:srgbClr val="1682C5">
                    <a:lumMod val="60000"/>
                    <a:lumOff val="40000"/>
                  </a:srgbClr>
                </a:solidFill>
                <a:latin typeface="Open Sans" charset="0"/>
              </a:rPr>
              <a:t>Texas Education Agency | Governance and Accountability | Performance Reporting</a:t>
            </a:r>
            <a:endParaRPr lang="en-US" sz="1100" dirty="0">
              <a:solidFill>
                <a:srgbClr val="1682C5">
                  <a:lumMod val="60000"/>
                  <a:lumOff val="40000"/>
                </a:srgbClr>
              </a:solidFill>
              <a:latin typeface="Open Sans" charset="0"/>
            </a:endParaRPr>
          </a:p>
        </p:txBody>
      </p:sp>
    </p:spTree>
    <p:extLst>
      <p:ext uri="{BB962C8B-B14F-4D97-AF65-F5344CB8AC3E}">
        <p14:creationId xmlns:p14="http://schemas.microsoft.com/office/powerpoint/2010/main" val="420692697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21425" y="1377484"/>
            <a:ext cx="10149840" cy="49899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marR="0" lvl="1" indent="-342900" algn="l" defTabSz="914400" rtl="0" eaLnBrk="1" fontAlgn="auto" latinLnBrk="0" hangingPunct="1">
              <a:lnSpc>
                <a:spcPct val="110000"/>
              </a:lnSpc>
              <a:spcBef>
                <a:spcPts val="500"/>
              </a:spcBef>
              <a:buClr>
                <a:srgbClr val="FF8134"/>
              </a:buClr>
              <a:buSzTx/>
              <a:buFont typeface="Wingdings" charset="2"/>
              <a:buChar char="§"/>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rPr>
              <a:t>Districts and charter schools have several opportunities to confirm and correct data submitted for accountability purposes, including a corrections window. </a:t>
            </a:r>
            <a:b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rPr>
            </a:b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endParaRPr>
          </a:p>
          <a:p>
            <a:pPr marL="800100" marR="0" lvl="1" indent="-342900" algn="l" defTabSz="914400" rtl="0" eaLnBrk="1" fontAlgn="auto" latinLnBrk="0" hangingPunct="1">
              <a:lnSpc>
                <a:spcPct val="110000"/>
              </a:lnSpc>
              <a:spcBef>
                <a:spcPts val="500"/>
              </a:spcBef>
              <a:buClr>
                <a:srgbClr val="FF8134"/>
              </a:buClr>
              <a:buSzTx/>
              <a:buFont typeface="Wingdings" charset="2"/>
              <a:buChar char="§"/>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rPr>
              <a:t>Once the TSDS PEIMS resubmission window has closed, the data is frozen for accountability purposes.</a:t>
            </a:r>
            <a:b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rPr>
            </a:b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endParaRPr>
          </a:p>
          <a:p>
            <a:pPr marL="800100" lvl="1" indent="-342900" algn="l">
              <a:lnSpc>
                <a:spcPct val="110000"/>
              </a:lnSpc>
              <a:buClr>
                <a:srgbClr val="FF8134"/>
              </a:buClr>
              <a:buFont typeface="Wingdings" charset="2"/>
              <a:buChar char="§"/>
            </a:pPr>
            <a:r>
              <a:rPr lang="en-US" sz="2200" dirty="0">
                <a:solidFill>
                  <a:srgbClr val="000000"/>
                </a:solidFill>
                <a:latin typeface="Century Gothic" panose="020B0502020202020204" pitchFamily="34" charset="0"/>
                <a:ea typeface="Calibri" charset="0"/>
                <a:cs typeface="Calibri" charset="0"/>
              </a:rPr>
              <a:t>Data corrections made in the TSDS PEIMS working collection are not used in accountability. </a:t>
            </a:r>
          </a:p>
          <a:p>
            <a:pPr marL="800100" marR="0" lvl="1" indent="-342900" algn="l" defTabSz="914400" rtl="0" eaLnBrk="1" fontAlgn="auto" latinLnBrk="0" hangingPunct="1">
              <a:lnSpc>
                <a:spcPct val="110000"/>
              </a:lnSpc>
              <a:spcBef>
                <a:spcPts val="500"/>
              </a:spcBef>
              <a:spcAft>
                <a:spcPts val="1200"/>
              </a:spcAft>
              <a:buClr>
                <a:srgbClr val="FF8134"/>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endParaRPr>
          </a:p>
          <a:p>
            <a:pPr marL="457200" marR="0" lvl="1" indent="0" algn="l" defTabSz="914400" rtl="0" eaLnBrk="1" fontAlgn="auto" latinLnBrk="0" hangingPunct="1">
              <a:lnSpc>
                <a:spcPct val="110000"/>
              </a:lnSpc>
              <a:spcBef>
                <a:spcPts val="500"/>
              </a:spcBef>
              <a:spcAft>
                <a:spcPts val="1200"/>
              </a:spcAft>
              <a:buClr>
                <a:srgbClr val="FF8134"/>
              </a:buClr>
              <a:buSzTx/>
              <a:buFont typeface="Arial"/>
              <a:buNone/>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cxnSp>
        <p:nvCxnSpPr>
          <p:cNvPr id="8" name="Straight Connector 7">
            <a:extLst>
              <a:ext uri="{FF2B5EF4-FFF2-40B4-BE49-F238E27FC236}">
                <a16:creationId xmlns:a16="http://schemas.microsoft.com/office/drawing/2014/main" id="{BD5E4E10-EB01-4398-AD41-0ACF3BC7EA4F}"/>
              </a:ext>
            </a:extLst>
          </p:cNvPr>
          <p:cNvCxnSpPr/>
          <p:nvPr/>
        </p:nvCxnSpPr>
        <p:spPr>
          <a:xfrm>
            <a:off x="831739" y="1089871"/>
            <a:ext cx="82253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2F826ED-6AF3-4254-92EB-57F2AE7B8781}"/>
              </a:ext>
            </a:extLst>
          </p:cNvPr>
          <p:cNvSpPr txBox="1">
            <a:spLocks/>
          </p:cNvSpPr>
          <p:nvPr/>
        </p:nvSpPr>
        <p:spPr>
          <a:xfrm>
            <a:off x="1668321" y="433790"/>
            <a:ext cx="9169012" cy="5741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50" normalizeH="0" baseline="0" noProof="0" dirty="0">
                <a:ln>
                  <a:noFill/>
                </a:ln>
                <a:solidFill>
                  <a:srgbClr val="FF8134"/>
                </a:solidFill>
                <a:effectLst/>
                <a:uLnTx/>
                <a:uFillTx/>
                <a:latin typeface="Century Gothic" panose="020B0502020202020204" pitchFamily="34" charset="0"/>
                <a:ea typeface="+mj-ea"/>
                <a:cs typeface="+mj-cs"/>
              </a:rPr>
              <a:t>Importance of Data Quality</a:t>
            </a:r>
            <a:endParaRPr lang="en-US" sz="25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50" normalizeH="0" baseline="0" noProof="0" dirty="0">
              <a:ln>
                <a:noFill/>
              </a:ln>
              <a:solidFill>
                <a:srgbClr val="1682C5">
                  <a:lumMod val="75000"/>
                </a:srgbClr>
              </a:solidFill>
              <a:effectLst/>
              <a:uLnTx/>
              <a:uFillTx/>
              <a:latin typeface="Century Gothic" panose="020B0502020202020204" pitchFamily="34" charset="0"/>
              <a:ea typeface="+mj-ea"/>
              <a:cs typeface="+mj-cs"/>
            </a:endParaRPr>
          </a:p>
        </p:txBody>
      </p:sp>
      <p:sp>
        <p:nvSpPr>
          <p:cNvPr id="9" name="Footer Placeholder 2">
            <a:extLst>
              <a:ext uri="{FF2B5EF4-FFF2-40B4-BE49-F238E27FC236}">
                <a16:creationId xmlns:a16="http://schemas.microsoft.com/office/drawing/2014/main" id="{83FAA62E-4CB1-409A-8B3D-60D3CCD86D86}"/>
              </a:ext>
            </a:extLst>
          </p:cNvPr>
          <p:cNvSpPr txBox="1">
            <a:spLocks/>
          </p:cNvSpPr>
          <p:nvPr/>
        </p:nvSpPr>
        <p:spPr>
          <a:xfrm>
            <a:off x="3410542" y="6491609"/>
            <a:ext cx="53709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a:solidFill>
                  <a:srgbClr val="1682C5">
                    <a:lumMod val="60000"/>
                    <a:lumOff val="40000"/>
                  </a:srgbClr>
                </a:solidFill>
                <a:latin typeface="Open Sans" charset="0"/>
              </a:rPr>
              <a:t>Texas Education Agency | Governance and Accountability | Performance Reporting</a:t>
            </a:r>
            <a:endParaRPr lang="en-US" sz="1100" dirty="0">
              <a:solidFill>
                <a:srgbClr val="1682C5">
                  <a:lumMod val="60000"/>
                  <a:lumOff val="40000"/>
                </a:srgbClr>
              </a:solidFill>
              <a:latin typeface="Open Sans" charset="0"/>
            </a:endParaRPr>
          </a:p>
        </p:txBody>
      </p:sp>
    </p:spTree>
    <p:extLst>
      <p:ext uri="{BB962C8B-B14F-4D97-AF65-F5344CB8AC3E}">
        <p14:creationId xmlns:p14="http://schemas.microsoft.com/office/powerpoint/2010/main" val="544078844"/>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30662" y="1420918"/>
            <a:ext cx="10149840" cy="49899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marR="0" lvl="1" indent="-342900" algn="l" defTabSz="914400" rtl="0" eaLnBrk="1" fontAlgn="auto" latinLnBrk="0" hangingPunct="1">
              <a:lnSpc>
                <a:spcPct val="110000"/>
              </a:lnSpc>
              <a:spcBef>
                <a:spcPts val="0"/>
              </a:spcBef>
              <a:buClr>
                <a:srgbClr val="FF8134"/>
              </a:buClr>
              <a:buSzTx/>
              <a:buFont typeface="Wingdings" charset="2"/>
              <a:buChar char="§"/>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rPr>
              <a:t>Student demographic data is final once STAAR answer documents have been scored.</a:t>
            </a:r>
          </a:p>
          <a:p>
            <a:pPr marR="0" lvl="1" algn="l" defTabSz="914400" rtl="0" eaLnBrk="1" fontAlgn="auto" latinLnBrk="0" hangingPunct="1">
              <a:lnSpc>
                <a:spcPct val="110000"/>
              </a:lnSpc>
              <a:spcBef>
                <a:spcPts val="0"/>
              </a:spcBef>
              <a:buClr>
                <a:srgbClr val="FF8134"/>
              </a:buClr>
              <a:buSzTx/>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endParaRPr>
          </a:p>
          <a:p>
            <a:pPr marL="800100" lvl="1" indent="-342900" algn="l">
              <a:lnSpc>
                <a:spcPct val="110000"/>
              </a:lnSpc>
              <a:spcBef>
                <a:spcPts val="0"/>
              </a:spcBef>
              <a:buClr>
                <a:srgbClr val="FF8134"/>
              </a:buClr>
              <a:buFont typeface="Wingdings" charset="2"/>
              <a:buChar char="§"/>
              <a:defRPr/>
            </a:pPr>
            <a:r>
              <a:rPr lang="en-US" sz="2200" dirty="0">
                <a:solidFill>
                  <a:srgbClr val="000000"/>
                </a:solidFill>
                <a:latin typeface="Century Gothic" panose="020B0502020202020204" pitchFamily="34" charset="0"/>
                <a:ea typeface="Calibri" charset="0"/>
                <a:cs typeface="Calibri" charset="0"/>
              </a:rPr>
              <a:t>The appeals process is not a permissible method to correct data that were inaccurately reported by the district or charter school. </a:t>
            </a:r>
          </a:p>
          <a:p>
            <a:pPr marL="800100" lvl="1" indent="-342900" algn="l">
              <a:lnSpc>
                <a:spcPct val="110000"/>
              </a:lnSpc>
              <a:spcBef>
                <a:spcPts val="0"/>
              </a:spcBef>
              <a:buClr>
                <a:srgbClr val="FF8134"/>
              </a:buClr>
              <a:buFont typeface="Wingdings" charset="2"/>
              <a:buChar char="§"/>
              <a:defRPr/>
            </a:pPr>
            <a:endParaRPr lang="en-US" sz="2200" dirty="0">
              <a:solidFill>
                <a:srgbClr val="000000"/>
              </a:solidFill>
              <a:latin typeface="Century Gothic" panose="020B0502020202020204" pitchFamily="34" charset="0"/>
              <a:ea typeface="Calibri" charset="0"/>
              <a:cs typeface="Calibri" charset="0"/>
            </a:endParaRPr>
          </a:p>
          <a:p>
            <a:pPr marL="800100" lvl="1" indent="-342900" algn="l">
              <a:lnSpc>
                <a:spcPct val="110000"/>
              </a:lnSpc>
              <a:spcBef>
                <a:spcPts val="0"/>
              </a:spcBef>
              <a:buClr>
                <a:srgbClr val="FF8134"/>
              </a:buClr>
              <a:buFont typeface="Wingdings" charset="2"/>
              <a:buChar char="§"/>
              <a:defRPr/>
            </a:pPr>
            <a:r>
              <a:rPr lang="en-US" sz="2200" dirty="0">
                <a:solidFill>
                  <a:srgbClr val="000000"/>
                </a:solidFill>
                <a:latin typeface="Century Gothic" panose="020B0502020202020204" pitchFamily="34" charset="0"/>
                <a:ea typeface="Calibri" charset="0"/>
                <a:cs typeface="Calibri" charset="0"/>
              </a:rPr>
              <a:t>Appeals from districts and charter schools that missed data correction opportunities are denied.</a:t>
            </a: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cxnSp>
        <p:nvCxnSpPr>
          <p:cNvPr id="8" name="Straight Connector 7">
            <a:extLst>
              <a:ext uri="{FF2B5EF4-FFF2-40B4-BE49-F238E27FC236}">
                <a16:creationId xmlns:a16="http://schemas.microsoft.com/office/drawing/2014/main" id="{BD5E4E10-EB01-4398-AD41-0ACF3BC7EA4F}"/>
              </a:ext>
            </a:extLst>
          </p:cNvPr>
          <p:cNvCxnSpPr/>
          <p:nvPr/>
        </p:nvCxnSpPr>
        <p:spPr>
          <a:xfrm>
            <a:off x="831739" y="1089871"/>
            <a:ext cx="82253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77C26B6-FAF4-45E6-BB6F-10741A15BEB9}"/>
              </a:ext>
            </a:extLst>
          </p:cNvPr>
          <p:cNvSpPr txBox="1">
            <a:spLocks/>
          </p:cNvSpPr>
          <p:nvPr/>
        </p:nvSpPr>
        <p:spPr>
          <a:xfrm>
            <a:off x="1668321" y="433790"/>
            <a:ext cx="9169012" cy="5741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50" normalizeH="0" baseline="0" noProof="0" dirty="0">
                <a:ln>
                  <a:noFill/>
                </a:ln>
                <a:solidFill>
                  <a:srgbClr val="FF8134"/>
                </a:solidFill>
                <a:effectLst/>
                <a:uLnTx/>
                <a:uFillTx/>
                <a:latin typeface="Century Gothic" panose="020B0502020202020204" pitchFamily="34" charset="0"/>
                <a:ea typeface="+mj-ea"/>
                <a:cs typeface="+mj-cs"/>
              </a:rPr>
              <a:t>Importance of Data Quality</a:t>
            </a:r>
            <a:endParaRPr lang="en-US" sz="28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50" normalizeH="0" baseline="0" noProof="0" dirty="0">
              <a:ln>
                <a:noFill/>
              </a:ln>
              <a:solidFill>
                <a:srgbClr val="1682C5">
                  <a:lumMod val="75000"/>
                </a:srgbClr>
              </a:solidFill>
              <a:effectLst/>
              <a:uLnTx/>
              <a:uFillTx/>
              <a:latin typeface="Century Gothic" panose="020B0502020202020204" pitchFamily="34" charset="0"/>
              <a:ea typeface="+mj-ea"/>
              <a:cs typeface="+mj-cs"/>
            </a:endParaRPr>
          </a:p>
        </p:txBody>
      </p:sp>
      <p:sp>
        <p:nvSpPr>
          <p:cNvPr id="9" name="Footer Placeholder 2">
            <a:extLst>
              <a:ext uri="{FF2B5EF4-FFF2-40B4-BE49-F238E27FC236}">
                <a16:creationId xmlns:a16="http://schemas.microsoft.com/office/drawing/2014/main" id="{129D37EE-5D79-441E-92D2-87785A003982}"/>
              </a:ext>
            </a:extLst>
          </p:cNvPr>
          <p:cNvSpPr txBox="1">
            <a:spLocks/>
          </p:cNvSpPr>
          <p:nvPr/>
        </p:nvSpPr>
        <p:spPr>
          <a:xfrm>
            <a:off x="3410542" y="6491609"/>
            <a:ext cx="53709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a:solidFill>
                  <a:srgbClr val="1682C5">
                    <a:lumMod val="60000"/>
                    <a:lumOff val="40000"/>
                  </a:srgbClr>
                </a:solidFill>
                <a:latin typeface="Open Sans" charset="0"/>
              </a:rPr>
              <a:t>Texas Education Agency | Governance and Accountability | Performance Reporting</a:t>
            </a:r>
            <a:endParaRPr lang="en-US" sz="1100" dirty="0">
              <a:solidFill>
                <a:srgbClr val="1682C5">
                  <a:lumMod val="60000"/>
                  <a:lumOff val="40000"/>
                </a:srgbClr>
              </a:solidFill>
              <a:latin typeface="Open Sans" charset="0"/>
            </a:endParaRPr>
          </a:p>
        </p:txBody>
      </p:sp>
    </p:spTree>
    <p:extLst>
      <p:ext uri="{BB962C8B-B14F-4D97-AF65-F5344CB8AC3E}">
        <p14:creationId xmlns:p14="http://schemas.microsoft.com/office/powerpoint/2010/main" val="3618552890"/>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02953" y="1377484"/>
            <a:ext cx="10149840" cy="49899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marR="0" lvl="1" indent="-342900" algn="l" defTabSz="914400" rtl="0" eaLnBrk="1" fontAlgn="auto" latinLnBrk="0" hangingPunct="1">
              <a:lnSpc>
                <a:spcPct val="110000"/>
              </a:lnSpc>
              <a:spcBef>
                <a:spcPts val="0"/>
              </a:spcBef>
              <a:buClr>
                <a:srgbClr val="FF8134"/>
              </a:buClr>
              <a:buSzTx/>
              <a:buFont typeface="Wingdings" charset="2"/>
              <a:buChar char="§"/>
              <a:tabLst/>
              <a:defRPr/>
            </a:pPr>
            <a:r>
              <a:rPr lang="en-US" sz="2200" dirty="0">
                <a:solidFill>
                  <a:srgbClr val="000000"/>
                </a:solidFill>
                <a:latin typeface="Century Gothic" panose="020B0502020202020204" pitchFamily="34" charset="0"/>
                <a:ea typeface="Calibri" charset="0"/>
                <a:cs typeface="Calibri" charset="0"/>
              </a:rPr>
              <a:t>The inclusion and exclusion of certain ELs is dependent upon correct TELPAS data</a:t>
            </a: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rPr>
              <a:t>. </a:t>
            </a:r>
            <a:b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rPr>
            </a:b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endParaRPr>
          </a:p>
          <a:p>
            <a:pPr marL="800100" marR="0" lvl="1" indent="-342900" algn="l" defTabSz="914400" rtl="0" eaLnBrk="1" fontAlgn="auto" latinLnBrk="0" hangingPunct="1">
              <a:lnSpc>
                <a:spcPct val="110000"/>
              </a:lnSpc>
              <a:spcBef>
                <a:spcPts val="0"/>
              </a:spcBef>
              <a:buClr>
                <a:srgbClr val="FF8134"/>
              </a:buClr>
              <a:buSzTx/>
              <a:buFont typeface="Wingdings" charset="2"/>
              <a:buChar char="§"/>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rPr>
              <a:t>Years in U.S. schools, asylee/refugee, and students with interrupted formal education (SIFE) status is used for accountability. If this is not reported correctly, it will impact exclusions.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cxnSp>
        <p:nvCxnSpPr>
          <p:cNvPr id="8" name="Straight Connector 7">
            <a:extLst>
              <a:ext uri="{FF2B5EF4-FFF2-40B4-BE49-F238E27FC236}">
                <a16:creationId xmlns:a16="http://schemas.microsoft.com/office/drawing/2014/main" id="{BD5E4E10-EB01-4398-AD41-0ACF3BC7EA4F}"/>
              </a:ext>
            </a:extLst>
          </p:cNvPr>
          <p:cNvCxnSpPr/>
          <p:nvPr/>
        </p:nvCxnSpPr>
        <p:spPr>
          <a:xfrm>
            <a:off x="831739" y="1089871"/>
            <a:ext cx="82253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2F826ED-6AF3-4254-92EB-57F2AE7B8781}"/>
              </a:ext>
            </a:extLst>
          </p:cNvPr>
          <p:cNvSpPr txBox="1">
            <a:spLocks/>
          </p:cNvSpPr>
          <p:nvPr/>
        </p:nvSpPr>
        <p:spPr>
          <a:xfrm>
            <a:off x="1668321" y="433790"/>
            <a:ext cx="9169012" cy="5741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50" normalizeH="0" baseline="0" noProof="0" dirty="0">
                <a:ln>
                  <a:noFill/>
                </a:ln>
                <a:solidFill>
                  <a:srgbClr val="FF8134"/>
                </a:solidFill>
                <a:effectLst/>
                <a:uLnTx/>
                <a:uFillTx/>
                <a:latin typeface="Century Gothic" panose="020B0502020202020204" pitchFamily="34" charset="0"/>
                <a:ea typeface="+mj-ea"/>
                <a:cs typeface="+mj-cs"/>
              </a:rPr>
              <a:t>Importance of Data Quality</a:t>
            </a:r>
            <a:endParaRPr lang="en-US" sz="28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50" normalizeH="0" baseline="0" noProof="0" dirty="0">
              <a:ln>
                <a:noFill/>
              </a:ln>
              <a:solidFill>
                <a:srgbClr val="1682C5">
                  <a:lumMod val="75000"/>
                </a:srgbClr>
              </a:solidFill>
              <a:effectLst/>
              <a:uLnTx/>
              <a:uFillTx/>
              <a:latin typeface="Century Gothic" panose="020B0502020202020204" pitchFamily="34" charset="0"/>
              <a:ea typeface="+mj-ea"/>
              <a:cs typeface="+mj-cs"/>
            </a:endParaRPr>
          </a:p>
        </p:txBody>
      </p:sp>
      <p:sp>
        <p:nvSpPr>
          <p:cNvPr id="9" name="Footer Placeholder 2">
            <a:extLst>
              <a:ext uri="{FF2B5EF4-FFF2-40B4-BE49-F238E27FC236}">
                <a16:creationId xmlns:a16="http://schemas.microsoft.com/office/drawing/2014/main" id="{9312956F-D04E-4601-B416-AA140273CF91}"/>
              </a:ext>
            </a:extLst>
          </p:cNvPr>
          <p:cNvSpPr txBox="1">
            <a:spLocks/>
          </p:cNvSpPr>
          <p:nvPr/>
        </p:nvSpPr>
        <p:spPr>
          <a:xfrm>
            <a:off x="3410542" y="6491609"/>
            <a:ext cx="53709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a:solidFill>
                  <a:srgbClr val="1682C5">
                    <a:lumMod val="60000"/>
                    <a:lumOff val="40000"/>
                  </a:srgbClr>
                </a:solidFill>
                <a:latin typeface="Open Sans" charset="0"/>
              </a:rPr>
              <a:t>Texas Education Agency | Governance and Accountability | Performance Reporting</a:t>
            </a:r>
            <a:endParaRPr lang="en-US" sz="1100" dirty="0">
              <a:solidFill>
                <a:srgbClr val="1682C5">
                  <a:lumMod val="60000"/>
                  <a:lumOff val="40000"/>
                </a:srgbClr>
              </a:solidFill>
              <a:latin typeface="Open Sans" charset="0"/>
            </a:endParaRPr>
          </a:p>
        </p:txBody>
      </p:sp>
    </p:spTree>
    <p:extLst>
      <p:ext uri="{BB962C8B-B14F-4D97-AF65-F5344CB8AC3E}">
        <p14:creationId xmlns:p14="http://schemas.microsoft.com/office/powerpoint/2010/main" val="1087560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a:t>House Bill 3906—Educator Advisory Committee</a:t>
            </a:r>
          </a:p>
        </p:txBody>
      </p:sp>
      <p:sp>
        <p:nvSpPr>
          <p:cNvPr id="6" name="Content Placeholder 4">
            <a:extLst>
              <a:ext uri="{FF2B5EF4-FFF2-40B4-BE49-F238E27FC236}">
                <a16:creationId xmlns:a16="http://schemas.microsoft.com/office/drawing/2014/main" id="{9C287C15-8968-47C1-8A65-A1071B4E2722}"/>
              </a:ext>
            </a:extLst>
          </p:cNvPr>
          <p:cNvSpPr>
            <a:spLocks noGrp="1"/>
          </p:cNvSpPr>
          <p:nvPr>
            <p:ph sz="half" idx="2"/>
          </p:nvPr>
        </p:nvSpPr>
        <p:spPr>
          <a:xfrm>
            <a:off x="750278" y="1266092"/>
            <a:ext cx="7106836" cy="5010864"/>
          </a:xfrm>
        </p:spPr>
        <p:txBody>
          <a:bodyPr>
            <a:noAutofit/>
          </a:bodyPr>
          <a:lstStyle/>
          <a:p>
            <a:pPr marL="342900" indent="-342900">
              <a:lnSpc>
                <a:spcPct val="100000"/>
              </a:lnSpc>
              <a:spcBef>
                <a:spcPts val="600"/>
              </a:spcBef>
              <a:buFont typeface="Arial" panose="020B0604020202020204" pitchFamily="34" charset="0"/>
              <a:buChar char="•"/>
            </a:pPr>
            <a:r>
              <a:rPr lang="en-US"/>
              <a:t>TEA is required to establish a new assessment advisory committee.</a:t>
            </a:r>
          </a:p>
          <a:p>
            <a:pPr>
              <a:lnSpc>
                <a:spcPct val="100000"/>
              </a:lnSpc>
              <a:spcBef>
                <a:spcPts val="600"/>
              </a:spcBef>
            </a:pPr>
            <a:endParaRPr lang="en-US" sz="900"/>
          </a:p>
          <a:p>
            <a:pPr marL="342900" indent="-342900">
              <a:lnSpc>
                <a:spcPct val="100000"/>
              </a:lnSpc>
              <a:spcBef>
                <a:spcPts val="600"/>
              </a:spcBef>
              <a:buFont typeface="Arial" panose="020B0604020202020204" pitchFamily="34" charset="0"/>
              <a:buChar char="•"/>
            </a:pPr>
            <a:r>
              <a:rPr lang="en-US"/>
              <a:t>The purpose of the new committee is to advise TEA on the development of academically appropriate state assessment instruments. </a:t>
            </a:r>
          </a:p>
          <a:p>
            <a:pPr marL="342900" indent="-342900">
              <a:lnSpc>
                <a:spcPct val="100000"/>
              </a:lnSpc>
              <a:spcBef>
                <a:spcPts val="600"/>
              </a:spcBef>
              <a:buFont typeface="Arial" panose="020B0604020202020204" pitchFamily="34" charset="0"/>
              <a:buChar char="•"/>
            </a:pPr>
            <a:endParaRPr lang="en-US" sz="900"/>
          </a:p>
          <a:p>
            <a:pPr marL="342900" indent="-342900">
              <a:lnSpc>
                <a:spcPct val="100000"/>
              </a:lnSpc>
              <a:spcBef>
                <a:spcPts val="600"/>
              </a:spcBef>
              <a:buFont typeface="Arial" panose="020B0604020202020204" pitchFamily="34" charset="0"/>
              <a:buChar char="•"/>
            </a:pPr>
            <a:r>
              <a:rPr lang="en-US"/>
              <a:t>The committee is expected to advise TEA on the design and implementation of potential changes to the state’s assessment program. </a:t>
            </a:r>
          </a:p>
          <a:p>
            <a:pPr>
              <a:lnSpc>
                <a:spcPct val="100000"/>
              </a:lnSpc>
              <a:spcBef>
                <a:spcPts val="600"/>
              </a:spcBef>
            </a:pPr>
            <a:endParaRPr lang="en-US"/>
          </a:p>
          <a:p>
            <a:pPr marL="457200" indent="-457200">
              <a:lnSpc>
                <a:spcPct val="100000"/>
              </a:lnSpc>
              <a:spcBef>
                <a:spcPts val="600"/>
              </a:spcBef>
              <a:buFont typeface="Arial" panose="020B0604020202020204" pitchFamily="34" charset="0"/>
              <a:buChar char="•"/>
            </a:pPr>
            <a:endParaRPr lang="en-US" sz="1800"/>
          </a:p>
        </p:txBody>
      </p:sp>
      <p:pic>
        <p:nvPicPr>
          <p:cNvPr id="3" name="Picture 2" descr="A close up of a logo&#10;&#10;Description automatically generated">
            <a:extLst>
              <a:ext uri="{FF2B5EF4-FFF2-40B4-BE49-F238E27FC236}">
                <a16:creationId xmlns:a16="http://schemas.microsoft.com/office/drawing/2014/main" id="{332F8A7C-13CE-4A1F-8DA3-BE76DEBB028F}"/>
              </a:ext>
            </a:extLst>
          </p:cNvPr>
          <p:cNvPicPr>
            <a:picLocks noChangeAspect="1"/>
          </p:cNvPicPr>
          <p:nvPr/>
        </p:nvPicPr>
        <p:blipFill>
          <a:blip r:embed="rId2"/>
          <a:stretch>
            <a:fillRect/>
          </a:stretch>
        </p:blipFill>
        <p:spPr>
          <a:xfrm>
            <a:off x="7857113" y="1483247"/>
            <a:ext cx="4083260" cy="4108661"/>
          </a:xfrm>
          <a:prstGeom prst="rect">
            <a:avLst/>
          </a:prstGeom>
        </p:spPr>
      </p:pic>
      <p:sp>
        <p:nvSpPr>
          <p:cNvPr id="8" name="Footer Placeholder 7">
            <a:extLst>
              <a:ext uri="{FF2B5EF4-FFF2-40B4-BE49-F238E27FC236}">
                <a16:creationId xmlns:a16="http://schemas.microsoft.com/office/drawing/2014/main" id="{6FBBEF87-5D23-4A45-A581-25AEAB9416DB}"/>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A882BC65-1834-5A4D-A5DB-2F6A0A9A28FC}"/>
              </a:ext>
            </a:extLst>
          </p:cNvPr>
          <p:cNvSpPr>
            <a:spLocks noGrp="1"/>
          </p:cNvSpPr>
          <p:nvPr>
            <p:ph type="sldNum" sz="quarter" idx="12"/>
          </p:nvPr>
        </p:nvSpPr>
        <p:spPr/>
        <p:txBody>
          <a:bodyPr/>
          <a:lstStyle/>
          <a:p>
            <a:fld id="{0088AB57-2DBE-44A3-AE96-942C49E954BF}" type="slidenum">
              <a:rPr lang="en-US" smtClean="0"/>
              <a:t>34</a:t>
            </a:fld>
            <a:endParaRPr lang="en-US"/>
          </a:p>
        </p:txBody>
      </p:sp>
    </p:spTree>
    <p:extLst>
      <p:ext uri="{BB962C8B-B14F-4D97-AF65-F5344CB8AC3E}">
        <p14:creationId xmlns:p14="http://schemas.microsoft.com/office/powerpoint/2010/main" val="407011389"/>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21425" y="1377484"/>
            <a:ext cx="10149840" cy="49899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lvl="1" indent="-342900" algn="l">
              <a:lnSpc>
                <a:spcPct val="110000"/>
              </a:lnSpc>
              <a:spcBef>
                <a:spcPts val="0"/>
              </a:spcBef>
              <a:buClr>
                <a:schemeClr val="accent2"/>
              </a:buClr>
              <a:buFont typeface="Wingdings" charset="2"/>
              <a:buChar char="§"/>
            </a:pPr>
            <a:r>
              <a:rPr lang="en-US" sz="2200" dirty="0">
                <a:latin typeface="Century Gothic" panose="020B0502020202020204" pitchFamily="34" charset="0"/>
                <a:ea typeface="Calibri" charset="0"/>
                <a:cs typeface="Calibri" charset="0"/>
              </a:rPr>
              <a:t>First year ELs, including unschooled asylees, unschooled refugees and SIFEs are excluded from STAAR performance components.</a:t>
            </a:r>
            <a:br>
              <a:rPr lang="en-US" sz="2200" dirty="0">
                <a:latin typeface="Century Gothic" panose="020B0502020202020204" pitchFamily="34" charset="0"/>
                <a:ea typeface="Calibri" charset="0"/>
                <a:cs typeface="Calibri" charset="0"/>
              </a:rPr>
            </a:br>
            <a:endParaRPr lang="en-US" sz="2200" dirty="0">
              <a:latin typeface="Century Gothic" panose="020B0502020202020204" pitchFamily="34" charset="0"/>
              <a:ea typeface="Calibri" charset="0"/>
              <a:cs typeface="Calibri" charset="0"/>
            </a:endParaRPr>
          </a:p>
          <a:p>
            <a:pPr marL="800100" lvl="1" indent="-342900" algn="l">
              <a:lnSpc>
                <a:spcPct val="110000"/>
              </a:lnSpc>
              <a:spcBef>
                <a:spcPts val="0"/>
              </a:spcBef>
              <a:buClr>
                <a:schemeClr val="accent2"/>
              </a:buClr>
              <a:buFont typeface="Wingdings" charset="2"/>
              <a:buChar char="§"/>
            </a:pPr>
            <a:r>
              <a:rPr lang="en-US" sz="2200" dirty="0">
                <a:latin typeface="Century Gothic" panose="020B0502020202020204" pitchFamily="34" charset="0"/>
                <a:ea typeface="Calibri" charset="0"/>
                <a:cs typeface="Calibri" charset="0"/>
              </a:rPr>
              <a:t>Second year ELs are included using an EL performance measure in place of a STAAR performance level.</a:t>
            </a:r>
          </a:p>
          <a:p>
            <a:pPr marL="800100" lvl="1" indent="-342900" algn="l">
              <a:lnSpc>
                <a:spcPct val="110000"/>
              </a:lnSpc>
              <a:spcBef>
                <a:spcPts val="0"/>
              </a:spcBef>
              <a:buClr>
                <a:schemeClr val="accent2"/>
              </a:buClr>
              <a:buFont typeface="Wingdings" charset="2"/>
              <a:buChar char="§"/>
            </a:pPr>
            <a:endParaRPr lang="en-US" sz="2200" dirty="0">
              <a:latin typeface="Century Gothic" panose="020B0502020202020204" pitchFamily="34" charset="0"/>
              <a:ea typeface="Calibri" charset="0"/>
              <a:cs typeface="Calibri" charset="0"/>
            </a:endParaRPr>
          </a:p>
          <a:p>
            <a:pPr marL="800100" lvl="1" indent="-342900" algn="l">
              <a:lnSpc>
                <a:spcPct val="110000"/>
              </a:lnSpc>
              <a:spcBef>
                <a:spcPts val="0"/>
              </a:spcBef>
              <a:buClr>
                <a:schemeClr val="accent2"/>
              </a:buClr>
              <a:buFont typeface="Wingdings" charset="2"/>
              <a:buChar char="§"/>
            </a:pPr>
            <a:r>
              <a:rPr lang="en-US" sz="2200" dirty="0">
                <a:latin typeface="Century Gothic" panose="020B0502020202020204" pitchFamily="34" charset="0"/>
                <a:ea typeface="Calibri" charset="0"/>
                <a:cs typeface="Calibri" charset="0"/>
              </a:rPr>
              <a:t>Second year ELs are included in growth calculations using the STAAR progress measure. </a:t>
            </a:r>
            <a:br>
              <a:rPr lang="en-US" sz="2200" dirty="0">
                <a:latin typeface="Century Gothic" panose="020B0502020202020204" pitchFamily="34" charset="0"/>
                <a:ea typeface="Calibri" charset="0"/>
                <a:cs typeface="Calibri" charset="0"/>
              </a:rPr>
            </a:br>
            <a:endParaRPr lang="en-US" sz="2200" dirty="0">
              <a:latin typeface="Century Gothic" panose="020B0502020202020204" pitchFamily="34" charset="0"/>
              <a:ea typeface="Calibri" charset="0"/>
              <a:cs typeface="Calibri" charset="0"/>
            </a:endParaRPr>
          </a:p>
          <a:p>
            <a:pPr marL="800100" lvl="1" indent="-342900" algn="l">
              <a:lnSpc>
                <a:spcPct val="110000"/>
              </a:lnSpc>
              <a:spcBef>
                <a:spcPts val="0"/>
              </a:spcBef>
              <a:buClr>
                <a:schemeClr val="accent2"/>
              </a:buClr>
              <a:buFont typeface="Wingdings" charset="2"/>
              <a:buChar char="§"/>
            </a:pPr>
            <a:r>
              <a:rPr lang="en-US" sz="2200" dirty="0">
                <a:latin typeface="Century Gothic" panose="020B0502020202020204" pitchFamily="34" charset="0"/>
                <a:ea typeface="Calibri" charset="0"/>
                <a:cs typeface="Calibri" charset="0"/>
              </a:rPr>
              <a:t>ELs who are in their second year in U.S. schools who have a parental denial for EL services will not receive an EL performance measure and will be included in the same manner as non-ELs.</a:t>
            </a: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endParaRPr>
          </a:p>
          <a:p>
            <a:pPr marL="457200" marR="0" lvl="1" indent="0" algn="l" defTabSz="914400" rtl="0" eaLnBrk="1" fontAlgn="auto" latinLnBrk="0" hangingPunct="1">
              <a:lnSpc>
                <a:spcPct val="110000"/>
              </a:lnSpc>
              <a:spcBef>
                <a:spcPts val="500"/>
              </a:spcBef>
              <a:spcAft>
                <a:spcPts val="1200"/>
              </a:spcAft>
              <a:buClr>
                <a:srgbClr val="FF8134"/>
              </a:buClr>
              <a:buSzTx/>
              <a:buFont typeface="Arial"/>
              <a:buNone/>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cxnSp>
        <p:nvCxnSpPr>
          <p:cNvPr id="8" name="Straight Connector 7">
            <a:extLst>
              <a:ext uri="{FF2B5EF4-FFF2-40B4-BE49-F238E27FC236}">
                <a16:creationId xmlns:a16="http://schemas.microsoft.com/office/drawing/2014/main" id="{BD5E4E10-EB01-4398-AD41-0ACF3BC7EA4F}"/>
              </a:ext>
            </a:extLst>
          </p:cNvPr>
          <p:cNvCxnSpPr/>
          <p:nvPr/>
        </p:nvCxnSpPr>
        <p:spPr>
          <a:xfrm>
            <a:off x="831739" y="1089871"/>
            <a:ext cx="82253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2F826ED-6AF3-4254-92EB-57F2AE7B8781}"/>
              </a:ext>
            </a:extLst>
          </p:cNvPr>
          <p:cNvSpPr txBox="1">
            <a:spLocks/>
          </p:cNvSpPr>
          <p:nvPr/>
        </p:nvSpPr>
        <p:spPr>
          <a:xfrm>
            <a:off x="1668321" y="433790"/>
            <a:ext cx="9169012" cy="5741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50" normalizeH="0" baseline="0" noProof="0" dirty="0">
                <a:ln>
                  <a:noFill/>
                </a:ln>
                <a:solidFill>
                  <a:srgbClr val="FF8134"/>
                </a:solidFill>
                <a:effectLst/>
                <a:uLnTx/>
                <a:uFillTx/>
                <a:latin typeface="Century Gothic" panose="020B0502020202020204" pitchFamily="34" charset="0"/>
                <a:ea typeface="+mj-ea"/>
                <a:cs typeface="+mj-cs"/>
              </a:rPr>
              <a:t>English Learner Inclusion</a:t>
            </a:r>
            <a:endParaRPr lang="en-US" sz="25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50" normalizeH="0" baseline="0" noProof="0" dirty="0">
              <a:ln>
                <a:noFill/>
              </a:ln>
              <a:solidFill>
                <a:srgbClr val="1682C5">
                  <a:lumMod val="75000"/>
                </a:srgbClr>
              </a:solidFill>
              <a:effectLst/>
              <a:uLnTx/>
              <a:uFillTx/>
              <a:latin typeface="Century Gothic" panose="020B0502020202020204" pitchFamily="34" charset="0"/>
              <a:ea typeface="+mj-ea"/>
              <a:cs typeface="+mj-cs"/>
            </a:endParaRPr>
          </a:p>
        </p:txBody>
      </p:sp>
      <p:sp>
        <p:nvSpPr>
          <p:cNvPr id="9" name="Footer Placeholder 2">
            <a:extLst>
              <a:ext uri="{FF2B5EF4-FFF2-40B4-BE49-F238E27FC236}">
                <a16:creationId xmlns:a16="http://schemas.microsoft.com/office/drawing/2014/main" id="{5BA89AC8-159B-4844-A7F1-192B131A8778}"/>
              </a:ext>
            </a:extLst>
          </p:cNvPr>
          <p:cNvSpPr txBox="1">
            <a:spLocks/>
          </p:cNvSpPr>
          <p:nvPr/>
        </p:nvSpPr>
        <p:spPr>
          <a:xfrm>
            <a:off x="3410542" y="6491609"/>
            <a:ext cx="53709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a:solidFill>
                  <a:srgbClr val="1682C5">
                    <a:lumMod val="60000"/>
                    <a:lumOff val="40000"/>
                  </a:srgbClr>
                </a:solidFill>
                <a:latin typeface="Open Sans" charset="0"/>
              </a:rPr>
              <a:t>Texas Education Agency | Governance and Accountability | Performance Reporting</a:t>
            </a:r>
            <a:endParaRPr lang="en-US" sz="1100" dirty="0">
              <a:solidFill>
                <a:srgbClr val="1682C5">
                  <a:lumMod val="60000"/>
                  <a:lumOff val="40000"/>
                </a:srgbClr>
              </a:solidFill>
              <a:latin typeface="Open Sans" charset="0"/>
            </a:endParaRPr>
          </a:p>
        </p:txBody>
      </p:sp>
    </p:spTree>
    <p:extLst>
      <p:ext uri="{BB962C8B-B14F-4D97-AF65-F5344CB8AC3E}">
        <p14:creationId xmlns:p14="http://schemas.microsoft.com/office/powerpoint/2010/main" val="1416020807"/>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21425" y="1377484"/>
            <a:ext cx="10149840" cy="49899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lvl="1" indent="-342900" algn="l">
              <a:lnSpc>
                <a:spcPct val="110000"/>
              </a:lnSpc>
              <a:spcBef>
                <a:spcPts val="0"/>
              </a:spcBef>
              <a:buClr>
                <a:srgbClr val="FF8134"/>
              </a:buClr>
              <a:buFont typeface="Wingdings" panose="05000000000000000000" pitchFamily="2" charset="2"/>
              <a:buChar char="§"/>
              <a:defRPr/>
            </a:pPr>
            <a:r>
              <a:rPr lang="en-US" sz="2200" dirty="0">
                <a:latin typeface="Century Gothic" panose="020B0502020202020204" pitchFamily="34" charset="0"/>
                <a:cs typeface="Calibri" charset="0"/>
              </a:rPr>
              <a:t>Demographics for STAAR components, including race/ethnicity, special education status, economically disadvantaged status, and English learner status, are based on the Consolidated Accountability File (CAF). </a:t>
            </a:r>
          </a:p>
          <a:p>
            <a:pPr marL="800100" lvl="1" indent="-342900" algn="l">
              <a:lnSpc>
                <a:spcPct val="110000"/>
              </a:lnSpc>
              <a:spcBef>
                <a:spcPts val="0"/>
              </a:spcBef>
              <a:buClr>
                <a:srgbClr val="FF8134"/>
              </a:buClr>
              <a:buFont typeface="Wingdings" charset="2"/>
              <a:buChar char="§"/>
              <a:defRPr/>
            </a:pPr>
            <a:endParaRPr lang="en-US" sz="2200" dirty="0">
              <a:latin typeface="Century Gothic" panose="020B0502020202020204" pitchFamily="34" charset="0"/>
              <a:cs typeface="Calibri" charset="0"/>
            </a:endParaRPr>
          </a:p>
          <a:p>
            <a:pPr marL="800100" lvl="1" indent="-342900" algn="l">
              <a:lnSpc>
                <a:spcPct val="110000"/>
              </a:lnSpc>
              <a:spcBef>
                <a:spcPts val="0"/>
              </a:spcBef>
              <a:buClr>
                <a:srgbClr val="FF8134"/>
              </a:buClr>
              <a:buFont typeface="Wingdings" charset="2"/>
              <a:buChar char="§"/>
              <a:defRPr/>
            </a:pPr>
            <a:r>
              <a:rPr lang="en-US" sz="2200" dirty="0">
                <a:latin typeface="Century Gothic" panose="020B0502020202020204" pitchFamily="34" charset="0"/>
                <a:cs typeface="Calibri" charset="0"/>
              </a:rPr>
              <a:t>The CAF includes demographic information based on TSDS PEIMS or the last administration of STAAR. </a:t>
            </a:r>
          </a:p>
          <a:p>
            <a:pPr marL="800100" lvl="1" indent="-342900" algn="l">
              <a:lnSpc>
                <a:spcPct val="110000"/>
              </a:lnSpc>
              <a:spcBef>
                <a:spcPts val="0"/>
              </a:spcBef>
              <a:buClr>
                <a:srgbClr val="FF8134"/>
              </a:buClr>
              <a:buFont typeface="Wingdings" charset="2"/>
              <a:buChar char="§"/>
              <a:defRPr/>
            </a:pPr>
            <a:endParaRPr lang="en-US" sz="2200" dirty="0">
              <a:latin typeface="Century Gothic" panose="020B0502020202020204" pitchFamily="34" charset="0"/>
              <a:cs typeface="Calibri" charset="0"/>
            </a:endParaRPr>
          </a:p>
          <a:p>
            <a:pPr marL="800100" lvl="1" indent="-342900" algn="l">
              <a:lnSpc>
                <a:spcPct val="110000"/>
              </a:lnSpc>
              <a:spcBef>
                <a:spcPts val="0"/>
              </a:spcBef>
              <a:buClr>
                <a:srgbClr val="FF8134"/>
              </a:buClr>
              <a:buFont typeface="Wingdings" charset="2"/>
              <a:buChar char="§"/>
              <a:defRPr/>
            </a:pPr>
            <a:r>
              <a:rPr lang="en-US" sz="2200" dirty="0">
                <a:latin typeface="Century Gothic" panose="020B0502020202020204" pitchFamily="34" charset="0"/>
                <a:cs typeface="Calibri" charset="0"/>
              </a:rPr>
              <a:t>If demographics change from one administration to the next, the last administration is used.</a:t>
            </a:r>
            <a:br>
              <a:rPr lang="en-US" sz="2200" dirty="0">
                <a:latin typeface="Century Gothic" panose="020B0502020202020204" pitchFamily="34" charset="0"/>
                <a:cs typeface="Calibri" charset="0"/>
              </a:rPr>
            </a:br>
            <a:endParaRPr lang="en-US" sz="2200" dirty="0">
              <a:latin typeface="Century Gothic" panose="020B0502020202020204" pitchFamily="34" charset="0"/>
              <a:cs typeface="Calibri" charset="0"/>
            </a:endParaRPr>
          </a:p>
          <a:p>
            <a:pPr marL="800100" lvl="1" indent="-342900" algn="l">
              <a:lnSpc>
                <a:spcPct val="110000"/>
              </a:lnSpc>
              <a:spcBef>
                <a:spcPts val="0"/>
              </a:spcBef>
              <a:buClr>
                <a:srgbClr val="FF8134"/>
              </a:buClr>
              <a:buFont typeface="Wingdings" charset="2"/>
              <a:buChar char="§"/>
              <a:defRPr/>
            </a:pPr>
            <a:r>
              <a:rPr lang="en-US" sz="2200" dirty="0">
                <a:latin typeface="Century Gothic" panose="020B0502020202020204" pitchFamily="34" charset="0"/>
                <a:cs typeface="Calibri" charset="0"/>
              </a:rPr>
              <a:t>Demographics for College, Career, and Military Readiness (CCMR) and Graduation Rate are based on TSDS PEIMS reporting. </a:t>
            </a:r>
          </a:p>
          <a:p>
            <a:pPr lvl="1" algn="l">
              <a:lnSpc>
                <a:spcPct val="110000"/>
              </a:lnSpc>
              <a:spcAft>
                <a:spcPts val="1200"/>
              </a:spcAft>
              <a:buClr>
                <a:srgbClr val="FF8134"/>
              </a:buClr>
              <a:defRPr/>
            </a:pPr>
            <a:endParaRPr lang="en-US" sz="2200" dirty="0">
              <a:latin typeface="Century Gothic" panose="020B0502020202020204" pitchFamily="34" charset="0"/>
              <a:cs typeface="Calibri" charset="0"/>
            </a:endParaRPr>
          </a:p>
          <a:p>
            <a:pPr marL="457200" marR="0" lvl="1" indent="0" algn="l" defTabSz="914400" rtl="0" eaLnBrk="1" fontAlgn="auto" latinLnBrk="0" hangingPunct="1">
              <a:lnSpc>
                <a:spcPct val="110000"/>
              </a:lnSpc>
              <a:spcBef>
                <a:spcPts val="500"/>
              </a:spcBef>
              <a:spcAft>
                <a:spcPts val="1200"/>
              </a:spcAft>
              <a:buClr>
                <a:srgbClr val="FF8134"/>
              </a:buClr>
              <a:buSzTx/>
              <a:buFont typeface="Arial"/>
              <a:buNone/>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cxnSp>
        <p:nvCxnSpPr>
          <p:cNvPr id="8" name="Straight Connector 7">
            <a:extLst>
              <a:ext uri="{FF2B5EF4-FFF2-40B4-BE49-F238E27FC236}">
                <a16:creationId xmlns:a16="http://schemas.microsoft.com/office/drawing/2014/main" id="{BD5E4E10-EB01-4398-AD41-0ACF3BC7EA4F}"/>
              </a:ext>
            </a:extLst>
          </p:cNvPr>
          <p:cNvCxnSpPr/>
          <p:nvPr/>
        </p:nvCxnSpPr>
        <p:spPr>
          <a:xfrm>
            <a:off x="831739" y="1089871"/>
            <a:ext cx="82253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2F826ED-6AF3-4254-92EB-57F2AE7B8781}"/>
              </a:ext>
            </a:extLst>
          </p:cNvPr>
          <p:cNvSpPr txBox="1">
            <a:spLocks/>
          </p:cNvSpPr>
          <p:nvPr/>
        </p:nvSpPr>
        <p:spPr>
          <a:xfrm>
            <a:off x="1668321" y="433790"/>
            <a:ext cx="9169012" cy="5741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a:solidFill>
                  <a:srgbClr val="FF8134"/>
                </a:solidFill>
                <a:latin typeface="Century Gothic" panose="020B0502020202020204" pitchFamily="34" charset="0"/>
              </a:rPr>
              <a:t>Demographic Determination for Closing the Gaps</a:t>
            </a:r>
            <a:endParaRPr lang="en-US" sz="25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50" normalizeH="0" baseline="0" noProof="0" dirty="0">
              <a:ln>
                <a:noFill/>
              </a:ln>
              <a:solidFill>
                <a:srgbClr val="1682C5">
                  <a:lumMod val="75000"/>
                </a:srgbClr>
              </a:solidFill>
              <a:effectLst/>
              <a:uLnTx/>
              <a:uFillTx/>
              <a:latin typeface="Century Gothic" panose="020B0502020202020204" pitchFamily="34" charset="0"/>
              <a:ea typeface="+mj-ea"/>
              <a:cs typeface="+mj-cs"/>
            </a:endParaRPr>
          </a:p>
        </p:txBody>
      </p:sp>
      <p:sp>
        <p:nvSpPr>
          <p:cNvPr id="9" name="Footer Placeholder 2">
            <a:extLst>
              <a:ext uri="{FF2B5EF4-FFF2-40B4-BE49-F238E27FC236}">
                <a16:creationId xmlns:a16="http://schemas.microsoft.com/office/drawing/2014/main" id="{AFBDC0E9-060F-480C-8416-3B9C631796A4}"/>
              </a:ext>
            </a:extLst>
          </p:cNvPr>
          <p:cNvSpPr txBox="1">
            <a:spLocks/>
          </p:cNvSpPr>
          <p:nvPr/>
        </p:nvSpPr>
        <p:spPr>
          <a:xfrm>
            <a:off x="3410542" y="6491609"/>
            <a:ext cx="53709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a:solidFill>
                  <a:srgbClr val="1682C5">
                    <a:lumMod val="60000"/>
                    <a:lumOff val="40000"/>
                  </a:srgbClr>
                </a:solidFill>
                <a:latin typeface="Open Sans" charset="0"/>
              </a:rPr>
              <a:t>Texas Education Agency | Governance and Accountability | Performance Reporting</a:t>
            </a:r>
            <a:endParaRPr lang="en-US" sz="1100" dirty="0">
              <a:solidFill>
                <a:srgbClr val="1682C5">
                  <a:lumMod val="60000"/>
                  <a:lumOff val="40000"/>
                </a:srgbClr>
              </a:solidFill>
              <a:latin typeface="Open Sans" charset="0"/>
            </a:endParaRPr>
          </a:p>
        </p:txBody>
      </p:sp>
    </p:spTree>
    <p:extLst>
      <p:ext uri="{BB962C8B-B14F-4D97-AF65-F5344CB8AC3E}">
        <p14:creationId xmlns:p14="http://schemas.microsoft.com/office/powerpoint/2010/main" val="3935078082"/>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21424" y="1377484"/>
            <a:ext cx="10909993" cy="49899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lvl="1" indent="-342900" algn="l">
              <a:lnSpc>
                <a:spcPct val="110000"/>
              </a:lnSpc>
              <a:spcBef>
                <a:spcPts val="0"/>
              </a:spcBef>
              <a:buClr>
                <a:srgbClr val="FF8134"/>
              </a:buClr>
              <a:buFont typeface="Wingdings" charset="2"/>
              <a:buChar char="§"/>
              <a:defRPr/>
            </a:pPr>
            <a:r>
              <a:rPr lang="en-US" sz="2200" dirty="0">
                <a:latin typeface="Century Gothic" panose="020B0502020202020204" pitchFamily="34" charset="0"/>
                <a:cs typeface="Calibri" charset="0"/>
              </a:rPr>
              <a:t>Answer documents with a score code of “A” or “O” are considered non-participants. </a:t>
            </a:r>
          </a:p>
          <a:p>
            <a:pPr marL="800100" lvl="1" indent="-342900" algn="l">
              <a:lnSpc>
                <a:spcPct val="110000"/>
              </a:lnSpc>
              <a:spcBef>
                <a:spcPts val="0"/>
              </a:spcBef>
              <a:buClr>
                <a:srgbClr val="FF8134"/>
              </a:buClr>
              <a:buFont typeface="Wingdings" charset="2"/>
              <a:buChar char="§"/>
              <a:defRPr/>
            </a:pPr>
            <a:endParaRPr lang="en-US" sz="2200" dirty="0">
              <a:latin typeface="Century Gothic" panose="020B0502020202020204" pitchFamily="34" charset="0"/>
              <a:cs typeface="Calibri" charset="0"/>
            </a:endParaRPr>
          </a:p>
          <a:p>
            <a:pPr marL="800100" lvl="1" indent="-342900" algn="l">
              <a:lnSpc>
                <a:spcPct val="110000"/>
              </a:lnSpc>
              <a:spcBef>
                <a:spcPts val="0"/>
              </a:spcBef>
              <a:buClr>
                <a:srgbClr val="FF8134"/>
              </a:buClr>
              <a:buFont typeface="Wingdings" charset="2"/>
              <a:buChar char="§"/>
              <a:defRPr/>
            </a:pPr>
            <a:r>
              <a:rPr lang="en-US" sz="2200" dirty="0">
                <a:latin typeface="Century Gothic" panose="020B0502020202020204" pitchFamily="34" charset="0"/>
                <a:cs typeface="Calibri" charset="0"/>
              </a:rPr>
              <a:t>Should the participation rate in reading or mathematics for the all students group or any student group fall below 95 percent, the denominator used for calculating performance in the Closing the Gaps Academic Achievement component is adjusted to include the necessary number of assessments to meet the 95 percent threshold. </a:t>
            </a: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charset="0"/>
              <a:cs typeface="Calibri"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cxnSp>
        <p:nvCxnSpPr>
          <p:cNvPr id="8" name="Straight Connector 7">
            <a:extLst>
              <a:ext uri="{FF2B5EF4-FFF2-40B4-BE49-F238E27FC236}">
                <a16:creationId xmlns:a16="http://schemas.microsoft.com/office/drawing/2014/main" id="{BD5E4E10-EB01-4398-AD41-0ACF3BC7EA4F}"/>
              </a:ext>
            </a:extLst>
          </p:cNvPr>
          <p:cNvCxnSpPr/>
          <p:nvPr/>
        </p:nvCxnSpPr>
        <p:spPr>
          <a:xfrm>
            <a:off x="831739" y="1089871"/>
            <a:ext cx="82253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2F826ED-6AF3-4254-92EB-57F2AE7B8781}"/>
              </a:ext>
            </a:extLst>
          </p:cNvPr>
          <p:cNvSpPr txBox="1">
            <a:spLocks/>
          </p:cNvSpPr>
          <p:nvPr/>
        </p:nvSpPr>
        <p:spPr>
          <a:xfrm>
            <a:off x="1668321" y="433790"/>
            <a:ext cx="9169012" cy="5741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a:solidFill>
                  <a:srgbClr val="FF8134"/>
                </a:solidFill>
                <a:latin typeface="Century Gothic" panose="020B0502020202020204" pitchFamily="34" charset="0"/>
              </a:rPr>
              <a:t>Participation Rate in Accountability</a:t>
            </a:r>
            <a:endParaRPr lang="en-US" sz="25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50" normalizeH="0" baseline="0" noProof="0" dirty="0">
              <a:ln>
                <a:noFill/>
              </a:ln>
              <a:solidFill>
                <a:srgbClr val="1682C5">
                  <a:lumMod val="75000"/>
                </a:srgbClr>
              </a:solidFill>
              <a:effectLst/>
              <a:uLnTx/>
              <a:uFillTx/>
              <a:latin typeface="Century Gothic" panose="020B0502020202020204" pitchFamily="34" charset="0"/>
              <a:ea typeface="+mj-ea"/>
              <a:cs typeface="+mj-cs"/>
            </a:endParaRPr>
          </a:p>
        </p:txBody>
      </p:sp>
      <p:sp>
        <p:nvSpPr>
          <p:cNvPr id="9" name="Footer Placeholder 2">
            <a:extLst>
              <a:ext uri="{FF2B5EF4-FFF2-40B4-BE49-F238E27FC236}">
                <a16:creationId xmlns:a16="http://schemas.microsoft.com/office/drawing/2014/main" id="{1130CB36-1DD4-4842-A838-D8B78CEF9C22}"/>
              </a:ext>
            </a:extLst>
          </p:cNvPr>
          <p:cNvSpPr txBox="1">
            <a:spLocks/>
          </p:cNvSpPr>
          <p:nvPr/>
        </p:nvSpPr>
        <p:spPr>
          <a:xfrm>
            <a:off x="3410542" y="6491609"/>
            <a:ext cx="53709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a:solidFill>
                  <a:srgbClr val="1682C5">
                    <a:lumMod val="60000"/>
                    <a:lumOff val="40000"/>
                  </a:srgbClr>
                </a:solidFill>
                <a:latin typeface="Open Sans" charset="0"/>
              </a:rPr>
              <a:t>Texas Education Agency | Governance and Accountability | Performance Reporting</a:t>
            </a:r>
            <a:endParaRPr lang="en-US" sz="1100" dirty="0">
              <a:solidFill>
                <a:srgbClr val="1682C5">
                  <a:lumMod val="60000"/>
                  <a:lumOff val="40000"/>
                </a:srgbClr>
              </a:solidFill>
              <a:latin typeface="Open Sans" charset="0"/>
            </a:endParaRPr>
          </a:p>
        </p:txBody>
      </p:sp>
    </p:spTree>
    <p:extLst>
      <p:ext uri="{BB962C8B-B14F-4D97-AF65-F5344CB8AC3E}">
        <p14:creationId xmlns:p14="http://schemas.microsoft.com/office/powerpoint/2010/main" val="3280219047"/>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21425" y="1377484"/>
            <a:ext cx="10149840" cy="49899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lvl="1" indent="-342900" algn="l">
              <a:lnSpc>
                <a:spcPct val="110000"/>
              </a:lnSpc>
              <a:spcBef>
                <a:spcPts val="0"/>
              </a:spcBef>
              <a:buClr>
                <a:srgbClr val="FF8134"/>
              </a:buClr>
              <a:buFont typeface="Wingdings" charset="2"/>
              <a:buChar char="§"/>
              <a:defRPr/>
            </a:pPr>
            <a:r>
              <a:rPr lang="en-US" sz="2200" dirty="0">
                <a:latin typeface="Century Gothic" panose="020B0502020202020204" pitchFamily="34" charset="0"/>
                <a:cs typeface="Calibri" charset="0"/>
              </a:rPr>
              <a:t>Below is an example of an adjustment made to performance due to participation &lt;95%.</a:t>
            </a:r>
            <a:br>
              <a:rPr lang="en-US" sz="2200" dirty="0">
                <a:latin typeface="Century Gothic" panose="020B0502020202020204" pitchFamily="34" charset="0"/>
                <a:cs typeface="Calibri" charset="0"/>
              </a:rPr>
            </a:br>
            <a:endParaRPr lang="en-US" sz="2200" dirty="0">
              <a:latin typeface="Century Gothic" panose="020B0502020202020204" pitchFamily="34" charset="0"/>
              <a:cs typeface="Calibri" charset="0"/>
            </a:endParaRPr>
          </a:p>
          <a:p>
            <a:pPr lvl="1" algn="l">
              <a:lnSpc>
                <a:spcPct val="110000"/>
              </a:lnSpc>
              <a:spcBef>
                <a:spcPts val="0"/>
              </a:spcBef>
              <a:buClr>
                <a:srgbClr val="FF8134"/>
              </a:buClr>
              <a:defRPr/>
            </a:pPr>
            <a:r>
              <a:rPr lang="en-US" sz="2200" b="1" dirty="0">
                <a:latin typeface="Century Gothic" panose="020B0502020202020204" pitchFamily="34" charset="0"/>
                <a:cs typeface="Calibri" charset="0"/>
              </a:rPr>
              <a:t>Original ELA/Reading Academic Achievement Performance Calculation:</a:t>
            </a:r>
          </a:p>
          <a:p>
            <a:pPr marL="800100" lvl="1" indent="-342900">
              <a:lnSpc>
                <a:spcPct val="110000"/>
              </a:lnSpc>
              <a:spcBef>
                <a:spcPts val="0"/>
              </a:spcBef>
              <a:buClr>
                <a:srgbClr val="FF8134"/>
              </a:buClr>
              <a:buFont typeface="Wingdings" charset="2"/>
              <a:buChar char="§"/>
              <a:defRPr/>
            </a:pPr>
            <a:endParaRPr lang="en-US" sz="2200" dirty="0">
              <a:latin typeface="Century Gothic" panose="020B0502020202020204" pitchFamily="34" charset="0"/>
              <a:cs typeface="Calibri" charset="0"/>
            </a:endParaRPr>
          </a:p>
          <a:p>
            <a:pPr lvl="1">
              <a:lnSpc>
                <a:spcPct val="110000"/>
              </a:lnSpc>
              <a:spcBef>
                <a:spcPts val="0"/>
              </a:spcBef>
              <a:buClr>
                <a:srgbClr val="FF8134"/>
              </a:buClr>
              <a:defRPr/>
            </a:pPr>
            <a:r>
              <a:rPr lang="en-US" sz="2200" dirty="0">
                <a:latin typeface="Century Gothic" panose="020B0502020202020204" pitchFamily="34" charset="0"/>
                <a:cs typeface="Calibri" charset="0"/>
              </a:rPr>
              <a:t>53 assessments at Meets Grade Level or above standard</a:t>
            </a:r>
            <a:br>
              <a:rPr lang="en-US" sz="2200" dirty="0">
                <a:latin typeface="Century Gothic" panose="020B0502020202020204" pitchFamily="34" charset="0"/>
                <a:cs typeface="Calibri" charset="0"/>
              </a:rPr>
            </a:br>
            <a:r>
              <a:rPr lang="en-US" sz="2200" dirty="0">
                <a:latin typeface="Century Gothic" panose="020B0502020202020204" pitchFamily="34" charset="0"/>
                <a:cs typeface="Calibri" charset="0"/>
              </a:rPr>
              <a:t>---divided by---</a:t>
            </a:r>
            <a:br>
              <a:rPr lang="en-US" sz="2200" dirty="0">
                <a:latin typeface="Century Gothic" panose="020B0502020202020204" pitchFamily="34" charset="0"/>
                <a:cs typeface="Calibri" charset="0"/>
              </a:rPr>
            </a:br>
            <a:r>
              <a:rPr lang="en-US" sz="2200" dirty="0">
                <a:latin typeface="Century Gothic" panose="020B0502020202020204" pitchFamily="34" charset="0"/>
                <a:cs typeface="Calibri" charset="0"/>
              </a:rPr>
              <a:t>93 scored assessments that meet accountability subset (out of the 100 total assessments)</a:t>
            </a:r>
          </a:p>
          <a:p>
            <a:pPr marL="800100" lvl="1" indent="-342900" algn="l">
              <a:lnSpc>
                <a:spcPct val="110000"/>
              </a:lnSpc>
              <a:spcBef>
                <a:spcPts val="0"/>
              </a:spcBef>
              <a:buClr>
                <a:srgbClr val="FF8134"/>
              </a:buClr>
              <a:buFont typeface="Wingdings" charset="2"/>
              <a:buChar char="§"/>
              <a:defRPr/>
            </a:pPr>
            <a:endParaRPr lang="en-US" sz="2200" dirty="0">
              <a:latin typeface="Century Gothic" panose="020B0502020202020204" pitchFamily="34" charset="0"/>
              <a:cs typeface="Calibri"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cxnSp>
        <p:nvCxnSpPr>
          <p:cNvPr id="8" name="Straight Connector 7">
            <a:extLst>
              <a:ext uri="{FF2B5EF4-FFF2-40B4-BE49-F238E27FC236}">
                <a16:creationId xmlns:a16="http://schemas.microsoft.com/office/drawing/2014/main" id="{BD5E4E10-EB01-4398-AD41-0ACF3BC7EA4F}"/>
              </a:ext>
            </a:extLst>
          </p:cNvPr>
          <p:cNvCxnSpPr/>
          <p:nvPr/>
        </p:nvCxnSpPr>
        <p:spPr>
          <a:xfrm>
            <a:off x="831739" y="1089871"/>
            <a:ext cx="82253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2F826ED-6AF3-4254-92EB-57F2AE7B8781}"/>
              </a:ext>
            </a:extLst>
          </p:cNvPr>
          <p:cNvSpPr txBox="1">
            <a:spLocks/>
          </p:cNvSpPr>
          <p:nvPr/>
        </p:nvSpPr>
        <p:spPr>
          <a:xfrm>
            <a:off x="1668321" y="433790"/>
            <a:ext cx="9169012" cy="5741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a:solidFill>
                  <a:srgbClr val="FF8134"/>
                </a:solidFill>
                <a:latin typeface="Century Gothic" panose="020B0502020202020204" pitchFamily="34" charset="0"/>
              </a:rPr>
              <a:t>Participation Rate in Accountability</a:t>
            </a:r>
            <a:endParaRPr lang="en-US" sz="25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50" normalizeH="0" baseline="0" noProof="0" dirty="0">
              <a:ln>
                <a:noFill/>
              </a:ln>
              <a:solidFill>
                <a:srgbClr val="1682C5">
                  <a:lumMod val="75000"/>
                </a:srgbClr>
              </a:solidFill>
              <a:effectLst/>
              <a:uLnTx/>
              <a:uFillTx/>
              <a:latin typeface="Century Gothic" panose="020B0502020202020204" pitchFamily="34" charset="0"/>
              <a:ea typeface="+mj-ea"/>
              <a:cs typeface="+mj-cs"/>
            </a:endParaRPr>
          </a:p>
        </p:txBody>
      </p:sp>
      <p:sp>
        <p:nvSpPr>
          <p:cNvPr id="9" name="Footer Placeholder 2">
            <a:extLst>
              <a:ext uri="{FF2B5EF4-FFF2-40B4-BE49-F238E27FC236}">
                <a16:creationId xmlns:a16="http://schemas.microsoft.com/office/drawing/2014/main" id="{5B2AA94B-646C-4F81-8052-B3F7C2E328A6}"/>
              </a:ext>
            </a:extLst>
          </p:cNvPr>
          <p:cNvSpPr txBox="1">
            <a:spLocks/>
          </p:cNvSpPr>
          <p:nvPr/>
        </p:nvSpPr>
        <p:spPr>
          <a:xfrm>
            <a:off x="3410542" y="6491609"/>
            <a:ext cx="53709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a:solidFill>
                  <a:srgbClr val="1682C5">
                    <a:lumMod val="60000"/>
                    <a:lumOff val="40000"/>
                  </a:srgbClr>
                </a:solidFill>
                <a:latin typeface="Open Sans" charset="0"/>
              </a:rPr>
              <a:t>Texas Education Agency | Governance and Accountability | Performance Reporting</a:t>
            </a:r>
            <a:endParaRPr lang="en-US" sz="1100" dirty="0">
              <a:solidFill>
                <a:srgbClr val="1682C5">
                  <a:lumMod val="60000"/>
                  <a:lumOff val="40000"/>
                </a:srgbClr>
              </a:solidFill>
              <a:latin typeface="Open Sans" charset="0"/>
            </a:endParaRPr>
          </a:p>
        </p:txBody>
      </p:sp>
    </p:spTree>
    <p:extLst>
      <p:ext uri="{BB962C8B-B14F-4D97-AF65-F5344CB8AC3E}">
        <p14:creationId xmlns:p14="http://schemas.microsoft.com/office/powerpoint/2010/main" val="1159967326"/>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21425" y="1377484"/>
            <a:ext cx="10149840" cy="49899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lvl="1" indent="-342900" algn="l">
              <a:lnSpc>
                <a:spcPct val="110000"/>
              </a:lnSpc>
              <a:spcBef>
                <a:spcPts val="0"/>
              </a:spcBef>
              <a:buClr>
                <a:srgbClr val="FF8134"/>
              </a:buClr>
              <a:buFont typeface="Wingdings" charset="2"/>
              <a:buChar char="§"/>
              <a:defRPr/>
            </a:pPr>
            <a:r>
              <a:rPr lang="en-US" sz="2200" dirty="0">
                <a:latin typeface="Century Gothic" panose="020B0502020202020204" pitchFamily="34" charset="0"/>
                <a:cs typeface="Calibri" charset="0"/>
              </a:rPr>
              <a:t>Below is an example of an adjustment to performance due to participation &lt;95%.</a:t>
            </a:r>
            <a:br>
              <a:rPr lang="en-US" sz="2200" dirty="0">
                <a:latin typeface="Century Gothic" panose="020B0502020202020204" pitchFamily="34" charset="0"/>
                <a:cs typeface="Calibri" charset="0"/>
              </a:rPr>
            </a:br>
            <a:endParaRPr lang="en-US" sz="2200" dirty="0">
              <a:latin typeface="Century Gothic" panose="020B0502020202020204" pitchFamily="34" charset="0"/>
              <a:cs typeface="Calibri" charset="0"/>
            </a:endParaRPr>
          </a:p>
          <a:p>
            <a:pPr lvl="1" algn="l">
              <a:lnSpc>
                <a:spcPct val="110000"/>
              </a:lnSpc>
              <a:spcBef>
                <a:spcPts val="0"/>
              </a:spcBef>
              <a:buClr>
                <a:srgbClr val="FF8134"/>
              </a:buClr>
              <a:defRPr/>
            </a:pPr>
            <a:r>
              <a:rPr lang="en-US" sz="2200" b="1" dirty="0">
                <a:latin typeface="Century Gothic" panose="020B0502020202020204" pitchFamily="34" charset="0"/>
                <a:cs typeface="Calibri" charset="0"/>
              </a:rPr>
              <a:t>Adjusted ELA/Reading Academic Achievement Performance Calculation:</a:t>
            </a:r>
          </a:p>
          <a:p>
            <a:pPr marL="800100" lvl="1" indent="-342900" algn="l">
              <a:lnSpc>
                <a:spcPct val="110000"/>
              </a:lnSpc>
              <a:spcBef>
                <a:spcPts val="0"/>
              </a:spcBef>
              <a:buClr>
                <a:srgbClr val="FF8134"/>
              </a:buClr>
              <a:buFont typeface="Wingdings" charset="2"/>
              <a:buChar char="§"/>
              <a:defRPr/>
            </a:pPr>
            <a:endParaRPr lang="en-US" sz="2200" dirty="0">
              <a:latin typeface="Century Gothic" panose="020B0502020202020204" pitchFamily="34" charset="0"/>
              <a:cs typeface="Calibri" charset="0"/>
            </a:endParaRPr>
          </a:p>
          <a:p>
            <a:pPr lvl="1">
              <a:lnSpc>
                <a:spcPct val="110000"/>
              </a:lnSpc>
              <a:spcBef>
                <a:spcPts val="0"/>
              </a:spcBef>
              <a:buClr>
                <a:srgbClr val="FF8134"/>
              </a:buClr>
              <a:defRPr/>
            </a:pPr>
            <a:r>
              <a:rPr lang="en-US" sz="2200" dirty="0">
                <a:latin typeface="Century Gothic" panose="020B0502020202020204" pitchFamily="34" charset="0"/>
                <a:cs typeface="Calibri" charset="0"/>
              </a:rPr>
              <a:t>53 assessments at Meets Grade Level or above standard</a:t>
            </a:r>
          </a:p>
          <a:p>
            <a:pPr lvl="1">
              <a:lnSpc>
                <a:spcPct val="110000"/>
              </a:lnSpc>
              <a:spcBef>
                <a:spcPts val="0"/>
              </a:spcBef>
              <a:buClr>
                <a:srgbClr val="FF8134"/>
              </a:buClr>
              <a:defRPr/>
            </a:pPr>
            <a:r>
              <a:rPr lang="en-US" sz="2200" dirty="0">
                <a:latin typeface="Century Gothic" panose="020B0502020202020204" pitchFamily="34" charset="0"/>
                <a:cs typeface="Calibri" charset="0"/>
              </a:rPr>
              <a:t>---divided by---</a:t>
            </a:r>
          </a:p>
          <a:p>
            <a:pPr lvl="1">
              <a:lnSpc>
                <a:spcPct val="110000"/>
              </a:lnSpc>
              <a:spcBef>
                <a:spcPts val="0"/>
              </a:spcBef>
              <a:buClr>
                <a:srgbClr val="FF8134"/>
              </a:buClr>
              <a:defRPr/>
            </a:pPr>
            <a:r>
              <a:rPr lang="en-US" sz="2200" dirty="0">
                <a:latin typeface="Century Gothic" panose="020B0502020202020204" pitchFamily="34" charset="0"/>
                <a:cs typeface="Calibri" charset="0"/>
              </a:rPr>
              <a:t>95 assessments (93 scored plus 2 absent/other assessments)</a:t>
            </a:r>
          </a:p>
          <a:p>
            <a:pPr marL="800100" lvl="1" indent="-342900" algn="l">
              <a:lnSpc>
                <a:spcPct val="110000"/>
              </a:lnSpc>
              <a:spcBef>
                <a:spcPts val="0"/>
              </a:spcBef>
              <a:buClr>
                <a:srgbClr val="FF8134"/>
              </a:buClr>
              <a:buFont typeface="Wingdings" charset="2"/>
              <a:buChar char="§"/>
              <a:defRPr/>
            </a:pPr>
            <a:endParaRPr lang="en-US" sz="2200" dirty="0">
              <a:latin typeface="Century Gothic" panose="020B0502020202020204" pitchFamily="34" charset="0"/>
              <a:cs typeface="Calibri"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cxnSp>
        <p:nvCxnSpPr>
          <p:cNvPr id="8" name="Straight Connector 7">
            <a:extLst>
              <a:ext uri="{FF2B5EF4-FFF2-40B4-BE49-F238E27FC236}">
                <a16:creationId xmlns:a16="http://schemas.microsoft.com/office/drawing/2014/main" id="{BD5E4E10-EB01-4398-AD41-0ACF3BC7EA4F}"/>
              </a:ext>
            </a:extLst>
          </p:cNvPr>
          <p:cNvCxnSpPr/>
          <p:nvPr/>
        </p:nvCxnSpPr>
        <p:spPr>
          <a:xfrm>
            <a:off x="831739" y="1089871"/>
            <a:ext cx="82253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2F826ED-6AF3-4254-92EB-57F2AE7B8781}"/>
              </a:ext>
            </a:extLst>
          </p:cNvPr>
          <p:cNvSpPr txBox="1">
            <a:spLocks/>
          </p:cNvSpPr>
          <p:nvPr/>
        </p:nvSpPr>
        <p:spPr>
          <a:xfrm>
            <a:off x="1668321" y="433790"/>
            <a:ext cx="9169012" cy="5741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a:solidFill>
                  <a:srgbClr val="FF8134"/>
                </a:solidFill>
                <a:latin typeface="Century Gothic" panose="020B0502020202020204" pitchFamily="34" charset="0"/>
              </a:rPr>
              <a:t>Participation Rate in Accountability</a:t>
            </a:r>
            <a:endParaRPr lang="en-US" sz="25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50" normalizeH="0" baseline="0" noProof="0" dirty="0">
              <a:ln>
                <a:noFill/>
              </a:ln>
              <a:solidFill>
                <a:srgbClr val="1682C5">
                  <a:lumMod val="75000"/>
                </a:srgbClr>
              </a:solidFill>
              <a:effectLst/>
              <a:uLnTx/>
              <a:uFillTx/>
              <a:latin typeface="Century Gothic" panose="020B0502020202020204" pitchFamily="34" charset="0"/>
              <a:ea typeface="+mj-ea"/>
              <a:cs typeface="+mj-cs"/>
            </a:endParaRPr>
          </a:p>
        </p:txBody>
      </p:sp>
      <p:sp>
        <p:nvSpPr>
          <p:cNvPr id="9" name="Footer Placeholder 2">
            <a:extLst>
              <a:ext uri="{FF2B5EF4-FFF2-40B4-BE49-F238E27FC236}">
                <a16:creationId xmlns:a16="http://schemas.microsoft.com/office/drawing/2014/main" id="{83D79567-15DD-4147-AB72-D7997F69D55D}"/>
              </a:ext>
            </a:extLst>
          </p:cNvPr>
          <p:cNvSpPr txBox="1">
            <a:spLocks/>
          </p:cNvSpPr>
          <p:nvPr/>
        </p:nvSpPr>
        <p:spPr>
          <a:xfrm>
            <a:off x="3410542" y="6491609"/>
            <a:ext cx="53709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a:solidFill>
                  <a:srgbClr val="1682C5">
                    <a:lumMod val="60000"/>
                    <a:lumOff val="40000"/>
                  </a:srgbClr>
                </a:solidFill>
                <a:latin typeface="Open Sans" charset="0"/>
              </a:rPr>
              <a:t>Texas Education Agency | Governance and Accountability | Performance Reporting</a:t>
            </a:r>
            <a:endParaRPr lang="en-US" sz="1100" dirty="0">
              <a:solidFill>
                <a:srgbClr val="1682C5">
                  <a:lumMod val="60000"/>
                  <a:lumOff val="40000"/>
                </a:srgbClr>
              </a:solidFill>
              <a:latin typeface="Open Sans" charset="0"/>
            </a:endParaRPr>
          </a:p>
        </p:txBody>
      </p:sp>
    </p:spTree>
    <p:extLst>
      <p:ext uri="{BB962C8B-B14F-4D97-AF65-F5344CB8AC3E}">
        <p14:creationId xmlns:p14="http://schemas.microsoft.com/office/powerpoint/2010/main" val="3472947185"/>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21425" y="1377484"/>
            <a:ext cx="10149840" cy="49899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lvl="1" indent="-342900" algn="l">
              <a:lnSpc>
                <a:spcPct val="110000"/>
              </a:lnSpc>
              <a:spcBef>
                <a:spcPts val="0"/>
              </a:spcBef>
              <a:buClr>
                <a:srgbClr val="FF8134"/>
              </a:buClr>
              <a:buFont typeface="Wingdings" charset="2"/>
              <a:buChar char="§"/>
              <a:defRPr/>
            </a:pPr>
            <a:r>
              <a:rPr lang="en-US" sz="2200" dirty="0">
                <a:latin typeface="Century Gothic" panose="020B0502020202020204" pitchFamily="34" charset="0"/>
                <a:cs typeface="Calibri" charset="0"/>
              </a:rPr>
              <a:t>Substitute assessments are no longer included in accountability.</a:t>
            </a:r>
            <a:br>
              <a:rPr lang="en-US" sz="2200" dirty="0">
                <a:latin typeface="Century Gothic" panose="020B0502020202020204" pitchFamily="34" charset="0"/>
                <a:cs typeface="Calibri" charset="0"/>
              </a:rPr>
            </a:br>
            <a:endParaRPr lang="en-US" sz="2200" dirty="0">
              <a:latin typeface="Century Gothic" panose="020B0502020202020204" pitchFamily="34" charset="0"/>
              <a:cs typeface="Calibri" charset="0"/>
            </a:endParaRPr>
          </a:p>
          <a:p>
            <a:pPr marL="800100" lvl="1" indent="-342900" algn="l">
              <a:lnSpc>
                <a:spcPct val="110000"/>
              </a:lnSpc>
              <a:spcBef>
                <a:spcPts val="0"/>
              </a:spcBef>
              <a:buClr>
                <a:srgbClr val="FF8134"/>
              </a:buClr>
              <a:buFont typeface="Wingdings" charset="2"/>
              <a:buChar char="§"/>
              <a:defRPr/>
            </a:pPr>
            <a:r>
              <a:rPr lang="en-US" sz="2200" dirty="0">
                <a:latin typeface="Century Gothic" panose="020B0502020202020204" pitchFamily="34" charset="0"/>
                <a:cs typeface="Calibri" charset="0"/>
              </a:rPr>
              <a:t>To satisfy U.S. Department of Education assessment requirements, students must submit an EOC assessment with an “S” score code at least once before a substitute assessment can be used to fulfill graduation requirements. </a:t>
            </a:r>
            <a:br>
              <a:rPr lang="en-US" sz="2200" dirty="0">
                <a:latin typeface="Century Gothic" panose="020B0502020202020204" pitchFamily="34" charset="0"/>
                <a:cs typeface="Calibri" charset="0"/>
              </a:rPr>
            </a:br>
            <a:endParaRPr lang="en-US" sz="2200" dirty="0">
              <a:latin typeface="Century Gothic" panose="020B0502020202020204" pitchFamily="34" charset="0"/>
              <a:cs typeface="Calibri" charset="0"/>
            </a:endParaRPr>
          </a:p>
          <a:p>
            <a:pPr marL="800100" lvl="1" indent="-342900" algn="l">
              <a:lnSpc>
                <a:spcPct val="110000"/>
              </a:lnSpc>
              <a:spcBef>
                <a:spcPts val="0"/>
              </a:spcBef>
              <a:buClr>
                <a:srgbClr val="FF8134"/>
              </a:buClr>
              <a:buFont typeface="Wingdings" charset="2"/>
              <a:buChar char="§"/>
              <a:defRPr/>
            </a:pPr>
            <a:r>
              <a:rPr lang="en-US" sz="2200" dirty="0">
                <a:latin typeface="Century Gothic" panose="020B0502020202020204" pitchFamily="34" charset="0"/>
                <a:cs typeface="Calibri" charset="0"/>
              </a:rPr>
              <a:t>Tomorrow Student Assessment will share additional information about the timeline of this rule.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cxnSp>
        <p:nvCxnSpPr>
          <p:cNvPr id="8" name="Straight Connector 7">
            <a:extLst>
              <a:ext uri="{FF2B5EF4-FFF2-40B4-BE49-F238E27FC236}">
                <a16:creationId xmlns:a16="http://schemas.microsoft.com/office/drawing/2014/main" id="{BD5E4E10-EB01-4398-AD41-0ACF3BC7EA4F}"/>
              </a:ext>
            </a:extLst>
          </p:cNvPr>
          <p:cNvCxnSpPr/>
          <p:nvPr/>
        </p:nvCxnSpPr>
        <p:spPr>
          <a:xfrm>
            <a:off x="831739" y="1089871"/>
            <a:ext cx="82253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2F826ED-6AF3-4254-92EB-57F2AE7B8781}"/>
              </a:ext>
            </a:extLst>
          </p:cNvPr>
          <p:cNvSpPr txBox="1">
            <a:spLocks/>
          </p:cNvSpPr>
          <p:nvPr/>
        </p:nvSpPr>
        <p:spPr>
          <a:xfrm>
            <a:off x="1668321" y="433790"/>
            <a:ext cx="9169012" cy="5741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a:solidFill>
                  <a:srgbClr val="FF8134"/>
                </a:solidFill>
                <a:latin typeface="Century Gothic" panose="020B0502020202020204" pitchFamily="34" charset="0"/>
              </a:rPr>
              <a:t>Substitute Assessments</a:t>
            </a:r>
            <a:endParaRPr lang="en-US" sz="25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50" normalizeH="0" baseline="0" noProof="0" dirty="0">
              <a:ln>
                <a:noFill/>
              </a:ln>
              <a:solidFill>
                <a:srgbClr val="1682C5">
                  <a:lumMod val="75000"/>
                </a:srgbClr>
              </a:solidFill>
              <a:effectLst/>
              <a:uLnTx/>
              <a:uFillTx/>
              <a:latin typeface="Century Gothic" panose="020B0502020202020204" pitchFamily="34" charset="0"/>
              <a:ea typeface="+mj-ea"/>
              <a:cs typeface="+mj-cs"/>
            </a:endParaRPr>
          </a:p>
        </p:txBody>
      </p:sp>
      <p:sp>
        <p:nvSpPr>
          <p:cNvPr id="9" name="Footer Placeholder 2">
            <a:extLst>
              <a:ext uri="{FF2B5EF4-FFF2-40B4-BE49-F238E27FC236}">
                <a16:creationId xmlns:a16="http://schemas.microsoft.com/office/drawing/2014/main" id="{FF80FC35-4EDB-4491-994E-EEABBF794E90}"/>
              </a:ext>
            </a:extLst>
          </p:cNvPr>
          <p:cNvSpPr txBox="1">
            <a:spLocks/>
          </p:cNvSpPr>
          <p:nvPr/>
        </p:nvSpPr>
        <p:spPr>
          <a:xfrm>
            <a:off x="3410542" y="6491609"/>
            <a:ext cx="53709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a:solidFill>
                  <a:srgbClr val="1682C5">
                    <a:lumMod val="60000"/>
                    <a:lumOff val="40000"/>
                  </a:srgbClr>
                </a:solidFill>
                <a:latin typeface="Open Sans" charset="0"/>
              </a:rPr>
              <a:t>Texas Education Agency | Governance and Accountability | Performance Reporting</a:t>
            </a:r>
            <a:endParaRPr lang="en-US" sz="1100" dirty="0">
              <a:solidFill>
                <a:srgbClr val="1682C5">
                  <a:lumMod val="60000"/>
                  <a:lumOff val="40000"/>
                </a:srgbClr>
              </a:solidFill>
              <a:latin typeface="Open Sans" charset="0"/>
            </a:endParaRPr>
          </a:p>
        </p:txBody>
      </p:sp>
    </p:spTree>
    <p:extLst>
      <p:ext uri="{BB962C8B-B14F-4D97-AF65-F5344CB8AC3E}">
        <p14:creationId xmlns:p14="http://schemas.microsoft.com/office/powerpoint/2010/main" val="230528563"/>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21425" y="1377484"/>
            <a:ext cx="10149840" cy="49899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lvl="1" indent="-342900" algn="l">
              <a:lnSpc>
                <a:spcPct val="110000"/>
              </a:lnSpc>
              <a:spcBef>
                <a:spcPts val="0"/>
              </a:spcBef>
              <a:buClr>
                <a:srgbClr val="FF8134"/>
              </a:buClr>
              <a:buFont typeface="Wingdings" charset="2"/>
              <a:buChar char="§"/>
              <a:defRPr/>
            </a:pPr>
            <a:r>
              <a:rPr lang="en-US" sz="2200" dirty="0">
                <a:latin typeface="Century Gothic" panose="020B0502020202020204" pitchFamily="34" charset="0"/>
                <a:cs typeface="Calibri" charset="0"/>
              </a:rPr>
              <a:t>By taking the EOC at least once, the student will be included as a participant, and Texas will be in compliance with the federal accountability statute. </a:t>
            </a:r>
            <a:br>
              <a:rPr lang="en-US" sz="2200" dirty="0">
                <a:latin typeface="Century Gothic" panose="020B0502020202020204" pitchFamily="34" charset="0"/>
                <a:cs typeface="Calibri" charset="0"/>
              </a:rPr>
            </a:br>
            <a:endParaRPr lang="en-US" sz="2200" dirty="0">
              <a:latin typeface="Century Gothic" panose="020B0502020202020204" pitchFamily="34" charset="0"/>
              <a:cs typeface="Calibri" charset="0"/>
            </a:endParaRPr>
          </a:p>
          <a:p>
            <a:pPr marL="800100" lvl="1" indent="-342900" algn="l">
              <a:lnSpc>
                <a:spcPct val="110000"/>
              </a:lnSpc>
              <a:spcBef>
                <a:spcPts val="0"/>
              </a:spcBef>
              <a:spcAft>
                <a:spcPts val="1200"/>
              </a:spcAft>
              <a:buClr>
                <a:srgbClr val="FF8134"/>
              </a:buClr>
              <a:buFont typeface="Wingdings" charset="2"/>
              <a:buChar char="§"/>
              <a:defRPr/>
            </a:pPr>
            <a:r>
              <a:rPr lang="en-US" sz="2200" dirty="0">
                <a:latin typeface="Century Gothic" panose="020B0502020202020204" pitchFamily="34" charset="0"/>
                <a:cs typeface="Calibri" charset="0"/>
              </a:rPr>
              <a:t>This rule will not be retroactively applied to students who submitted a substitute assessment prior to the 2019–20 school year.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cxnSp>
        <p:nvCxnSpPr>
          <p:cNvPr id="8" name="Straight Connector 7">
            <a:extLst>
              <a:ext uri="{FF2B5EF4-FFF2-40B4-BE49-F238E27FC236}">
                <a16:creationId xmlns:a16="http://schemas.microsoft.com/office/drawing/2014/main" id="{BD5E4E10-EB01-4398-AD41-0ACF3BC7EA4F}"/>
              </a:ext>
            </a:extLst>
          </p:cNvPr>
          <p:cNvCxnSpPr/>
          <p:nvPr/>
        </p:nvCxnSpPr>
        <p:spPr>
          <a:xfrm>
            <a:off x="831739" y="1089871"/>
            <a:ext cx="82253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2F826ED-6AF3-4254-92EB-57F2AE7B8781}"/>
              </a:ext>
            </a:extLst>
          </p:cNvPr>
          <p:cNvSpPr txBox="1">
            <a:spLocks/>
          </p:cNvSpPr>
          <p:nvPr/>
        </p:nvSpPr>
        <p:spPr>
          <a:xfrm>
            <a:off x="1668321" y="433790"/>
            <a:ext cx="9169012" cy="5741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a:solidFill>
                  <a:srgbClr val="FF8134"/>
                </a:solidFill>
                <a:latin typeface="Century Gothic" panose="020B0502020202020204" pitchFamily="34" charset="0"/>
              </a:rPr>
              <a:t>Substitute Assessments</a:t>
            </a:r>
            <a:endParaRPr lang="en-US" sz="25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700" b="0" i="0" u="none" strike="noStrike" kern="1200" cap="none" spc="-50" normalizeH="0" baseline="0" noProof="0" dirty="0">
              <a:ln>
                <a:noFill/>
              </a:ln>
              <a:solidFill>
                <a:srgbClr val="1682C5">
                  <a:lumMod val="75000"/>
                </a:srgbClr>
              </a:solidFill>
              <a:effectLst/>
              <a:uLnTx/>
              <a:uFillTx/>
              <a:latin typeface="Century Gothic" panose="020B0502020202020204" pitchFamily="34" charset="0"/>
              <a:ea typeface="+mj-ea"/>
              <a:cs typeface="+mj-cs"/>
            </a:endParaRPr>
          </a:p>
        </p:txBody>
      </p:sp>
      <p:sp>
        <p:nvSpPr>
          <p:cNvPr id="9" name="Footer Placeholder 2">
            <a:extLst>
              <a:ext uri="{FF2B5EF4-FFF2-40B4-BE49-F238E27FC236}">
                <a16:creationId xmlns:a16="http://schemas.microsoft.com/office/drawing/2014/main" id="{FF80FC35-4EDB-4491-994E-EEABBF794E90}"/>
              </a:ext>
            </a:extLst>
          </p:cNvPr>
          <p:cNvSpPr txBox="1">
            <a:spLocks/>
          </p:cNvSpPr>
          <p:nvPr/>
        </p:nvSpPr>
        <p:spPr>
          <a:xfrm>
            <a:off x="3410542" y="6491609"/>
            <a:ext cx="53709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a:solidFill>
                  <a:srgbClr val="1682C5">
                    <a:lumMod val="60000"/>
                    <a:lumOff val="40000"/>
                  </a:srgbClr>
                </a:solidFill>
                <a:latin typeface="Open Sans" charset="0"/>
              </a:rPr>
              <a:t>Texas Education Agency | Governance and Accountability | Performance Reporting</a:t>
            </a:r>
            <a:endParaRPr lang="en-US" sz="1100" dirty="0">
              <a:solidFill>
                <a:srgbClr val="1682C5">
                  <a:lumMod val="60000"/>
                  <a:lumOff val="40000"/>
                </a:srgbClr>
              </a:solidFill>
              <a:latin typeface="Open Sans" charset="0"/>
            </a:endParaRPr>
          </a:p>
        </p:txBody>
      </p:sp>
    </p:spTree>
    <p:extLst>
      <p:ext uri="{BB962C8B-B14F-4D97-AF65-F5344CB8AC3E}">
        <p14:creationId xmlns:p14="http://schemas.microsoft.com/office/powerpoint/2010/main" val="419081929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sp>
        <p:nvSpPr>
          <p:cNvPr id="10" name="Oval 9">
            <a:extLst>
              <a:ext uri="{FF2B5EF4-FFF2-40B4-BE49-F238E27FC236}">
                <a16:creationId xmlns:a16="http://schemas.microsoft.com/office/drawing/2014/main" id="{017B83B4-DBFE-44B8-AA1C-5D7A6D71E6B5}"/>
              </a:ext>
            </a:extLst>
          </p:cNvPr>
          <p:cNvSpPr/>
          <p:nvPr/>
        </p:nvSpPr>
        <p:spPr>
          <a:xfrm>
            <a:off x="831739" y="1514085"/>
            <a:ext cx="3575669" cy="3829829"/>
          </a:xfrm>
          <a:prstGeom prst="ellipse">
            <a:avLst/>
          </a:prstGeom>
          <a:solidFill>
            <a:srgbClr val="1582C6"/>
          </a:solidFill>
          <a:ln w="79375">
            <a:solidFill>
              <a:srgbClr val="F57F43"/>
            </a:solidFill>
          </a:ln>
          <a:effectLst>
            <a:outerShdw blurRad="317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00" dirty="0">
                <a:latin typeface="Bauhaus 93" panose="04030905020B02020C02" pitchFamily="82" charset="0"/>
              </a:rPr>
              <a:t>?</a:t>
            </a:r>
            <a:endParaRPr lang="en-US" dirty="0">
              <a:latin typeface="Bauhaus 93" panose="04030905020B02020C02" pitchFamily="82" charset="0"/>
            </a:endParaRPr>
          </a:p>
        </p:txBody>
      </p:sp>
      <p:cxnSp>
        <p:nvCxnSpPr>
          <p:cNvPr id="11" name="Straight Connector 10">
            <a:extLst>
              <a:ext uri="{FF2B5EF4-FFF2-40B4-BE49-F238E27FC236}">
                <a16:creationId xmlns:a16="http://schemas.microsoft.com/office/drawing/2014/main" id="{274CFB2A-64BB-4CF3-B437-6C31E42AE362}"/>
              </a:ext>
            </a:extLst>
          </p:cNvPr>
          <p:cNvCxnSpPr/>
          <p:nvPr/>
        </p:nvCxnSpPr>
        <p:spPr>
          <a:xfrm>
            <a:off x="831739" y="1089871"/>
            <a:ext cx="822536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D95BB32E-F8F5-4557-92CB-C2AFB0E6FDAC}"/>
              </a:ext>
            </a:extLst>
          </p:cNvPr>
          <p:cNvSpPr txBox="1">
            <a:spLocks/>
          </p:cNvSpPr>
          <p:nvPr/>
        </p:nvSpPr>
        <p:spPr>
          <a:xfrm>
            <a:off x="1640918" y="414981"/>
            <a:ext cx="8446729" cy="5741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00000"/>
              </a:lnSpc>
            </a:pPr>
            <a:r>
              <a:rPr lang="en-US" sz="2700" b="1" dirty="0">
                <a:solidFill>
                  <a:schemeClr val="accent2"/>
                </a:solidFill>
                <a:latin typeface="Century Gothic" panose="020B0502020202020204" pitchFamily="34" charset="0"/>
              </a:rPr>
              <a:t>Questions</a:t>
            </a:r>
            <a:endParaRPr lang="en-US" sz="2700" dirty="0">
              <a:solidFill>
                <a:schemeClr val="accent1">
                  <a:lumMod val="7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E307A14B-B539-44D2-BD95-8AFFFF6C2A57}"/>
              </a:ext>
            </a:extLst>
          </p:cNvPr>
          <p:cNvSpPr txBox="1"/>
          <p:nvPr/>
        </p:nvSpPr>
        <p:spPr>
          <a:xfrm>
            <a:off x="4824236" y="1906296"/>
            <a:ext cx="7055796" cy="1800493"/>
          </a:xfrm>
          <a:prstGeom prst="rect">
            <a:avLst/>
          </a:prstGeom>
          <a:noFill/>
        </p:spPr>
        <p:txBody>
          <a:bodyPr wrap="square" rtlCol="0">
            <a:spAutoFit/>
          </a:bodyPr>
          <a:lstStyle/>
          <a:p>
            <a:pPr>
              <a:spcAft>
                <a:spcPts val="1200"/>
              </a:spcAft>
            </a:pPr>
            <a:r>
              <a:rPr lang="en-US" sz="2000" b="1" dirty="0">
                <a:solidFill>
                  <a:srgbClr val="1682C5"/>
                </a:solidFill>
                <a:latin typeface="Century Gothic" panose="020B0502020202020204" pitchFamily="34" charset="0"/>
              </a:rPr>
              <a:t>Resources</a:t>
            </a:r>
            <a:endParaRPr lang="en-US" sz="2000" dirty="0">
              <a:solidFill>
                <a:srgbClr val="1682C5"/>
              </a:solidFill>
              <a:latin typeface="Century Gothic" panose="020B0502020202020204" pitchFamily="34" charset="0"/>
            </a:endParaRPr>
          </a:p>
          <a:p>
            <a:pPr marL="285750" indent="-285750">
              <a:spcAft>
                <a:spcPts val="600"/>
              </a:spcAft>
              <a:buClr>
                <a:srgbClr val="1582C6"/>
              </a:buClr>
              <a:buFont typeface="Arial" charset="0"/>
              <a:buChar char="•"/>
            </a:pPr>
            <a:r>
              <a:rPr lang="en-US" b="1" dirty="0">
                <a:latin typeface="Century Gothic" panose="020B0502020202020204" pitchFamily="34" charset="0"/>
                <a:cs typeface="Calibri" charset="0"/>
                <a:hlinkClick r:id="rId3"/>
              </a:rPr>
              <a:t>http://tea.texas.gov/A-F</a:t>
            </a:r>
            <a:endParaRPr lang="en-US" b="1" dirty="0">
              <a:latin typeface="Century Gothic" panose="020B0502020202020204" pitchFamily="34" charset="0"/>
              <a:cs typeface="Calibri" charset="0"/>
            </a:endParaRPr>
          </a:p>
          <a:p>
            <a:pPr marL="285750" indent="-285750">
              <a:spcAft>
                <a:spcPts val="2400"/>
              </a:spcAft>
              <a:buClr>
                <a:srgbClr val="1582C6"/>
              </a:buClr>
              <a:buFont typeface="Arial" charset="0"/>
              <a:buChar char="•"/>
            </a:pPr>
            <a:r>
              <a:rPr lang="en-US" b="1" dirty="0">
                <a:latin typeface="Century Gothic" panose="020B0502020202020204" pitchFamily="34" charset="0"/>
                <a:cs typeface="Calibri" charset="0"/>
                <a:hlinkClick r:id="rId4"/>
              </a:rPr>
              <a:t>https://tea.texas.gov/perfreport/resources/index.html</a:t>
            </a:r>
            <a:endParaRPr lang="en-US" sz="2000" b="1" dirty="0">
              <a:solidFill>
                <a:srgbClr val="1682C5"/>
              </a:solidFill>
              <a:latin typeface="Century Gothic" panose="020B0502020202020204" pitchFamily="34" charset="0"/>
            </a:endParaRPr>
          </a:p>
          <a:p>
            <a:pPr>
              <a:spcAft>
                <a:spcPts val="1800"/>
              </a:spcAft>
              <a:buClr>
                <a:srgbClr val="1582C6"/>
              </a:buClr>
            </a:pPr>
            <a:r>
              <a:rPr lang="en-US" sz="2000" b="1" dirty="0">
                <a:solidFill>
                  <a:srgbClr val="1682C5"/>
                </a:solidFill>
                <a:latin typeface="Century Gothic" panose="020B0502020202020204" pitchFamily="34" charset="0"/>
              </a:rPr>
              <a:t>Sign up for the Performance Reporting weekly bulletin:</a:t>
            </a:r>
          </a:p>
        </p:txBody>
      </p:sp>
      <p:pic>
        <p:nvPicPr>
          <p:cNvPr id="3" name="Picture 2">
            <a:extLst>
              <a:ext uri="{FF2B5EF4-FFF2-40B4-BE49-F238E27FC236}">
                <a16:creationId xmlns:a16="http://schemas.microsoft.com/office/drawing/2014/main" id="{39C0F49C-450B-4195-8405-579E82048AC2}"/>
              </a:ext>
            </a:extLst>
          </p:cNvPr>
          <p:cNvPicPr>
            <a:picLocks noChangeAspect="1"/>
          </p:cNvPicPr>
          <p:nvPr/>
        </p:nvPicPr>
        <p:blipFill>
          <a:blip r:embed="rId5"/>
          <a:stretch>
            <a:fillRect/>
          </a:stretch>
        </p:blipFill>
        <p:spPr>
          <a:xfrm>
            <a:off x="4944420" y="3953151"/>
            <a:ext cx="6168390" cy="1456425"/>
          </a:xfrm>
          <a:prstGeom prst="rect">
            <a:avLst/>
          </a:prstGeom>
        </p:spPr>
      </p:pic>
      <p:sp>
        <p:nvSpPr>
          <p:cNvPr id="13" name="Footer Placeholder 2">
            <a:extLst>
              <a:ext uri="{FF2B5EF4-FFF2-40B4-BE49-F238E27FC236}">
                <a16:creationId xmlns:a16="http://schemas.microsoft.com/office/drawing/2014/main" id="{810B081A-D32C-4CC1-A4D4-334422D152A8}"/>
              </a:ext>
            </a:extLst>
          </p:cNvPr>
          <p:cNvSpPr txBox="1">
            <a:spLocks/>
          </p:cNvSpPr>
          <p:nvPr/>
        </p:nvSpPr>
        <p:spPr>
          <a:xfrm>
            <a:off x="3410542" y="6491609"/>
            <a:ext cx="53709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a:solidFill>
                  <a:srgbClr val="1682C5">
                    <a:lumMod val="60000"/>
                    <a:lumOff val="40000"/>
                  </a:srgbClr>
                </a:solidFill>
                <a:latin typeface="Open Sans" charset="0"/>
              </a:rPr>
              <a:t>Texas Education Agency | Governance and Accountability | Performance Reporting</a:t>
            </a:r>
            <a:endParaRPr lang="en-US" sz="1100" dirty="0">
              <a:solidFill>
                <a:srgbClr val="1682C5">
                  <a:lumMod val="60000"/>
                  <a:lumOff val="40000"/>
                </a:srgbClr>
              </a:solidFill>
              <a:latin typeface="Open Sans" charset="0"/>
            </a:endParaRPr>
          </a:p>
        </p:txBody>
      </p:sp>
    </p:spTree>
    <p:extLst>
      <p:ext uri="{BB962C8B-B14F-4D97-AF65-F5344CB8AC3E}">
        <p14:creationId xmlns:p14="http://schemas.microsoft.com/office/powerpoint/2010/main" val="1508478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5912" y="243951"/>
            <a:ext cx="9889241" cy="710206"/>
          </a:xfrm>
        </p:spPr>
        <p:txBody>
          <a:bodyPr>
            <a:normAutofit/>
          </a:bodyPr>
          <a:lstStyle/>
          <a:p>
            <a:pPr algn="ctr"/>
            <a:r>
              <a:rPr lang="en-US"/>
              <a:t>House Bill 3906—Educator Advisory Committee</a:t>
            </a:r>
          </a:p>
        </p:txBody>
      </p:sp>
      <p:sp>
        <p:nvSpPr>
          <p:cNvPr id="6" name="Content Placeholder 4">
            <a:extLst>
              <a:ext uri="{FF2B5EF4-FFF2-40B4-BE49-F238E27FC236}">
                <a16:creationId xmlns:a16="http://schemas.microsoft.com/office/drawing/2014/main" id="{9C287C15-8968-47C1-8A65-A1071B4E2722}"/>
              </a:ext>
            </a:extLst>
          </p:cNvPr>
          <p:cNvSpPr>
            <a:spLocks noGrp="1"/>
          </p:cNvSpPr>
          <p:nvPr>
            <p:ph sz="half" idx="2"/>
          </p:nvPr>
        </p:nvSpPr>
        <p:spPr>
          <a:xfrm>
            <a:off x="726832" y="1277814"/>
            <a:ext cx="10626968" cy="4999141"/>
          </a:xfrm>
        </p:spPr>
        <p:txBody>
          <a:bodyPr>
            <a:noAutofit/>
          </a:bodyPr>
          <a:lstStyle/>
          <a:p>
            <a:pPr marL="342900" indent="-342900">
              <a:lnSpc>
                <a:spcPct val="100000"/>
              </a:lnSpc>
              <a:spcBef>
                <a:spcPts val="600"/>
              </a:spcBef>
              <a:buFont typeface="Arial" panose="020B0604020202020204" pitchFamily="34" charset="0"/>
              <a:buChar char="•"/>
            </a:pPr>
            <a:r>
              <a:rPr lang="en-US">
                <a:latin typeface="+mn-lt"/>
              </a:rPr>
              <a:t>The new committee:</a:t>
            </a:r>
          </a:p>
          <a:p>
            <a:pPr marL="1028700" lvl="1" indent="-342900">
              <a:lnSpc>
                <a:spcPct val="100000"/>
              </a:lnSpc>
              <a:spcBef>
                <a:spcPts val="600"/>
              </a:spcBef>
              <a:buFont typeface="Arial" panose="020B0604020202020204" pitchFamily="34" charset="0"/>
              <a:buChar char="•"/>
            </a:pPr>
            <a:r>
              <a:rPr lang="en-US">
                <a:latin typeface="+mn-lt"/>
              </a:rPr>
              <a:t>Must include experts in curriculum and instruction.  </a:t>
            </a:r>
          </a:p>
          <a:p>
            <a:pPr marL="1028700" lvl="1" indent="-342900">
              <a:lnSpc>
                <a:spcPct val="100000"/>
              </a:lnSpc>
              <a:spcBef>
                <a:spcPts val="600"/>
              </a:spcBef>
              <a:buFont typeface="Arial" panose="020B0604020202020204" pitchFamily="34" charset="0"/>
              <a:buChar char="•"/>
            </a:pPr>
            <a:r>
              <a:rPr lang="en-US">
                <a:latin typeface="+mn-lt"/>
              </a:rPr>
              <a:t>Will include content experts and individuals with experience supporting special populations.</a:t>
            </a:r>
          </a:p>
          <a:p>
            <a:pPr marL="1028700" lvl="1" indent="-342900">
              <a:lnSpc>
                <a:spcPct val="100000"/>
              </a:lnSpc>
              <a:spcBef>
                <a:spcPts val="600"/>
              </a:spcBef>
              <a:buFont typeface="Arial" panose="020B0604020202020204" pitchFamily="34" charset="0"/>
              <a:buChar char="•"/>
            </a:pPr>
            <a:r>
              <a:rPr lang="en-US">
                <a:latin typeface="+mn-lt"/>
              </a:rPr>
              <a:t>May include K</a:t>
            </a:r>
            <a:r>
              <a:rPr lang="en-US">
                <a:latin typeface="+mn-lt"/>
                <a:cs typeface="Calibri" panose="020F0502020204030204" pitchFamily="34" charset="0"/>
              </a:rPr>
              <a:t>–</a:t>
            </a:r>
            <a:r>
              <a:rPr lang="en-US">
                <a:latin typeface="+mn-lt"/>
              </a:rPr>
              <a:t>12 educators, K</a:t>
            </a:r>
            <a:r>
              <a:rPr lang="en-US">
                <a:latin typeface="+mn-lt"/>
                <a:cs typeface="Calibri" panose="020F0502020204030204" pitchFamily="34" charset="0"/>
              </a:rPr>
              <a:t>–</a:t>
            </a:r>
            <a:r>
              <a:rPr lang="en-US">
                <a:latin typeface="+mn-lt"/>
              </a:rPr>
              <a:t>12 administrators, and higher education representatives.</a:t>
            </a:r>
          </a:p>
          <a:p>
            <a:pPr marL="342900" indent="-342900">
              <a:lnSpc>
                <a:spcPct val="100000"/>
              </a:lnSpc>
              <a:spcBef>
                <a:spcPts val="600"/>
              </a:spcBef>
              <a:buFont typeface="Arial" panose="020B0604020202020204" pitchFamily="34" charset="0"/>
              <a:buChar char="•"/>
            </a:pPr>
            <a:endParaRPr lang="en-US" sz="900">
              <a:latin typeface="+mn-lt"/>
            </a:endParaRPr>
          </a:p>
          <a:p>
            <a:pPr marL="342900" indent="-342900">
              <a:lnSpc>
                <a:spcPct val="100000"/>
              </a:lnSpc>
              <a:spcBef>
                <a:spcPts val="600"/>
              </a:spcBef>
              <a:buFont typeface="Arial" panose="020B0604020202020204" pitchFamily="34" charset="0"/>
              <a:buChar char="•"/>
            </a:pPr>
            <a:r>
              <a:rPr lang="en-US">
                <a:latin typeface="+mn-lt"/>
              </a:rPr>
              <a:t>Nominations for the new committee were requested and submitted in August 2019. </a:t>
            </a:r>
          </a:p>
          <a:p>
            <a:pPr marL="342900" indent="-342900">
              <a:lnSpc>
                <a:spcPct val="100000"/>
              </a:lnSpc>
              <a:spcBef>
                <a:spcPts val="600"/>
              </a:spcBef>
              <a:buFont typeface="Arial" panose="020B0604020202020204" pitchFamily="34" charset="0"/>
              <a:buChar char="•"/>
            </a:pPr>
            <a:endParaRPr lang="en-US" sz="900">
              <a:latin typeface="+mn-lt"/>
            </a:endParaRPr>
          </a:p>
          <a:p>
            <a:pPr marL="342900" indent="-342900">
              <a:lnSpc>
                <a:spcPct val="100000"/>
              </a:lnSpc>
              <a:spcBef>
                <a:spcPts val="600"/>
              </a:spcBef>
              <a:buFont typeface="Arial" panose="020B0604020202020204" pitchFamily="34" charset="0"/>
              <a:buChar char="•"/>
            </a:pPr>
            <a:r>
              <a:rPr lang="en-US">
                <a:latin typeface="+mn-lt"/>
              </a:rPr>
              <a:t>The commissioner’s appointments to this new committee are pending.</a:t>
            </a:r>
          </a:p>
          <a:p>
            <a:pPr marL="342900" indent="-342900">
              <a:lnSpc>
                <a:spcPct val="100000"/>
              </a:lnSpc>
              <a:spcBef>
                <a:spcPts val="600"/>
              </a:spcBef>
              <a:buFont typeface="Arial" panose="020B0604020202020204" pitchFamily="34" charset="0"/>
              <a:buChar char="•"/>
            </a:pPr>
            <a:endParaRPr lang="en-US" sz="800"/>
          </a:p>
        </p:txBody>
      </p:sp>
      <p:sp>
        <p:nvSpPr>
          <p:cNvPr id="7" name="Footer Placeholder 6">
            <a:extLst>
              <a:ext uri="{FF2B5EF4-FFF2-40B4-BE49-F238E27FC236}">
                <a16:creationId xmlns:a16="http://schemas.microsoft.com/office/drawing/2014/main" id="{77C86996-7406-6C42-837B-53A643031789}"/>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2DAF8F39-1CCB-B542-9ECF-8C80E0EB42FC}"/>
              </a:ext>
            </a:extLst>
          </p:cNvPr>
          <p:cNvSpPr>
            <a:spLocks noGrp="1"/>
          </p:cNvSpPr>
          <p:nvPr>
            <p:ph type="sldNum" sz="quarter" idx="12"/>
          </p:nvPr>
        </p:nvSpPr>
        <p:spPr/>
        <p:txBody>
          <a:bodyPr/>
          <a:lstStyle/>
          <a:p>
            <a:fld id="{0088AB57-2DBE-44A3-AE96-942C49E954BF}" type="slidenum">
              <a:rPr lang="en-US" smtClean="0"/>
              <a:t>35</a:t>
            </a:fld>
            <a:endParaRPr lang="en-US"/>
          </a:p>
        </p:txBody>
      </p:sp>
    </p:spTree>
    <p:extLst>
      <p:ext uri="{BB962C8B-B14F-4D97-AF65-F5344CB8AC3E}">
        <p14:creationId xmlns:p14="http://schemas.microsoft.com/office/powerpoint/2010/main" val="1577895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700EB9-895D-4F15-9155-BC8710B8A7D7}"/>
              </a:ext>
            </a:extLst>
          </p:cNvPr>
          <p:cNvSpPr txBox="1"/>
          <p:nvPr/>
        </p:nvSpPr>
        <p:spPr>
          <a:xfrm rot="746556">
            <a:off x="8515993" y="2738266"/>
            <a:ext cx="3468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D7D31"/>
                </a:solidFill>
                <a:effectLst>
                  <a:outerShdw blurRad="38100" dist="38100" dir="2700000" algn="tl">
                    <a:srgbClr val="000000">
                      <a:alpha val="43137"/>
                    </a:srgbClr>
                  </a:outerShdw>
                </a:effectLst>
                <a:uLnTx/>
                <a:uFillTx/>
                <a:latin typeface="Calibri" panose="020F0502020204030204"/>
                <a:ea typeface="+mn-ea"/>
                <a:cs typeface="+mn-cs"/>
              </a:rPr>
              <a:t>MONDAY</a:t>
            </a:r>
          </a:p>
        </p:txBody>
      </p:sp>
      <p:pic>
        <p:nvPicPr>
          <p:cNvPr id="5" name="Picture 4" descr="A close up of a sign&#10;&#10;Description automatically generated">
            <a:extLst>
              <a:ext uri="{FF2B5EF4-FFF2-40B4-BE49-F238E27FC236}">
                <a16:creationId xmlns:a16="http://schemas.microsoft.com/office/drawing/2014/main" id="{E29D104D-365B-4068-8663-B4895DB4BAFA}"/>
              </a:ext>
            </a:extLst>
          </p:cNvPr>
          <p:cNvPicPr>
            <a:picLocks noChangeAspect="1"/>
          </p:cNvPicPr>
          <p:nvPr/>
        </p:nvPicPr>
        <p:blipFill>
          <a:blip r:embed="rId3">
            <a:alphaModFix amt="70000"/>
          </a:blip>
          <a:stretch>
            <a:fillRect/>
          </a:stretch>
        </p:blipFill>
        <p:spPr>
          <a:xfrm>
            <a:off x="7920359" y="912010"/>
            <a:ext cx="5031458" cy="4668176"/>
          </a:xfrm>
          <a:prstGeom prst="rect">
            <a:avLst/>
          </a:prstGeom>
        </p:spPr>
      </p:pic>
      <p:sp>
        <p:nvSpPr>
          <p:cNvPr id="4" name="Title 3"/>
          <p:cNvSpPr>
            <a:spLocks noGrp="1"/>
          </p:cNvSpPr>
          <p:nvPr>
            <p:ph type="title"/>
          </p:nvPr>
        </p:nvSpPr>
        <p:spPr>
          <a:xfrm>
            <a:off x="1755912" y="243951"/>
            <a:ext cx="9889241" cy="710206"/>
          </a:xfrm>
        </p:spPr>
        <p:txBody>
          <a:bodyPr>
            <a:normAutofit fontScale="90000"/>
          </a:bodyPr>
          <a:lstStyle/>
          <a:p>
            <a:pPr algn="ctr"/>
            <a:r>
              <a:rPr lang="en-US"/>
              <a:t>House Bill 3906—First Instructional Day of the Week</a:t>
            </a:r>
          </a:p>
        </p:txBody>
      </p:sp>
      <p:sp>
        <p:nvSpPr>
          <p:cNvPr id="6" name="Content Placeholder 4">
            <a:extLst>
              <a:ext uri="{FF2B5EF4-FFF2-40B4-BE49-F238E27FC236}">
                <a16:creationId xmlns:a16="http://schemas.microsoft.com/office/drawing/2014/main" id="{9C287C15-8968-47C1-8A65-A1071B4E2722}"/>
              </a:ext>
            </a:extLst>
          </p:cNvPr>
          <p:cNvSpPr>
            <a:spLocks noGrp="1"/>
          </p:cNvSpPr>
          <p:nvPr>
            <p:ph sz="half" idx="2"/>
          </p:nvPr>
        </p:nvSpPr>
        <p:spPr>
          <a:xfrm>
            <a:off x="726832" y="1277814"/>
            <a:ext cx="7720482" cy="4999141"/>
          </a:xfrm>
        </p:spPr>
        <p:txBody>
          <a:bodyPr>
            <a:noAutofit/>
          </a:bodyPr>
          <a:lstStyle/>
          <a:p>
            <a:pPr marL="342900" indent="-342900">
              <a:lnSpc>
                <a:spcPct val="100000"/>
              </a:lnSpc>
              <a:spcBef>
                <a:spcPts val="600"/>
              </a:spcBef>
              <a:buFont typeface="Arial" panose="020B0604020202020204" pitchFamily="34" charset="0"/>
              <a:buChar char="•"/>
            </a:pPr>
            <a:r>
              <a:rPr lang="en-US">
                <a:latin typeface="+mn-lt"/>
              </a:rPr>
              <a:t>The SBOE shall ensure that STAAR assessments are not administered on the first instructional day of the week (i.e., Monday). </a:t>
            </a:r>
          </a:p>
          <a:p>
            <a:pPr marL="342900" indent="-342900">
              <a:lnSpc>
                <a:spcPct val="100000"/>
              </a:lnSpc>
              <a:spcBef>
                <a:spcPts val="600"/>
              </a:spcBef>
              <a:buFont typeface="Arial" panose="020B0604020202020204" pitchFamily="34" charset="0"/>
              <a:buChar char="•"/>
            </a:pPr>
            <a:endParaRPr lang="en-US" sz="900">
              <a:latin typeface="+mn-lt"/>
            </a:endParaRPr>
          </a:p>
          <a:p>
            <a:pPr marL="342900" indent="-342900">
              <a:lnSpc>
                <a:spcPct val="100000"/>
              </a:lnSpc>
              <a:spcBef>
                <a:spcPts val="600"/>
              </a:spcBef>
              <a:buFont typeface="Arial" panose="020B0604020202020204" pitchFamily="34" charset="0"/>
              <a:buChar char="•"/>
            </a:pPr>
            <a:r>
              <a:rPr lang="en-US">
                <a:latin typeface="+mn-lt"/>
              </a:rPr>
              <a:t>This applies to STAAR grades 3–8 and EOC assessments. </a:t>
            </a:r>
          </a:p>
          <a:p>
            <a:pPr marL="342900" indent="-342900">
              <a:lnSpc>
                <a:spcPct val="100000"/>
              </a:lnSpc>
              <a:spcBef>
                <a:spcPts val="600"/>
              </a:spcBef>
              <a:buFont typeface="Arial" panose="020B0604020202020204" pitchFamily="34" charset="0"/>
              <a:buChar char="•"/>
            </a:pPr>
            <a:endParaRPr lang="en-US" sz="900">
              <a:latin typeface="+mn-lt"/>
            </a:endParaRPr>
          </a:p>
          <a:p>
            <a:pPr marL="342900" indent="-342900">
              <a:lnSpc>
                <a:spcPct val="100000"/>
              </a:lnSpc>
              <a:spcBef>
                <a:spcPts val="600"/>
              </a:spcBef>
              <a:buFont typeface="Arial" panose="020B0604020202020204" pitchFamily="34" charset="0"/>
              <a:buChar char="•"/>
            </a:pPr>
            <a:r>
              <a:rPr lang="en-US">
                <a:latin typeface="+mn-lt"/>
              </a:rPr>
              <a:t>This does not apply to STAAR Alternate 2, TELPAS, or TELPAS Alternate. </a:t>
            </a:r>
          </a:p>
        </p:txBody>
      </p:sp>
      <p:sp>
        <p:nvSpPr>
          <p:cNvPr id="9" name="Footer Placeholder 8">
            <a:extLst>
              <a:ext uri="{FF2B5EF4-FFF2-40B4-BE49-F238E27FC236}">
                <a16:creationId xmlns:a16="http://schemas.microsoft.com/office/drawing/2014/main" id="{BEF72503-B76C-9649-9CD2-F5FB8ACB0A96}"/>
              </a:ext>
            </a:extLst>
          </p:cNvPr>
          <p:cNvSpPr>
            <a:spLocks noGrp="1"/>
          </p:cNvSpPr>
          <p:nvPr>
            <p:ph type="ftr" sz="quarter" idx="11"/>
          </p:nvPr>
        </p:nvSpPr>
        <p:spPr/>
        <p:txBody>
          <a:bodyPr/>
          <a:lstStyle/>
          <a:p>
            <a:r>
              <a:rPr lang="en-US"/>
              <a:t>TEA - Student Assessment Division</a:t>
            </a:r>
          </a:p>
        </p:txBody>
      </p:sp>
      <p:sp>
        <p:nvSpPr>
          <p:cNvPr id="10" name="Slide Number Placeholder 9">
            <a:extLst>
              <a:ext uri="{FF2B5EF4-FFF2-40B4-BE49-F238E27FC236}">
                <a16:creationId xmlns:a16="http://schemas.microsoft.com/office/drawing/2014/main" id="{29A0CB20-BDB6-AE42-8A5F-2F7B7B8715EB}"/>
              </a:ext>
            </a:extLst>
          </p:cNvPr>
          <p:cNvSpPr>
            <a:spLocks noGrp="1"/>
          </p:cNvSpPr>
          <p:nvPr>
            <p:ph type="sldNum" sz="quarter" idx="12"/>
          </p:nvPr>
        </p:nvSpPr>
        <p:spPr/>
        <p:txBody>
          <a:bodyPr/>
          <a:lstStyle/>
          <a:p>
            <a:fld id="{0088AB57-2DBE-44A3-AE96-942C49E954BF}" type="slidenum">
              <a:rPr lang="en-US" smtClean="0"/>
              <a:t>36</a:t>
            </a:fld>
            <a:endParaRPr lang="en-US"/>
          </a:p>
        </p:txBody>
      </p:sp>
    </p:spTree>
    <p:extLst>
      <p:ext uri="{BB962C8B-B14F-4D97-AF65-F5344CB8AC3E}">
        <p14:creationId xmlns:p14="http://schemas.microsoft.com/office/powerpoint/2010/main" val="258332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2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5912" y="243951"/>
            <a:ext cx="9889241" cy="710206"/>
          </a:xfrm>
        </p:spPr>
        <p:txBody>
          <a:bodyPr>
            <a:normAutofit fontScale="90000"/>
          </a:bodyPr>
          <a:lstStyle/>
          <a:p>
            <a:pPr algn="ctr"/>
            <a:r>
              <a:rPr lang="en-US"/>
              <a:t>House Bill 3906—First Instructional Day of the Week</a:t>
            </a:r>
          </a:p>
        </p:txBody>
      </p:sp>
      <p:sp>
        <p:nvSpPr>
          <p:cNvPr id="6" name="Content Placeholder 4">
            <a:extLst>
              <a:ext uri="{FF2B5EF4-FFF2-40B4-BE49-F238E27FC236}">
                <a16:creationId xmlns:a16="http://schemas.microsoft.com/office/drawing/2014/main" id="{9C287C15-8968-47C1-8A65-A1071B4E2722}"/>
              </a:ext>
            </a:extLst>
          </p:cNvPr>
          <p:cNvSpPr>
            <a:spLocks noGrp="1"/>
          </p:cNvSpPr>
          <p:nvPr>
            <p:ph sz="half" idx="2"/>
          </p:nvPr>
        </p:nvSpPr>
        <p:spPr>
          <a:xfrm>
            <a:off x="726832" y="1277814"/>
            <a:ext cx="10626968" cy="4999141"/>
          </a:xfrm>
        </p:spPr>
        <p:txBody>
          <a:bodyPr>
            <a:noAutofit/>
          </a:bodyPr>
          <a:lstStyle/>
          <a:p>
            <a:pPr marL="342900" indent="-342900">
              <a:lnSpc>
                <a:spcPct val="100000"/>
              </a:lnSpc>
              <a:spcBef>
                <a:spcPts val="600"/>
              </a:spcBef>
              <a:buFont typeface="Arial" panose="020B0604020202020204" pitchFamily="34" charset="0"/>
              <a:buChar char="•"/>
            </a:pPr>
            <a:r>
              <a:rPr lang="en-US">
                <a:latin typeface="+mn-lt"/>
              </a:rPr>
              <a:t>The 2019–2020 testing calendar was updated to reflect this new law. </a:t>
            </a:r>
          </a:p>
          <a:p>
            <a:pPr marL="342900" indent="-342900">
              <a:lnSpc>
                <a:spcPct val="100000"/>
              </a:lnSpc>
              <a:spcBef>
                <a:spcPts val="600"/>
              </a:spcBef>
              <a:buFont typeface="Arial" panose="020B0604020202020204" pitchFamily="34" charset="0"/>
              <a:buChar char="•"/>
            </a:pPr>
            <a:endParaRPr lang="en-US">
              <a:latin typeface="+mn-lt"/>
            </a:endParaRPr>
          </a:p>
          <a:p>
            <a:pPr marL="342900" indent="-342900">
              <a:lnSpc>
                <a:spcPct val="100000"/>
              </a:lnSpc>
              <a:spcBef>
                <a:spcPts val="600"/>
              </a:spcBef>
              <a:buFont typeface="Arial" panose="020B0604020202020204" pitchFamily="34" charset="0"/>
              <a:buChar char="•"/>
            </a:pPr>
            <a:r>
              <a:rPr lang="en-US">
                <a:latin typeface="+mn-lt"/>
              </a:rPr>
              <a:t>All STAAR assessments were adjusted to avoid testing on Monday. </a:t>
            </a:r>
          </a:p>
          <a:p>
            <a:pPr marL="342900" indent="-342900">
              <a:lnSpc>
                <a:spcPct val="100000"/>
              </a:lnSpc>
              <a:spcBef>
                <a:spcPts val="600"/>
              </a:spcBef>
              <a:buFont typeface="Arial" panose="020B0604020202020204" pitchFamily="34" charset="0"/>
              <a:buChar char="•"/>
            </a:pPr>
            <a:endParaRPr lang="en-US">
              <a:latin typeface="+mn-lt"/>
            </a:endParaRPr>
          </a:p>
          <a:p>
            <a:pPr marL="342900" indent="-342900">
              <a:lnSpc>
                <a:spcPct val="100000"/>
              </a:lnSpc>
              <a:spcBef>
                <a:spcPts val="600"/>
              </a:spcBef>
              <a:buFont typeface="Arial" panose="020B0604020202020204" pitchFamily="34" charset="0"/>
              <a:buChar char="•"/>
            </a:pPr>
            <a:r>
              <a:rPr lang="en-US">
                <a:latin typeface="+mn-lt"/>
              </a:rPr>
              <a:t>If a district is no longer in session during the June STAAR administration, the district may adjust the testing schedule to test on Monday. </a:t>
            </a:r>
          </a:p>
        </p:txBody>
      </p:sp>
      <p:sp>
        <p:nvSpPr>
          <p:cNvPr id="7" name="Footer Placeholder 6">
            <a:extLst>
              <a:ext uri="{FF2B5EF4-FFF2-40B4-BE49-F238E27FC236}">
                <a16:creationId xmlns:a16="http://schemas.microsoft.com/office/drawing/2014/main" id="{98402407-AFE0-DD40-BAAD-2B484C01CF3A}"/>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AF807593-F1FA-684C-99BC-1331AC70F19F}"/>
              </a:ext>
            </a:extLst>
          </p:cNvPr>
          <p:cNvSpPr>
            <a:spLocks noGrp="1"/>
          </p:cNvSpPr>
          <p:nvPr>
            <p:ph type="sldNum" sz="quarter" idx="12"/>
          </p:nvPr>
        </p:nvSpPr>
        <p:spPr/>
        <p:txBody>
          <a:bodyPr/>
          <a:lstStyle/>
          <a:p>
            <a:fld id="{0088AB57-2DBE-44A3-AE96-942C49E954BF}" type="slidenum">
              <a:rPr lang="en-US" smtClean="0"/>
              <a:t>37</a:t>
            </a:fld>
            <a:endParaRPr lang="en-US"/>
          </a:p>
        </p:txBody>
      </p:sp>
    </p:spTree>
    <p:extLst>
      <p:ext uri="{BB962C8B-B14F-4D97-AF65-F5344CB8AC3E}">
        <p14:creationId xmlns:p14="http://schemas.microsoft.com/office/powerpoint/2010/main" val="3451034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F5B-BCB7-40AA-BC47-51228F74B28E}"/>
              </a:ext>
            </a:extLst>
          </p:cNvPr>
          <p:cNvSpPr>
            <a:spLocks noGrp="1"/>
          </p:cNvSpPr>
          <p:nvPr>
            <p:ph type="title"/>
          </p:nvPr>
        </p:nvSpPr>
        <p:spPr/>
        <p:txBody>
          <a:bodyPr/>
          <a:lstStyle/>
          <a:p>
            <a:pPr algn="ctr"/>
            <a:r>
              <a:rPr lang="en-US"/>
              <a:t>TAC 101.5001—Statewide Testing Calendar</a:t>
            </a:r>
          </a:p>
        </p:txBody>
      </p:sp>
      <p:sp>
        <p:nvSpPr>
          <p:cNvPr id="6" name="Content Placeholder 5">
            <a:extLst>
              <a:ext uri="{FF2B5EF4-FFF2-40B4-BE49-F238E27FC236}">
                <a16:creationId xmlns:a16="http://schemas.microsoft.com/office/drawing/2014/main" id="{71B32D70-D0CB-4C1B-B9F8-C67E8C28A97E}"/>
              </a:ext>
            </a:extLst>
          </p:cNvPr>
          <p:cNvSpPr>
            <a:spLocks noGrp="1"/>
          </p:cNvSpPr>
          <p:nvPr>
            <p:ph idx="13"/>
          </p:nvPr>
        </p:nvSpPr>
        <p:spPr>
          <a:xfrm>
            <a:off x="738554" y="1277770"/>
            <a:ext cx="10843845" cy="4302459"/>
          </a:xfrm>
        </p:spPr>
        <p:txBody>
          <a:bodyPr>
            <a:noAutofit/>
          </a:bodyPr>
          <a:lstStyle/>
          <a:p>
            <a:r>
              <a:rPr lang="en-US"/>
              <a:t>Texas Administrative Code (TAC) §101.5001, Statewide Testing Calendar</a:t>
            </a:r>
          </a:p>
          <a:p>
            <a:pPr marL="342900" indent="-342900">
              <a:lnSpc>
                <a:spcPct val="100000"/>
              </a:lnSpc>
              <a:spcBef>
                <a:spcPts val="600"/>
              </a:spcBef>
              <a:buFont typeface="Arial" panose="020B0604020202020204" pitchFamily="34" charset="0"/>
              <a:buChar char="•"/>
            </a:pPr>
            <a:endParaRPr lang="en-US" b="0"/>
          </a:p>
          <a:p>
            <a:pPr marL="342900" indent="-342900">
              <a:lnSpc>
                <a:spcPct val="100000"/>
              </a:lnSpc>
              <a:spcBef>
                <a:spcPts val="600"/>
              </a:spcBef>
              <a:buFont typeface="Arial" panose="020B0604020202020204" pitchFamily="34" charset="0"/>
              <a:buChar char="•"/>
            </a:pPr>
            <a:r>
              <a:rPr lang="en-US" b="0"/>
              <a:t>Being amended to provide clarification indicating that for the purpose of scheduling STAAR, the first instructional day of a week is Monday. </a:t>
            </a:r>
          </a:p>
          <a:p>
            <a:pPr marL="342900" indent="-342900">
              <a:lnSpc>
                <a:spcPct val="100000"/>
              </a:lnSpc>
              <a:spcBef>
                <a:spcPts val="600"/>
              </a:spcBef>
              <a:buFont typeface="Arial" panose="020B0604020202020204" pitchFamily="34" charset="0"/>
              <a:buChar char="•"/>
            </a:pPr>
            <a:endParaRPr lang="en-US" b="0"/>
          </a:p>
          <a:p>
            <a:pPr marL="342900" indent="-342900">
              <a:lnSpc>
                <a:spcPct val="100000"/>
              </a:lnSpc>
              <a:spcBef>
                <a:spcPts val="600"/>
              </a:spcBef>
              <a:buFont typeface="Arial" panose="020B0604020202020204" pitchFamily="34" charset="0"/>
              <a:buChar char="•"/>
            </a:pPr>
            <a:r>
              <a:rPr lang="en-US" b="0"/>
              <a:t>Posted for public comment August 30–September 30, 2019. </a:t>
            </a:r>
          </a:p>
          <a:p>
            <a:pPr marL="342900" indent="-342900">
              <a:lnSpc>
                <a:spcPct val="100000"/>
              </a:lnSpc>
              <a:spcBef>
                <a:spcPts val="600"/>
              </a:spcBef>
              <a:buFont typeface="Arial" panose="020B0604020202020204" pitchFamily="34" charset="0"/>
              <a:buChar char="•"/>
            </a:pPr>
            <a:endParaRPr lang="en-US" b="0"/>
          </a:p>
          <a:p>
            <a:pPr marL="342900" indent="-342900">
              <a:lnSpc>
                <a:spcPct val="100000"/>
              </a:lnSpc>
              <a:spcBef>
                <a:spcPts val="600"/>
              </a:spcBef>
              <a:buFont typeface="Arial" panose="020B0604020202020204" pitchFamily="34" charset="0"/>
              <a:buChar char="•"/>
            </a:pPr>
            <a:r>
              <a:rPr lang="en-US" b="0"/>
              <a:t>Proposed effective date is December 2, 2019.</a:t>
            </a:r>
            <a:endParaRPr lang="en-US" b="0">
              <a:solidFill>
                <a:srgbClr val="FF0000"/>
              </a:solidFill>
            </a:endParaRPr>
          </a:p>
        </p:txBody>
      </p:sp>
      <p:sp>
        <p:nvSpPr>
          <p:cNvPr id="7" name="Footer Placeholder 6">
            <a:extLst>
              <a:ext uri="{FF2B5EF4-FFF2-40B4-BE49-F238E27FC236}">
                <a16:creationId xmlns:a16="http://schemas.microsoft.com/office/drawing/2014/main" id="{8FB60EC0-98F1-2148-8ED0-B01BFC285D10}"/>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844BC76A-6340-3648-9B93-D0392C8E5B49}"/>
              </a:ext>
            </a:extLst>
          </p:cNvPr>
          <p:cNvSpPr>
            <a:spLocks noGrp="1"/>
          </p:cNvSpPr>
          <p:nvPr>
            <p:ph type="sldNum" sz="quarter" idx="12"/>
          </p:nvPr>
        </p:nvSpPr>
        <p:spPr/>
        <p:txBody>
          <a:bodyPr/>
          <a:lstStyle/>
          <a:p>
            <a:fld id="{0088AB57-2DBE-44A3-AE96-942C49E954BF}" type="slidenum">
              <a:rPr lang="en-US" smtClean="0"/>
              <a:t>38</a:t>
            </a:fld>
            <a:endParaRPr lang="en-US"/>
          </a:p>
        </p:txBody>
      </p:sp>
    </p:spTree>
    <p:extLst>
      <p:ext uri="{BB962C8B-B14F-4D97-AF65-F5344CB8AC3E}">
        <p14:creationId xmlns:p14="http://schemas.microsoft.com/office/powerpoint/2010/main" val="980969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5912" y="243951"/>
            <a:ext cx="9889241" cy="710206"/>
          </a:xfrm>
        </p:spPr>
        <p:txBody>
          <a:bodyPr>
            <a:normAutofit/>
          </a:bodyPr>
          <a:lstStyle/>
          <a:p>
            <a:pPr algn="ctr"/>
            <a:r>
              <a:rPr lang="en-US"/>
              <a:t>House Bill 3906—Multi-Part Assessments</a:t>
            </a:r>
          </a:p>
        </p:txBody>
      </p:sp>
      <p:sp>
        <p:nvSpPr>
          <p:cNvPr id="6" name="Content Placeholder 4">
            <a:extLst>
              <a:ext uri="{FF2B5EF4-FFF2-40B4-BE49-F238E27FC236}">
                <a16:creationId xmlns:a16="http://schemas.microsoft.com/office/drawing/2014/main" id="{9C287C15-8968-47C1-8A65-A1071B4E2722}"/>
              </a:ext>
            </a:extLst>
          </p:cNvPr>
          <p:cNvSpPr>
            <a:spLocks noGrp="1"/>
          </p:cNvSpPr>
          <p:nvPr>
            <p:ph sz="half" idx="2"/>
          </p:nvPr>
        </p:nvSpPr>
        <p:spPr>
          <a:xfrm>
            <a:off x="738554" y="1277814"/>
            <a:ext cx="10615246" cy="4999141"/>
          </a:xfrm>
        </p:spPr>
        <p:txBody>
          <a:bodyPr>
            <a:noAutofit/>
          </a:bodyPr>
          <a:lstStyle/>
          <a:p>
            <a:pPr marL="285750" lvl="0" indent="-285750">
              <a:lnSpc>
                <a:spcPct val="100000"/>
              </a:lnSpc>
              <a:spcBef>
                <a:spcPts val="600"/>
              </a:spcBef>
              <a:buFont typeface="Arial" panose="020B0604020202020204" pitchFamily="34" charset="0"/>
              <a:buChar char="•"/>
            </a:pPr>
            <a:r>
              <a:rPr lang="en-US">
                <a:latin typeface="+mn-lt"/>
              </a:rPr>
              <a:t>STAAR assessments may be administered in multiple parts over more than one day. </a:t>
            </a:r>
          </a:p>
          <a:p>
            <a:pPr marL="285750" lvl="0" indent="-285750">
              <a:lnSpc>
                <a:spcPct val="100000"/>
              </a:lnSpc>
              <a:spcBef>
                <a:spcPts val="600"/>
              </a:spcBef>
              <a:buFont typeface="Arial" panose="020B0604020202020204" pitchFamily="34" charset="0"/>
              <a:buChar char="•"/>
            </a:pPr>
            <a:endParaRPr lang="en-US" sz="2400">
              <a:latin typeface="+mn-lt"/>
            </a:endParaRPr>
          </a:p>
          <a:p>
            <a:pPr marL="285750" lvl="0" indent="-285750">
              <a:lnSpc>
                <a:spcPct val="100000"/>
              </a:lnSpc>
              <a:spcBef>
                <a:spcPts val="600"/>
              </a:spcBef>
              <a:buFont typeface="Arial" panose="020B0604020202020204" pitchFamily="34" charset="0"/>
              <a:buChar char="•"/>
            </a:pPr>
            <a:r>
              <a:rPr lang="en-US">
                <a:latin typeface="+mn-lt"/>
              </a:rPr>
              <a:t>A STAAR assessment may not have more than three parts. </a:t>
            </a:r>
          </a:p>
          <a:p>
            <a:pPr marL="285750" lvl="0" indent="-285750">
              <a:lnSpc>
                <a:spcPct val="100000"/>
              </a:lnSpc>
              <a:spcBef>
                <a:spcPts val="600"/>
              </a:spcBef>
              <a:buFont typeface="Arial" panose="020B0604020202020204" pitchFamily="34" charset="0"/>
              <a:buChar char="•"/>
            </a:pPr>
            <a:endParaRPr lang="en-US" sz="2400">
              <a:latin typeface="+mn-lt"/>
            </a:endParaRPr>
          </a:p>
          <a:p>
            <a:pPr marL="285750" lvl="0" indent="-285750">
              <a:lnSpc>
                <a:spcPct val="100000"/>
              </a:lnSpc>
              <a:spcBef>
                <a:spcPts val="600"/>
              </a:spcBef>
              <a:buFont typeface="Arial" panose="020B0604020202020204" pitchFamily="34" charset="0"/>
              <a:buChar char="•"/>
            </a:pPr>
            <a:r>
              <a:rPr lang="en-US">
                <a:latin typeface="+mn-lt"/>
              </a:rPr>
              <a:t>A part of a STAAR assessment must be designed so that:</a:t>
            </a:r>
          </a:p>
          <a:p>
            <a:pPr marL="1143000" lvl="1" indent="-457200">
              <a:lnSpc>
                <a:spcPct val="100000"/>
              </a:lnSpc>
              <a:spcBef>
                <a:spcPts val="600"/>
              </a:spcBef>
              <a:buFont typeface="Arial" panose="020B0604020202020204" pitchFamily="34" charset="0"/>
              <a:buChar char="•"/>
            </a:pPr>
            <a:r>
              <a:rPr lang="en-US">
                <a:latin typeface="+mn-lt"/>
              </a:rPr>
              <a:t>if administered to students in grades 3 and 4, 85% of students will be able to complete that part within 60 minutes; and </a:t>
            </a:r>
          </a:p>
          <a:p>
            <a:pPr marL="1143000" lvl="1" indent="-457200">
              <a:lnSpc>
                <a:spcPct val="100000"/>
              </a:lnSpc>
              <a:spcBef>
                <a:spcPts val="600"/>
              </a:spcBef>
              <a:buFont typeface="Arial" panose="020B0604020202020204" pitchFamily="34" charset="0"/>
              <a:buChar char="•"/>
            </a:pPr>
            <a:r>
              <a:rPr lang="en-US">
                <a:latin typeface="+mn-lt"/>
              </a:rPr>
              <a:t>if administered to students in grades 5</a:t>
            </a:r>
            <a:r>
              <a:rPr lang="en-US">
                <a:latin typeface="Calibri" panose="020F0502020204030204" pitchFamily="34" charset="0"/>
                <a:cs typeface="Calibri" panose="020F0502020204030204" pitchFamily="34" charset="0"/>
              </a:rPr>
              <a:t>–</a:t>
            </a:r>
            <a:r>
              <a:rPr lang="en-US">
                <a:latin typeface="+mn-lt"/>
              </a:rPr>
              <a:t>8, 85% of students will be able to complete that part within 75 minutes.</a:t>
            </a:r>
          </a:p>
          <a:p>
            <a:pPr marL="342900" indent="-342900">
              <a:lnSpc>
                <a:spcPct val="100000"/>
              </a:lnSpc>
              <a:spcBef>
                <a:spcPts val="600"/>
              </a:spcBef>
              <a:buFont typeface="Arial" panose="020B0604020202020204" pitchFamily="34" charset="0"/>
              <a:buChar char="•"/>
            </a:pPr>
            <a:endParaRPr lang="en-US" sz="800"/>
          </a:p>
        </p:txBody>
      </p:sp>
      <p:sp>
        <p:nvSpPr>
          <p:cNvPr id="7" name="Footer Placeholder 6">
            <a:extLst>
              <a:ext uri="{FF2B5EF4-FFF2-40B4-BE49-F238E27FC236}">
                <a16:creationId xmlns:a16="http://schemas.microsoft.com/office/drawing/2014/main" id="{3319EAEC-24BF-E347-B0D9-8EB957E64274}"/>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9F2413FE-6AE2-0C44-912F-7675AE17E6A0}"/>
              </a:ext>
            </a:extLst>
          </p:cNvPr>
          <p:cNvSpPr>
            <a:spLocks noGrp="1"/>
          </p:cNvSpPr>
          <p:nvPr>
            <p:ph type="sldNum" sz="quarter" idx="12"/>
          </p:nvPr>
        </p:nvSpPr>
        <p:spPr/>
        <p:txBody>
          <a:bodyPr/>
          <a:lstStyle/>
          <a:p>
            <a:fld id="{0088AB57-2DBE-44A3-AE96-942C49E954BF}" type="slidenum">
              <a:rPr lang="en-US" smtClean="0"/>
              <a:t>39</a:t>
            </a:fld>
            <a:endParaRPr lang="en-US"/>
          </a:p>
        </p:txBody>
      </p:sp>
    </p:spTree>
    <p:extLst>
      <p:ext uri="{BB962C8B-B14F-4D97-AF65-F5344CB8AC3E}">
        <p14:creationId xmlns:p14="http://schemas.microsoft.com/office/powerpoint/2010/main" val="1972455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03201" y="1380214"/>
            <a:ext cx="7543158" cy="497994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lvl="1" indent="-342900" algn="l">
              <a:buClr>
                <a:schemeClr val="accent2"/>
              </a:buClr>
              <a:buFont typeface="Wingdings" charset="2"/>
              <a:buChar char="§"/>
              <a:tabLst/>
            </a:pPr>
            <a:r>
              <a:rPr lang="en-US" sz="2800">
                <a:solidFill>
                  <a:schemeClr val="tx1">
                    <a:lumMod val="75000"/>
                    <a:lumOff val="25000"/>
                  </a:schemeClr>
                </a:solidFill>
                <a:latin typeface="Calibri"/>
                <a:ea typeface="Calibri" charset="0"/>
                <a:cs typeface="Calibri"/>
              </a:rPr>
              <a:t>Using your mobile device, please join us at:</a:t>
            </a:r>
          </a:p>
          <a:p>
            <a:pPr lvl="1">
              <a:buClr>
                <a:schemeClr val="accent2"/>
              </a:buClr>
              <a:tabLst/>
            </a:pPr>
            <a:r>
              <a:rPr lang="en-US" sz="2800">
                <a:solidFill>
                  <a:schemeClr val="tx1">
                    <a:lumMod val="75000"/>
                    <a:lumOff val="25000"/>
                  </a:schemeClr>
                </a:solidFill>
                <a:latin typeface="Calibri"/>
                <a:ea typeface="Calibri" charset="0"/>
                <a:cs typeface="Calibri"/>
                <a:hlinkClick r:id="rId3"/>
              </a:rPr>
              <a:t>www.menti.com</a:t>
            </a:r>
            <a:endParaRPr lang="en-US" sz="2800">
              <a:solidFill>
                <a:schemeClr val="tx1">
                  <a:lumMod val="75000"/>
                  <a:lumOff val="25000"/>
                </a:schemeClr>
              </a:solidFill>
              <a:latin typeface="Calibri"/>
              <a:ea typeface="Calibri" charset="0"/>
              <a:cs typeface="Calibri"/>
            </a:endParaRPr>
          </a:p>
          <a:p>
            <a:pPr marL="800100" lvl="1" indent="-342900" algn="l">
              <a:buClr>
                <a:schemeClr val="accent2"/>
              </a:buClr>
              <a:buFont typeface="Wingdings" charset="2"/>
              <a:buChar char="§"/>
              <a:tabLst/>
            </a:pPr>
            <a:endParaRPr lang="en-US" sz="1200">
              <a:solidFill>
                <a:schemeClr val="tx1">
                  <a:lumMod val="75000"/>
                  <a:lumOff val="25000"/>
                </a:schemeClr>
              </a:solidFill>
              <a:latin typeface="Calibri" charset="0"/>
              <a:ea typeface="Calibri" charset="0"/>
              <a:cs typeface="Calibri" charset="0"/>
            </a:endParaRPr>
          </a:p>
          <a:p>
            <a:pPr marL="800100" lvl="1" indent="-342900" algn="l">
              <a:buClr>
                <a:schemeClr val="accent2"/>
              </a:buClr>
              <a:buFont typeface="Wingdings" charset="2"/>
              <a:buChar char="§"/>
              <a:tabLst/>
            </a:pPr>
            <a:r>
              <a:rPr lang="en-US" sz="2800">
                <a:solidFill>
                  <a:schemeClr val="tx1">
                    <a:lumMod val="75000"/>
                    <a:lumOff val="25000"/>
                  </a:schemeClr>
                </a:solidFill>
                <a:latin typeface="Calibri"/>
                <a:ea typeface="Calibri" charset="0"/>
                <a:cs typeface="Calibri"/>
              </a:rPr>
              <a:t>Enter code: </a:t>
            </a:r>
            <a:r>
              <a:rPr lang="en-US" sz="2800" b="1">
                <a:solidFill>
                  <a:schemeClr val="tx1">
                    <a:lumMod val="75000"/>
                    <a:lumOff val="25000"/>
                  </a:schemeClr>
                </a:solidFill>
                <a:highlight>
                  <a:srgbClr val="FFFF00"/>
                </a:highlight>
                <a:latin typeface="Calibri"/>
                <a:ea typeface="Calibri" charset="0"/>
                <a:cs typeface="Calibri"/>
              </a:rPr>
              <a:t>XXXXXX</a:t>
            </a:r>
            <a:endParaRPr lang="en-US" sz="2800" b="1">
              <a:highlight>
                <a:srgbClr val="FFFF00"/>
              </a:highlight>
              <a:cs typeface="Calibri"/>
            </a:endParaRPr>
          </a:p>
          <a:p>
            <a:pPr marL="800100" lvl="1" indent="-342900" algn="l">
              <a:buClr>
                <a:schemeClr val="accent2"/>
              </a:buClr>
              <a:buFont typeface="Wingdings" charset="2"/>
              <a:buChar char="§"/>
            </a:pPr>
            <a:endParaRPr lang="en-US" sz="2800">
              <a:solidFill>
                <a:schemeClr val="tx1">
                  <a:lumMod val="75000"/>
                  <a:lumOff val="25000"/>
                </a:schemeClr>
              </a:solidFill>
              <a:latin typeface="Calibri"/>
              <a:ea typeface="Calibri" charset="0"/>
              <a:cs typeface="Calibri"/>
            </a:endParaRPr>
          </a:p>
          <a:p>
            <a:pPr marL="800100" lvl="1" indent="-342900" algn="l">
              <a:buClr>
                <a:schemeClr val="accent2"/>
              </a:buClr>
              <a:buFont typeface="Wingdings" charset="2"/>
              <a:buChar char="§"/>
              <a:tabLst/>
            </a:pPr>
            <a:r>
              <a:rPr lang="en-US" sz="2800">
                <a:solidFill>
                  <a:schemeClr val="tx1">
                    <a:lumMod val="75000"/>
                    <a:lumOff val="25000"/>
                  </a:schemeClr>
                </a:solidFill>
                <a:latin typeface="Calibri"/>
                <a:ea typeface="Calibri" charset="0"/>
                <a:cs typeface="Calibri"/>
              </a:rPr>
              <a:t>Make sure to participate every time you see the following icon:</a:t>
            </a:r>
            <a:endParaRPr lang="en-US">
              <a:solidFill>
                <a:schemeClr val="tx1">
                  <a:lumMod val="75000"/>
                  <a:lumOff val="25000"/>
                </a:schemeClr>
              </a:solidFill>
              <a:latin typeface="Calibri"/>
              <a:cs typeface="Calibri"/>
            </a:endParaRPr>
          </a:p>
          <a:p>
            <a:pPr lvl="1" algn="l">
              <a:buClr>
                <a:schemeClr val="accent2"/>
              </a:buClr>
              <a:tabLst/>
            </a:pPr>
            <a:endParaRPr lang="en-US" sz="1900">
              <a:solidFill>
                <a:schemeClr val="tx1">
                  <a:lumMod val="75000"/>
                  <a:lumOff val="25000"/>
                </a:schemeClr>
              </a:solidFill>
              <a:latin typeface="Calibri" charset="0"/>
              <a:ea typeface="Calibri" charset="0"/>
              <a:cs typeface="Calibri" charset="0"/>
            </a:endParaRPr>
          </a:p>
          <a:p>
            <a:pPr marL="800100" lvl="1" indent="-342900" algn="l">
              <a:buClr>
                <a:schemeClr val="accent2"/>
              </a:buClr>
              <a:buFont typeface="Wingdings" charset="2"/>
              <a:buChar char="§"/>
              <a:tabLst/>
            </a:pPr>
            <a:endParaRPr lang="en-US" sz="1900">
              <a:solidFill>
                <a:schemeClr val="tx1">
                  <a:lumMod val="75000"/>
                  <a:lumOff val="25000"/>
                </a:schemeClr>
              </a:solidFill>
              <a:latin typeface="Calibri" charset="0"/>
              <a:ea typeface="Calibri" charset="0"/>
              <a:cs typeface="Calibri" charset="0"/>
            </a:endParaRPr>
          </a:p>
        </p:txBody>
      </p:sp>
      <p:sp>
        <p:nvSpPr>
          <p:cNvPr id="4" name="Title 10"/>
          <p:cNvSpPr txBox="1">
            <a:spLocks/>
          </p:cNvSpPr>
          <p:nvPr/>
        </p:nvSpPr>
        <p:spPr>
          <a:xfrm>
            <a:off x="1889362" y="418536"/>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i="0">
                <a:solidFill>
                  <a:srgbClr val="0070C0"/>
                </a:solidFill>
                <a:latin typeface="+mn-lt"/>
                <a:ea typeface="Open Sans" charset="0"/>
                <a:cs typeface="Open Sans" charset="0"/>
              </a:rPr>
              <a:t>Join Our Interactive Q/A</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2" name="Picture 1">
            <a:extLst>
              <a:ext uri="{FF2B5EF4-FFF2-40B4-BE49-F238E27FC236}">
                <a16:creationId xmlns:a16="http://schemas.microsoft.com/office/drawing/2014/main" id="{750D45FA-6FB5-4409-AE26-712ECE53C4E0}"/>
              </a:ext>
            </a:extLst>
          </p:cNvPr>
          <p:cNvPicPr>
            <a:picLocks noChangeAspect="1"/>
          </p:cNvPicPr>
          <p:nvPr/>
        </p:nvPicPr>
        <p:blipFill rotWithShape="1">
          <a:blip r:embed="rId5"/>
          <a:srcRect l="66236" t="9625" r="16338" b="27154"/>
          <a:stretch/>
        </p:blipFill>
        <p:spPr>
          <a:xfrm>
            <a:off x="8051159" y="1380214"/>
            <a:ext cx="3735619" cy="3811712"/>
          </a:xfrm>
          <a:prstGeom prst="rect">
            <a:avLst/>
          </a:prstGeom>
        </p:spPr>
      </p:pic>
      <p:pic>
        <p:nvPicPr>
          <p:cNvPr id="9" name="Picture 8" descr="A close up of a sign&#10;&#10;Description automatically generated">
            <a:extLst>
              <a:ext uri="{FF2B5EF4-FFF2-40B4-BE49-F238E27FC236}">
                <a16:creationId xmlns:a16="http://schemas.microsoft.com/office/drawing/2014/main" id="{3E1538B0-8F12-40AB-AE7B-47725111C77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675364" y="4269931"/>
            <a:ext cx="2739924" cy="2163947"/>
          </a:xfrm>
          <a:prstGeom prst="rect">
            <a:avLst/>
          </a:prstGeom>
        </p:spPr>
      </p:pic>
      <p:sp>
        <p:nvSpPr>
          <p:cNvPr id="6" name="Footer Placeholder 5">
            <a:extLst>
              <a:ext uri="{FF2B5EF4-FFF2-40B4-BE49-F238E27FC236}">
                <a16:creationId xmlns:a16="http://schemas.microsoft.com/office/drawing/2014/main" id="{A4DEEB7A-76D7-6A4F-922B-024D6DA62632}"/>
              </a:ext>
            </a:extLst>
          </p:cNvPr>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1690590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5912" y="243951"/>
            <a:ext cx="9889241" cy="710206"/>
          </a:xfrm>
        </p:spPr>
        <p:txBody>
          <a:bodyPr>
            <a:normAutofit/>
          </a:bodyPr>
          <a:lstStyle/>
          <a:p>
            <a:pPr algn="ctr"/>
            <a:r>
              <a:rPr lang="en-US"/>
              <a:t>House Bill 3906—Multi-Part Assessments</a:t>
            </a:r>
          </a:p>
        </p:txBody>
      </p:sp>
      <p:sp>
        <p:nvSpPr>
          <p:cNvPr id="6" name="Content Placeholder 4">
            <a:extLst>
              <a:ext uri="{FF2B5EF4-FFF2-40B4-BE49-F238E27FC236}">
                <a16:creationId xmlns:a16="http://schemas.microsoft.com/office/drawing/2014/main" id="{9C287C15-8968-47C1-8A65-A1071B4E2722}"/>
              </a:ext>
            </a:extLst>
          </p:cNvPr>
          <p:cNvSpPr>
            <a:spLocks noGrp="1"/>
          </p:cNvSpPr>
          <p:nvPr>
            <p:ph sz="half" idx="2"/>
          </p:nvPr>
        </p:nvSpPr>
        <p:spPr>
          <a:xfrm>
            <a:off x="750278" y="1277814"/>
            <a:ext cx="10603522" cy="4999141"/>
          </a:xfrm>
        </p:spPr>
        <p:txBody>
          <a:bodyPr>
            <a:noAutofit/>
          </a:bodyPr>
          <a:lstStyle/>
          <a:p>
            <a:pPr marL="285750" lvl="0" indent="-285750">
              <a:lnSpc>
                <a:spcPct val="100000"/>
              </a:lnSpc>
              <a:spcBef>
                <a:spcPts val="600"/>
              </a:spcBef>
              <a:buFont typeface="Arial" panose="020B0604020202020204" pitchFamily="34" charset="0"/>
              <a:buChar char="•"/>
            </a:pPr>
            <a:r>
              <a:rPr lang="en-US">
                <a:latin typeface="+mn-lt"/>
              </a:rPr>
              <a:t>The goal of multi-part assessments is to increase scheduling flexibility for districts.</a:t>
            </a:r>
          </a:p>
          <a:p>
            <a:pPr marL="285750" lvl="0" indent="-285750">
              <a:lnSpc>
                <a:spcPct val="100000"/>
              </a:lnSpc>
              <a:spcBef>
                <a:spcPts val="600"/>
              </a:spcBef>
              <a:buFont typeface="Arial" panose="020B0604020202020204" pitchFamily="34" charset="0"/>
              <a:buChar char="•"/>
            </a:pPr>
            <a:endParaRPr lang="en-US" sz="2400">
              <a:latin typeface="+mn-lt"/>
            </a:endParaRPr>
          </a:p>
          <a:p>
            <a:pPr marL="285750" lvl="0" indent="-285750">
              <a:lnSpc>
                <a:spcPct val="100000"/>
              </a:lnSpc>
              <a:spcBef>
                <a:spcPts val="600"/>
              </a:spcBef>
              <a:buFont typeface="Arial" panose="020B0604020202020204" pitchFamily="34" charset="0"/>
              <a:buChar char="•"/>
            </a:pPr>
            <a:r>
              <a:rPr lang="en-US">
                <a:latin typeface="+mn-lt"/>
              </a:rPr>
              <a:t>During the 2019–2020 school year, TEA will work with stakeholders to design options to best support districts and campuses while ensuring continued test security and validity.</a:t>
            </a:r>
          </a:p>
          <a:p>
            <a:pPr marL="285750" lvl="0" indent="-285750">
              <a:lnSpc>
                <a:spcPct val="100000"/>
              </a:lnSpc>
              <a:spcBef>
                <a:spcPts val="600"/>
              </a:spcBef>
              <a:buFont typeface="Arial" panose="020B0604020202020204" pitchFamily="34" charset="0"/>
              <a:buChar char="•"/>
            </a:pPr>
            <a:endParaRPr lang="en-US" sz="2400">
              <a:latin typeface="+mn-lt"/>
            </a:endParaRPr>
          </a:p>
          <a:p>
            <a:pPr marL="285750" lvl="0" indent="-285750">
              <a:lnSpc>
                <a:spcPct val="100000"/>
              </a:lnSpc>
              <a:spcBef>
                <a:spcPts val="600"/>
              </a:spcBef>
              <a:buFont typeface="Arial" panose="020B0604020202020204" pitchFamily="34" charset="0"/>
              <a:buChar char="•"/>
            </a:pPr>
            <a:r>
              <a:rPr lang="en-US">
                <a:latin typeface="+mn-lt"/>
              </a:rPr>
              <a:t>The multi-part assessment option will be available to districts during the 2020–2021 school year. </a:t>
            </a:r>
            <a:endParaRPr lang="en-US" sz="900">
              <a:latin typeface="+mn-lt"/>
            </a:endParaRPr>
          </a:p>
        </p:txBody>
      </p:sp>
      <p:sp>
        <p:nvSpPr>
          <p:cNvPr id="7" name="Footer Placeholder 6">
            <a:extLst>
              <a:ext uri="{FF2B5EF4-FFF2-40B4-BE49-F238E27FC236}">
                <a16:creationId xmlns:a16="http://schemas.microsoft.com/office/drawing/2014/main" id="{A4C4B5B1-8C24-6241-8339-A65BE52B186D}"/>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FD3DF94B-0752-0D4A-AAD9-00C7ACC32F55}"/>
              </a:ext>
            </a:extLst>
          </p:cNvPr>
          <p:cNvSpPr>
            <a:spLocks noGrp="1"/>
          </p:cNvSpPr>
          <p:nvPr>
            <p:ph type="sldNum" sz="quarter" idx="12"/>
          </p:nvPr>
        </p:nvSpPr>
        <p:spPr/>
        <p:txBody>
          <a:bodyPr/>
          <a:lstStyle/>
          <a:p>
            <a:fld id="{0088AB57-2DBE-44A3-AE96-942C49E954BF}" type="slidenum">
              <a:rPr lang="en-US" smtClean="0"/>
              <a:t>40</a:t>
            </a:fld>
            <a:endParaRPr lang="en-US"/>
          </a:p>
        </p:txBody>
      </p:sp>
    </p:spTree>
    <p:extLst>
      <p:ext uri="{BB962C8B-B14F-4D97-AF65-F5344CB8AC3E}">
        <p14:creationId xmlns:p14="http://schemas.microsoft.com/office/powerpoint/2010/main" val="949806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5912" y="243951"/>
            <a:ext cx="9889241" cy="710206"/>
          </a:xfrm>
        </p:spPr>
        <p:txBody>
          <a:bodyPr>
            <a:normAutofit/>
          </a:bodyPr>
          <a:lstStyle/>
          <a:p>
            <a:pPr algn="ctr"/>
            <a:r>
              <a:rPr lang="en-US"/>
              <a:t>House Bill 3906—Multi-Part Assessments</a:t>
            </a:r>
          </a:p>
        </p:txBody>
      </p:sp>
      <p:sp>
        <p:nvSpPr>
          <p:cNvPr id="6" name="Content Placeholder 4">
            <a:extLst>
              <a:ext uri="{FF2B5EF4-FFF2-40B4-BE49-F238E27FC236}">
                <a16:creationId xmlns:a16="http://schemas.microsoft.com/office/drawing/2014/main" id="{9C287C15-8968-47C1-8A65-A1071B4E2722}"/>
              </a:ext>
            </a:extLst>
          </p:cNvPr>
          <p:cNvSpPr>
            <a:spLocks noGrp="1"/>
          </p:cNvSpPr>
          <p:nvPr>
            <p:ph sz="half" idx="2"/>
          </p:nvPr>
        </p:nvSpPr>
        <p:spPr>
          <a:xfrm>
            <a:off x="726832" y="1266092"/>
            <a:ext cx="10626968" cy="5010864"/>
          </a:xfrm>
        </p:spPr>
        <p:txBody>
          <a:bodyPr>
            <a:noAutofit/>
          </a:bodyPr>
          <a:lstStyle/>
          <a:p>
            <a:pPr marL="285750" lvl="0" indent="-285750">
              <a:lnSpc>
                <a:spcPct val="100000"/>
              </a:lnSpc>
              <a:spcBef>
                <a:spcPts val="600"/>
              </a:spcBef>
              <a:buFont typeface="Arial" panose="020B0604020202020204" pitchFamily="34" charset="0"/>
              <a:buChar char="•"/>
            </a:pPr>
            <a:r>
              <a:rPr lang="en-US">
                <a:latin typeface="+mn-lt"/>
              </a:rPr>
              <a:t>The SBOE by rule may designate sections of a STAAR mathematics assessment that: </a:t>
            </a:r>
          </a:p>
          <a:p>
            <a:pPr marL="1143000" lvl="1" indent="-457200">
              <a:lnSpc>
                <a:spcPct val="100000"/>
              </a:lnSpc>
              <a:spcBef>
                <a:spcPts val="600"/>
              </a:spcBef>
              <a:buFont typeface="Arial" panose="020B0604020202020204" pitchFamily="34" charset="0"/>
              <a:buChar char="•"/>
            </a:pPr>
            <a:r>
              <a:rPr lang="en-US">
                <a:latin typeface="+mn-lt"/>
              </a:rPr>
              <a:t>may be completed with the aid of technology and</a:t>
            </a:r>
          </a:p>
          <a:p>
            <a:pPr marL="1143000" lvl="1" indent="-457200">
              <a:lnSpc>
                <a:spcPct val="100000"/>
              </a:lnSpc>
              <a:spcBef>
                <a:spcPts val="600"/>
              </a:spcBef>
              <a:buFont typeface="Arial" panose="020B0604020202020204" pitchFamily="34" charset="0"/>
              <a:buChar char="•"/>
            </a:pPr>
            <a:r>
              <a:rPr lang="en-US">
                <a:latin typeface="+mn-lt"/>
              </a:rPr>
              <a:t>must be completed without the aid of technology. </a:t>
            </a:r>
            <a:endParaRPr lang="en-US" sz="2400">
              <a:latin typeface="+mn-lt"/>
            </a:endParaRPr>
          </a:p>
          <a:p>
            <a:pPr marL="285750" lvl="0" indent="-285750">
              <a:lnSpc>
                <a:spcPct val="100000"/>
              </a:lnSpc>
              <a:spcBef>
                <a:spcPts val="600"/>
              </a:spcBef>
              <a:buFont typeface="Arial" panose="020B0604020202020204" pitchFamily="34" charset="0"/>
              <a:buChar char="•"/>
            </a:pPr>
            <a:endParaRPr lang="en-US" sz="900">
              <a:latin typeface="+mn-lt"/>
            </a:endParaRPr>
          </a:p>
          <a:p>
            <a:pPr marL="285750" lvl="0" indent="-285750">
              <a:lnSpc>
                <a:spcPct val="100000"/>
              </a:lnSpc>
              <a:spcBef>
                <a:spcPts val="600"/>
              </a:spcBef>
              <a:buFont typeface="Arial" panose="020B0604020202020204" pitchFamily="34" charset="0"/>
              <a:buChar char="•"/>
            </a:pPr>
            <a:r>
              <a:rPr lang="en-US"/>
              <a:t>During the 2019–2020 school year, TEA will work with math educators and other stakeholders to design options to best support districts and campuses while ensuring strong alignment to the math TEKS.</a:t>
            </a:r>
          </a:p>
          <a:p>
            <a:pPr marL="285750" lvl="0" indent="-285750">
              <a:lnSpc>
                <a:spcPct val="100000"/>
              </a:lnSpc>
              <a:spcBef>
                <a:spcPts val="600"/>
              </a:spcBef>
              <a:buFont typeface="Arial" panose="020B0604020202020204" pitchFamily="34" charset="0"/>
              <a:buChar char="•"/>
            </a:pPr>
            <a:endParaRPr lang="en-US" sz="900"/>
          </a:p>
          <a:p>
            <a:pPr marL="285750" lvl="0" indent="-285750">
              <a:lnSpc>
                <a:spcPct val="100000"/>
              </a:lnSpc>
              <a:spcBef>
                <a:spcPts val="600"/>
              </a:spcBef>
              <a:buFont typeface="Arial" panose="020B0604020202020204" pitchFamily="34" charset="0"/>
              <a:buChar char="•"/>
            </a:pPr>
            <a:r>
              <a:rPr lang="en-US">
                <a:latin typeface="+mn-lt"/>
              </a:rPr>
              <a:t>The rulemaking process for the SBOE typically takes 7 or more months; therefore, the implementation of calculator sections will be a few years away. </a:t>
            </a:r>
          </a:p>
          <a:p>
            <a:pPr marL="285750" lvl="0" indent="-285750">
              <a:lnSpc>
                <a:spcPct val="100000"/>
              </a:lnSpc>
              <a:spcBef>
                <a:spcPts val="600"/>
              </a:spcBef>
              <a:buFont typeface="Arial" panose="020B0604020202020204" pitchFamily="34" charset="0"/>
              <a:buChar char="•"/>
            </a:pPr>
            <a:endParaRPr lang="en-US">
              <a:latin typeface="+mn-lt"/>
            </a:endParaRPr>
          </a:p>
        </p:txBody>
      </p:sp>
      <p:sp>
        <p:nvSpPr>
          <p:cNvPr id="7" name="Footer Placeholder 6">
            <a:extLst>
              <a:ext uri="{FF2B5EF4-FFF2-40B4-BE49-F238E27FC236}">
                <a16:creationId xmlns:a16="http://schemas.microsoft.com/office/drawing/2014/main" id="{90AF8385-CCFB-A545-873B-0CB1E12FA22F}"/>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6B277A5F-A299-CA4A-8E76-B4C2AFF4C05C}"/>
              </a:ext>
            </a:extLst>
          </p:cNvPr>
          <p:cNvSpPr>
            <a:spLocks noGrp="1"/>
          </p:cNvSpPr>
          <p:nvPr>
            <p:ph type="sldNum" sz="quarter" idx="12"/>
          </p:nvPr>
        </p:nvSpPr>
        <p:spPr/>
        <p:txBody>
          <a:bodyPr/>
          <a:lstStyle/>
          <a:p>
            <a:fld id="{0088AB57-2DBE-44A3-AE96-942C49E954BF}" type="slidenum">
              <a:rPr lang="en-US" smtClean="0"/>
              <a:t>41</a:t>
            </a:fld>
            <a:endParaRPr lang="en-US"/>
          </a:p>
        </p:txBody>
      </p:sp>
    </p:spTree>
    <p:extLst>
      <p:ext uri="{BB962C8B-B14F-4D97-AF65-F5344CB8AC3E}">
        <p14:creationId xmlns:p14="http://schemas.microsoft.com/office/powerpoint/2010/main" val="2455429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5912" y="243951"/>
            <a:ext cx="9889241" cy="710206"/>
          </a:xfrm>
        </p:spPr>
        <p:txBody>
          <a:bodyPr>
            <a:normAutofit/>
          </a:bodyPr>
          <a:lstStyle/>
          <a:p>
            <a:pPr algn="ctr"/>
            <a:r>
              <a:rPr lang="en-US"/>
              <a:t>House Bill 3906—Multiple-Choice Questions</a:t>
            </a:r>
          </a:p>
        </p:txBody>
      </p:sp>
      <p:sp>
        <p:nvSpPr>
          <p:cNvPr id="6" name="Content Placeholder 4">
            <a:extLst>
              <a:ext uri="{FF2B5EF4-FFF2-40B4-BE49-F238E27FC236}">
                <a16:creationId xmlns:a16="http://schemas.microsoft.com/office/drawing/2014/main" id="{9C287C15-8968-47C1-8A65-A1071B4E2722}"/>
              </a:ext>
            </a:extLst>
          </p:cNvPr>
          <p:cNvSpPr>
            <a:spLocks noGrp="1"/>
          </p:cNvSpPr>
          <p:nvPr>
            <p:ph sz="half" idx="2"/>
          </p:nvPr>
        </p:nvSpPr>
        <p:spPr>
          <a:xfrm>
            <a:off x="726832" y="1277814"/>
            <a:ext cx="10626968" cy="4999141"/>
          </a:xfrm>
        </p:spPr>
        <p:txBody>
          <a:bodyPr>
            <a:noAutofit/>
          </a:bodyPr>
          <a:lstStyle/>
          <a:p>
            <a:pPr marL="342900" indent="-342900">
              <a:lnSpc>
                <a:spcPct val="100000"/>
              </a:lnSpc>
              <a:spcBef>
                <a:spcPts val="600"/>
              </a:spcBef>
              <a:buFont typeface="Arial" panose="020B0604020202020204" pitchFamily="34" charset="0"/>
              <a:buChar char="•"/>
            </a:pPr>
            <a:r>
              <a:rPr lang="en-US">
                <a:latin typeface="+mn-lt"/>
              </a:rPr>
              <a:t>Beginning with the 2022–2023 school year, STAAR assessments may not include more than 75% of the questions in a multiple-choice format. </a:t>
            </a:r>
          </a:p>
          <a:p>
            <a:pPr marL="342900" indent="-342900">
              <a:lnSpc>
                <a:spcPct val="100000"/>
              </a:lnSpc>
              <a:spcBef>
                <a:spcPts val="600"/>
              </a:spcBef>
              <a:buFont typeface="Arial" panose="020B0604020202020204" pitchFamily="34" charset="0"/>
              <a:buChar char="•"/>
            </a:pPr>
            <a:endParaRPr lang="en-US" sz="900">
              <a:latin typeface="+mn-lt"/>
            </a:endParaRPr>
          </a:p>
          <a:p>
            <a:pPr marL="342900" indent="-342900">
              <a:lnSpc>
                <a:spcPct val="100000"/>
              </a:lnSpc>
              <a:spcBef>
                <a:spcPts val="600"/>
              </a:spcBef>
              <a:buFont typeface="Arial" panose="020B0604020202020204" pitchFamily="34" charset="0"/>
              <a:buChar char="•"/>
            </a:pPr>
            <a:r>
              <a:rPr lang="en-US">
                <a:latin typeface="+mn-lt"/>
              </a:rPr>
              <a:t>TEA began soliciting input from educators during summer 2019 to help identify non-multiple-choice formats that would best assess the TEKS. </a:t>
            </a:r>
          </a:p>
          <a:p>
            <a:pPr marL="342900" indent="-342900">
              <a:lnSpc>
                <a:spcPct val="100000"/>
              </a:lnSpc>
              <a:spcBef>
                <a:spcPts val="600"/>
              </a:spcBef>
              <a:buFont typeface="Arial" panose="020B0604020202020204" pitchFamily="34" charset="0"/>
              <a:buChar char="•"/>
            </a:pPr>
            <a:endParaRPr lang="en-US" sz="900">
              <a:latin typeface="+mn-lt"/>
            </a:endParaRPr>
          </a:p>
          <a:p>
            <a:pPr marL="342900" indent="-342900">
              <a:lnSpc>
                <a:spcPct val="100000"/>
              </a:lnSpc>
              <a:spcBef>
                <a:spcPts val="600"/>
              </a:spcBef>
              <a:buFont typeface="Arial" panose="020B0604020202020204" pitchFamily="34" charset="0"/>
              <a:buChar char="•"/>
            </a:pPr>
            <a:r>
              <a:rPr lang="en-US">
                <a:latin typeface="+mn-lt"/>
              </a:rPr>
              <a:t>During the next few years, TEA will work with educators and other stakeholders to develop non-multiple-choice test questions for STAAR. </a:t>
            </a:r>
          </a:p>
          <a:p>
            <a:pPr>
              <a:lnSpc>
                <a:spcPct val="100000"/>
              </a:lnSpc>
              <a:spcBef>
                <a:spcPts val="600"/>
              </a:spcBef>
            </a:pPr>
            <a:endParaRPr lang="en-US" sz="800"/>
          </a:p>
        </p:txBody>
      </p:sp>
      <p:sp>
        <p:nvSpPr>
          <p:cNvPr id="7" name="Footer Placeholder 6">
            <a:extLst>
              <a:ext uri="{FF2B5EF4-FFF2-40B4-BE49-F238E27FC236}">
                <a16:creationId xmlns:a16="http://schemas.microsoft.com/office/drawing/2014/main" id="{D4ACDEFC-E37D-1E4B-A9AB-FCFAE1AC4354}"/>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2002D220-3851-3D43-8E85-1251DC67BE0A}"/>
              </a:ext>
            </a:extLst>
          </p:cNvPr>
          <p:cNvSpPr>
            <a:spLocks noGrp="1"/>
          </p:cNvSpPr>
          <p:nvPr>
            <p:ph type="sldNum" sz="quarter" idx="12"/>
          </p:nvPr>
        </p:nvSpPr>
        <p:spPr/>
        <p:txBody>
          <a:bodyPr/>
          <a:lstStyle/>
          <a:p>
            <a:fld id="{0088AB57-2DBE-44A3-AE96-942C49E954BF}" type="slidenum">
              <a:rPr lang="en-US" smtClean="0"/>
              <a:t>42</a:t>
            </a:fld>
            <a:endParaRPr lang="en-US"/>
          </a:p>
        </p:txBody>
      </p:sp>
    </p:spTree>
    <p:extLst>
      <p:ext uri="{BB962C8B-B14F-4D97-AF65-F5344CB8AC3E}">
        <p14:creationId xmlns:p14="http://schemas.microsoft.com/office/powerpoint/2010/main" val="766678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5912" y="243951"/>
            <a:ext cx="9889241" cy="710206"/>
          </a:xfrm>
        </p:spPr>
        <p:txBody>
          <a:bodyPr>
            <a:normAutofit/>
          </a:bodyPr>
          <a:lstStyle/>
          <a:p>
            <a:pPr algn="ctr"/>
            <a:r>
              <a:rPr lang="en-US"/>
              <a:t>House Bill 3906—Stand-Alone Writing Tests</a:t>
            </a:r>
          </a:p>
        </p:txBody>
      </p:sp>
      <p:sp>
        <p:nvSpPr>
          <p:cNvPr id="6" name="Content Placeholder 4">
            <a:extLst>
              <a:ext uri="{FF2B5EF4-FFF2-40B4-BE49-F238E27FC236}">
                <a16:creationId xmlns:a16="http://schemas.microsoft.com/office/drawing/2014/main" id="{9C287C15-8968-47C1-8A65-A1071B4E2722}"/>
              </a:ext>
            </a:extLst>
          </p:cNvPr>
          <p:cNvSpPr>
            <a:spLocks noGrp="1"/>
          </p:cNvSpPr>
          <p:nvPr>
            <p:ph sz="half" idx="2"/>
          </p:nvPr>
        </p:nvSpPr>
        <p:spPr>
          <a:xfrm>
            <a:off x="726832" y="1266092"/>
            <a:ext cx="10492711" cy="5010864"/>
          </a:xfrm>
        </p:spPr>
        <p:txBody>
          <a:bodyPr>
            <a:noAutofit/>
          </a:bodyPr>
          <a:lstStyle/>
          <a:p>
            <a:pPr marL="342900" indent="-342900">
              <a:lnSpc>
                <a:spcPct val="100000"/>
              </a:lnSpc>
              <a:spcBef>
                <a:spcPts val="600"/>
              </a:spcBef>
              <a:buFont typeface="Arial" panose="020B0604020202020204" pitchFamily="34" charset="0"/>
              <a:buChar char="•"/>
            </a:pPr>
            <a:r>
              <a:rPr lang="en-US">
                <a:latin typeface="+mn-lt"/>
              </a:rPr>
              <a:t>Eliminates stand-alone writing tests for grades 4 and 7 beginning with the 2021–2022 school year. </a:t>
            </a:r>
          </a:p>
          <a:p>
            <a:pPr marL="342900" indent="-342900">
              <a:lnSpc>
                <a:spcPct val="100000"/>
              </a:lnSpc>
              <a:spcBef>
                <a:spcPts val="600"/>
              </a:spcBef>
              <a:buFont typeface="Arial" panose="020B0604020202020204" pitchFamily="34" charset="0"/>
              <a:buChar char="•"/>
            </a:pPr>
            <a:endParaRPr lang="en-US">
              <a:latin typeface="+mn-lt"/>
            </a:endParaRPr>
          </a:p>
          <a:p>
            <a:pPr marL="342900" indent="-342900">
              <a:lnSpc>
                <a:spcPct val="100000"/>
              </a:lnSpc>
              <a:spcBef>
                <a:spcPts val="600"/>
              </a:spcBef>
              <a:buFont typeface="Arial" panose="020B0604020202020204" pitchFamily="34" charset="0"/>
              <a:buChar char="•"/>
            </a:pPr>
            <a:r>
              <a:rPr lang="en-US">
                <a:latin typeface="+mn-lt"/>
              </a:rPr>
              <a:t>Writing skills will be assessed with reading skills in the future. </a:t>
            </a:r>
          </a:p>
          <a:p>
            <a:pPr marL="342900" indent="-342900">
              <a:lnSpc>
                <a:spcPct val="100000"/>
              </a:lnSpc>
              <a:spcBef>
                <a:spcPts val="600"/>
              </a:spcBef>
              <a:buFont typeface="Arial" panose="020B0604020202020204" pitchFamily="34" charset="0"/>
              <a:buChar char="•"/>
            </a:pPr>
            <a:endParaRPr lang="en-US">
              <a:latin typeface="+mn-lt"/>
            </a:endParaRPr>
          </a:p>
          <a:p>
            <a:pPr marL="342900" indent="-342900">
              <a:lnSpc>
                <a:spcPct val="100000"/>
              </a:lnSpc>
              <a:spcBef>
                <a:spcPts val="600"/>
              </a:spcBef>
              <a:buFont typeface="Arial" panose="020B0604020202020204" pitchFamily="34" charset="0"/>
              <a:buChar char="•"/>
            </a:pPr>
            <a:r>
              <a:rPr lang="en-US">
                <a:latin typeface="+mn-lt"/>
              </a:rPr>
              <a:t>There are </a:t>
            </a:r>
            <a:r>
              <a:rPr lang="en-US" b="1">
                <a:latin typeface="+mn-lt"/>
              </a:rPr>
              <a:t>NO</a:t>
            </a:r>
            <a:r>
              <a:rPr lang="en-US">
                <a:latin typeface="+mn-lt"/>
              </a:rPr>
              <a:t> changes to the STAAR grades 4 and 7 writing assessments for the 2019–2020 and 2020–2021 school years. </a:t>
            </a:r>
          </a:p>
        </p:txBody>
      </p:sp>
      <p:sp>
        <p:nvSpPr>
          <p:cNvPr id="7" name="Footer Placeholder 6">
            <a:extLst>
              <a:ext uri="{FF2B5EF4-FFF2-40B4-BE49-F238E27FC236}">
                <a16:creationId xmlns:a16="http://schemas.microsoft.com/office/drawing/2014/main" id="{7652ED04-6DA8-9A48-92F2-32414B45228E}"/>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3B6C204A-80C9-D34B-B0BD-3A1DBAFAE0F0}"/>
              </a:ext>
            </a:extLst>
          </p:cNvPr>
          <p:cNvSpPr>
            <a:spLocks noGrp="1"/>
          </p:cNvSpPr>
          <p:nvPr>
            <p:ph type="sldNum" sz="quarter" idx="12"/>
          </p:nvPr>
        </p:nvSpPr>
        <p:spPr/>
        <p:txBody>
          <a:bodyPr/>
          <a:lstStyle/>
          <a:p>
            <a:fld id="{0088AB57-2DBE-44A3-AE96-942C49E954BF}" type="slidenum">
              <a:rPr lang="en-US" smtClean="0"/>
              <a:t>43</a:t>
            </a:fld>
            <a:endParaRPr lang="en-US"/>
          </a:p>
        </p:txBody>
      </p:sp>
    </p:spTree>
    <p:extLst>
      <p:ext uri="{BB962C8B-B14F-4D97-AF65-F5344CB8AC3E}">
        <p14:creationId xmlns:p14="http://schemas.microsoft.com/office/powerpoint/2010/main" val="40708706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5912" y="243951"/>
            <a:ext cx="9889241" cy="710206"/>
          </a:xfrm>
        </p:spPr>
        <p:txBody>
          <a:bodyPr>
            <a:normAutofit/>
          </a:bodyPr>
          <a:lstStyle/>
          <a:p>
            <a:pPr algn="ctr"/>
            <a:r>
              <a:rPr lang="en-US"/>
              <a:t>House Bill 3906—Electronic Administrations</a:t>
            </a:r>
          </a:p>
        </p:txBody>
      </p:sp>
      <p:sp>
        <p:nvSpPr>
          <p:cNvPr id="6" name="Content Placeholder 4">
            <a:extLst>
              <a:ext uri="{FF2B5EF4-FFF2-40B4-BE49-F238E27FC236}">
                <a16:creationId xmlns:a16="http://schemas.microsoft.com/office/drawing/2014/main" id="{9C287C15-8968-47C1-8A65-A1071B4E2722}"/>
              </a:ext>
            </a:extLst>
          </p:cNvPr>
          <p:cNvSpPr>
            <a:spLocks noGrp="1"/>
          </p:cNvSpPr>
          <p:nvPr>
            <p:ph sz="half" idx="2"/>
          </p:nvPr>
        </p:nvSpPr>
        <p:spPr>
          <a:xfrm>
            <a:off x="750277" y="1277814"/>
            <a:ext cx="6390752" cy="4999141"/>
          </a:xfrm>
        </p:spPr>
        <p:txBody>
          <a:bodyPr>
            <a:noAutofit/>
          </a:bodyPr>
          <a:lstStyle/>
          <a:p>
            <a:pPr marL="342900" indent="-342900">
              <a:lnSpc>
                <a:spcPct val="100000"/>
              </a:lnSpc>
              <a:spcBef>
                <a:spcPts val="600"/>
              </a:spcBef>
              <a:buFont typeface="Arial" panose="020B0604020202020204" pitchFamily="34" charset="0"/>
              <a:buChar char="•"/>
            </a:pPr>
            <a:r>
              <a:rPr lang="en-US">
                <a:latin typeface="+mn-lt"/>
              </a:rPr>
              <a:t>TEA, in consultation with the SBOE, shall develop a transition plan to administer assessments electronically beginning not later than the 2022–2023 school year. </a:t>
            </a:r>
          </a:p>
          <a:p>
            <a:pPr marL="342900" indent="-342900">
              <a:lnSpc>
                <a:spcPct val="100000"/>
              </a:lnSpc>
              <a:spcBef>
                <a:spcPts val="600"/>
              </a:spcBef>
              <a:buFont typeface="Arial" panose="020B0604020202020204" pitchFamily="34" charset="0"/>
              <a:buChar char="•"/>
            </a:pPr>
            <a:endParaRPr lang="en-US">
              <a:latin typeface="+mn-lt"/>
            </a:endParaRPr>
          </a:p>
          <a:p>
            <a:pPr marL="342900" indent="-342900">
              <a:lnSpc>
                <a:spcPct val="100000"/>
              </a:lnSpc>
              <a:spcBef>
                <a:spcPts val="600"/>
              </a:spcBef>
              <a:buFont typeface="Arial" panose="020B0604020202020204" pitchFamily="34" charset="0"/>
              <a:buChar char="•"/>
            </a:pPr>
            <a:r>
              <a:rPr lang="en-US">
                <a:latin typeface="+mn-lt"/>
              </a:rPr>
              <a:t>Not later than December 1, 2020, TEA shall submit to the legislature a report  on the transition plan.</a:t>
            </a:r>
          </a:p>
        </p:txBody>
      </p:sp>
      <p:pic>
        <p:nvPicPr>
          <p:cNvPr id="3" name="Picture 2" descr="A picture containing drawing&#10;&#10;Description automatically generated">
            <a:extLst>
              <a:ext uri="{FF2B5EF4-FFF2-40B4-BE49-F238E27FC236}">
                <a16:creationId xmlns:a16="http://schemas.microsoft.com/office/drawing/2014/main" id="{506A4956-D36B-4FB2-AEE0-8BE0FB26DB39}"/>
              </a:ext>
            </a:extLst>
          </p:cNvPr>
          <p:cNvPicPr>
            <a:picLocks noChangeAspect="1"/>
          </p:cNvPicPr>
          <p:nvPr/>
        </p:nvPicPr>
        <p:blipFill>
          <a:blip r:embed="rId2">
            <a:duotone>
              <a:prstClr val="black"/>
              <a:schemeClr val="accent5">
                <a:tint val="45000"/>
                <a:satMod val="400000"/>
              </a:schemeClr>
            </a:duotone>
          </a:blip>
          <a:stretch>
            <a:fillRect/>
          </a:stretch>
        </p:blipFill>
        <p:spPr>
          <a:xfrm>
            <a:off x="7563884" y="1857790"/>
            <a:ext cx="3877839" cy="3577847"/>
          </a:xfrm>
          <a:prstGeom prst="rect">
            <a:avLst/>
          </a:prstGeom>
        </p:spPr>
      </p:pic>
      <p:sp>
        <p:nvSpPr>
          <p:cNvPr id="8" name="Footer Placeholder 7">
            <a:extLst>
              <a:ext uri="{FF2B5EF4-FFF2-40B4-BE49-F238E27FC236}">
                <a16:creationId xmlns:a16="http://schemas.microsoft.com/office/drawing/2014/main" id="{8F7136FF-9834-0E4F-8E82-7EE6514C3C08}"/>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00925EFE-7935-D042-879A-24D1BB0D132F}"/>
              </a:ext>
            </a:extLst>
          </p:cNvPr>
          <p:cNvSpPr>
            <a:spLocks noGrp="1"/>
          </p:cNvSpPr>
          <p:nvPr>
            <p:ph type="sldNum" sz="quarter" idx="12"/>
          </p:nvPr>
        </p:nvSpPr>
        <p:spPr/>
        <p:txBody>
          <a:bodyPr/>
          <a:lstStyle/>
          <a:p>
            <a:fld id="{0088AB57-2DBE-44A3-AE96-942C49E954BF}" type="slidenum">
              <a:rPr lang="en-US" smtClean="0"/>
              <a:t>44</a:t>
            </a:fld>
            <a:endParaRPr lang="en-US"/>
          </a:p>
        </p:txBody>
      </p:sp>
    </p:spTree>
    <p:extLst>
      <p:ext uri="{BB962C8B-B14F-4D97-AF65-F5344CB8AC3E}">
        <p14:creationId xmlns:p14="http://schemas.microsoft.com/office/powerpoint/2010/main" val="1636931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5912" y="243951"/>
            <a:ext cx="9889241" cy="710206"/>
          </a:xfrm>
        </p:spPr>
        <p:txBody>
          <a:bodyPr>
            <a:normAutofit/>
          </a:bodyPr>
          <a:lstStyle/>
          <a:p>
            <a:pPr algn="ctr"/>
            <a:r>
              <a:rPr lang="en-US"/>
              <a:t>House Bill 3906—Interim Assessments</a:t>
            </a:r>
          </a:p>
        </p:txBody>
      </p:sp>
      <p:sp>
        <p:nvSpPr>
          <p:cNvPr id="6" name="Content Placeholder 4">
            <a:extLst>
              <a:ext uri="{FF2B5EF4-FFF2-40B4-BE49-F238E27FC236}">
                <a16:creationId xmlns:a16="http://schemas.microsoft.com/office/drawing/2014/main" id="{9C287C15-8968-47C1-8A65-A1071B4E2722}"/>
              </a:ext>
            </a:extLst>
          </p:cNvPr>
          <p:cNvSpPr>
            <a:spLocks noGrp="1"/>
          </p:cNvSpPr>
          <p:nvPr>
            <p:ph sz="half" idx="2"/>
          </p:nvPr>
        </p:nvSpPr>
        <p:spPr>
          <a:xfrm>
            <a:off x="738555" y="1266092"/>
            <a:ext cx="10615246" cy="5010864"/>
          </a:xfrm>
        </p:spPr>
        <p:txBody>
          <a:bodyPr>
            <a:noAutofit/>
          </a:bodyPr>
          <a:lstStyle/>
          <a:p>
            <a:pPr marL="342900" indent="-342900">
              <a:lnSpc>
                <a:spcPct val="100000"/>
              </a:lnSpc>
              <a:spcBef>
                <a:spcPts val="600"/>
              </a:spcBef>
              <a:buFont typeface="Arial" panose="020B0604020202020204" pitchFamily="34" charset="0"/>
              <a:buChar char="•"/>
            </a:pPr>
            <a:r>
              <a:rPr lang="en-US">
                <a:latin typeface="+mn-lt"/>
              </a:rPr>
              <a:t>STAAR Interim Assessments have been incorporated into the Texas Education Code, TEC §39.023(o).</a:t>
            </a:r>
            <a:r>
              <a:rPr lang="en-US" sz="2400">
                <a:latin typeface="+mn-lt"/>
              </a:rPr>
              <a:t> </a:t>
            </a:r>
          </a:p>
          <a:p>
            <a:pPr marL="342900" indent="-342900">
              <a:lnSpc>
                <a:spcPct val="100000"/>
              </a:lnSpc>
              <a:spcBef>
                <a:spcPts val="600"/>
              </a:spcBef>
              <a:buFont typeface="Arial" panose="020B0604020202020204" pitchFamily="34" charset="0"/>
              <a:buChar char="•"/>
            </a:pPr>
            <a:endParaRPr lang="en-US" sz="2400">
              <a:latin typeface="+mn-lt"/>
            </a:endParaRPr>
          </a:p>
          <a:p>
            <a:pPr marL="342900" indent="-342900">
              <a:lnSpc>
                <a:spcPct val="100000"/>
              </a:lnSpc>
              <a:spcBef>
                <a:spcPts val="600"/>
              </a:spcBef>
              <a:buFont typeface="Arial" panose="020B0604020202020204" pitchFamily="34" charset="0"/>
              <a:buChar char="•"/>
            </a:pPr>
            <a:r>
              <a:rPr lang="en-US">
                <a:latin typeface="+mn-lt"/>
              </a:rPr>
              <a:t>Interim assessments are:</a:t>
            </a:r>
          </a:p>
          <a:p>
            <a:pPr marL="1028700" lvl="1" indent="-342900">
              <a:lnSpc>
                <a:spcPct val="100000"/>
              </a:lnSpc>
              <a:spcBef>
                <a:spcPts val="600"/>
              </a:spcBef>
              <a:buFont typeface="Arial" panose="020B0604020202020204" pitchFamily="34" charset="0"/>
              <a:buChar char="•"/>
            </a:pPr>
            <a:r>
              <a:rPr lang="en-US">
                <a:latin typeface="+mn-lt"/>
              </a:rPr>
              <a:t>are optional, </a:t>
            </a:r>
          </a:p>
          <a:p>
            <a:pPr marL="1028700" lvl="1" indent="-342900">
              <a:lnSpc>
                <a:spcPct val="100000"/>
              </a:lnSpc>
              <a:spcBef>
                <a:spcPts val="600"/>
              </a:spcBef>
              <a:buFont typeface="Arial" panose="020B0604020202020204" pitchFamily="34" charset="0"/>
              <a:buChar char="•"/>
            </a:pPr>
            <a:r>
              <a:rPr lang="en-US">
                <a:latin typeface="+mn-lt"/>
              </a:rPr>
              <a:t>must be administered electronically,</a:t>
            </a:r>
          </a:p>
          <a:p>
            <a:pPr marL="1028700" lvl="1" indent="-342900">
              <a:lnSpc>
                <a:spcPct val="100000"/>
              </a:lnSpc>
              <a:spcBef>
                <a:spcPts val="600"/>
              </a:spcBef>
              <a:buFont typeface="Arial" panose="020B0604020202020204" pitchFamily="34" charset="0"/>
              <a:buChar char="•"/>
            </a:pPr>
            <a:r>
              <a:rPr lang="en-US">
                <a:latin typeface="+mn-lt"/>
              </a:rPr>
              <a:t>must be predictive, and</a:t>
            </a:r>
          </a:p>
          <a:p>
            <a:pPr marL="1028700" lvl="1" indent="-342900">
              <a:lnSpc>
                <a:spcPct val="100000"/>
              </a:lnSpc>
              <a:spcBef>
                <a:spcPts val="600"/>
              </a:spcBef>
              <a:buFont typeface="Arial" panose="020B0604020202020204" pitchFamily="34" charset="0"/>
              <a:buChar char="•"/>
            </a:pPr>
            <a:r>
              <a:rPr lang="en-US">
                <a:latin typeface="+mn-lt"/>
              </a:rPr>
              <a:t>may not be used for accountability purposes</a:t>
            </a:r>
          </a:p>
          <a:p>
            <a:pPr marL="342900" indent="-342900">
              <a:lnSpc>
                <a:spcPct val="100000"/>
              </a:lnSpc>
              <a:spcBef>
                <a:spcPts val="600"/>
              </a:spcBef>
              <a:buFont typeface="Arial" panose="020B0604020202020204" pitchFamily="34" charset="0"/>
              <a:buChar char="•"/>
            </a:pPr>
            <a:endParaRPr lang="en-US" sz="2400"/>
          </a:p>
          <a:p>
            <a:pPr marL="342900" indent="-342900">
              <a:lnSpc>
                <a:spcPct val="100000"/>
              </a:lnSpc>
              <a:spcBef>
                <a:spcPts val="600"/>
              </a:spcBef>
              <a:buFont typeface="Arial" panose="020B0604020202020204" pitchFamily="34" charset="0"/>
              <a:buChar char="•"/>
            </a:pPr>
            <a:r>
              <a:rPr lang="en-US"/>
              <a:t>More information is available on the </a:t>
            </a:r>
            <a:r>
              <a:rPr lang="en-US">
                <a:hlinkClick r:id="rId2"/>
              </a:rPr>
              <a:t>State-Developed STAAR Interim Assessments </a:t>
            </a:r>
            <a:r>
              <a:rPr lang="en-US"/>
              <a:t>webpage.</a:t>
            </a:r>
            <a:endParaRPr lang="en-US" sz="900">
              <a:latin typeface="+mn-lt"/>
            </a:endParaRPr>
          </a:p>
        </p:txBody>
      </p:sp>
      <p:sp>
        <p:nvSpPr>
          <p:cNvPr id="7" name="Footer Placeholder 6">
            <a:extLst>
              <a:ext uri="{FF2B5EF4-FFF2-40B4-BE49-F238E27FC236}">
                <a16:creationId xmlns:a16="http://schemas.microsoft.com/office/drawing/2014/main" id="{8D652CF6-858D-624D-9250-756DAC3ECD4C}"/>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AAAE50C6-C19D-D64F-9B10-D8CF54473344}"/>
              </a:ext>
            </a:extLst>
          </p:cNvPr>
          <p:cNvSpPr>
            <a:spLocks noGrp="1"/>
          </p:cNvSpPr>
          <p:nvPr>
            <p:ph type="sldNum" sz="quarter" idx="12"/>
          </p:nvPr>
        </p:nvSpPr>
        <p:spPr/>
        <p:txBody>
          <a:bodyPr/>
          <a:lstStyle/>
          <a:p>
            <a:fld id="{0088AB57-2DBE-44A3-AE96-942C49E954BF}" type="slidenum">
              <a:rPr lang="en-US" smtClean="0"/>
              <a:t>45</a:t>
            </a:fld>
            <a:endParaRPr lang="en-US"/>
          </a:p>
        </p:txBody>
      </p:sp>
    </p:spTree>
    <p:extLst>
      <p:ext uri="{BB962C8B-B14F-4D97-AF65-F5344CB8AC3E}">
        <p14:creationId xmlns:p14="http://schemas.microsoft.com/office/powerpoint/2010/main" val="2700369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5912" y="243951"/>
            <a:ext cx="9889241" cy="710206"/>
          </a:xfrm>
        </p:spPr>
        <p:txBody>
          <a:bodyPr>
            <a:normAutofit fontScale="90000"/>
          </a:bodyPr>
          <a:lstStyle/>
          <a:p>
            <a:pPr algn="ctr"/>
            <a:r>
              <a:rPr lang="en-US"/>
              <a:t>House Bill 3906—Integrated Formative Assessments</a:t>
            </a:r>
          </a:p>
        </p:txBody>
      </p:sp>
      <p:sp>
        <p:nvSpPr>
          <p:cNvPr id="6" name="Content Placeholder 4">
            <a:extLst>
              <a:ext uri="{FF2B5EF4-FFF2-40B4-BE49-F238E27FC236}">
                <a16:creationId xmlns:a16="http://schemas.microsoft.com/office/drawing/2014/main" id="{9C287C15-8968-47C1-8A65-A1071B4E2722}"/>
              </a:ext>
            </a:extLst>
          </p:cNvPr>
          <p:cNvSpPr>
            <a:spLocks noGrp="1"/>
          </p:cNvSpPr>
          <p:nvPr>
            <p:ph sz="half" idx="2"/>
          </p:nvPr>
        </p:nvSpPr>
        <p:spPr>
          <a:xfrm>
            <a:off x="726832" y="1266092"/>
            <a:ext cx="10626968" cy="5010864"/>
          </a:xfrm>
        </p:spPr>
        <p:txBody>
          <a:bodyPr>
            <a:noAutofit/>
          </a:bodyPr>
          <a:lstStyle/>
          <a:p>
            <a:pPr marL="342900" indent="-342900">
              <a:lnSpc>
                <a:spcPct val="100000"/>
              </a:lnSpc>
              <a:spcBef>
                <a:spcPts val="600"/>
              </a:spcBef>
              <a:buFont typeface="Arial" panose="020B0604020202020204" pitchFamily="34" charset="0"/>
              <a:buChar char="•"/>
            </a:pPr>
            <a:r>
              <a:rPr lang="en-US"/>
              <a:t>TEA must establish a pilot program in which participating school districts administer to students integrated formative assessment instruments. </a:t>
            </a:r>
          </a:p>
          <a:p>
            <a:pPr marL="342900" indent="-342900">
              <a:lnSpc>
                <a:spcPct val="100000"/>
              </a:lnSpc>
              <a:spcBef>
                <a:spcPts val="600"/>
              </a:spcBef>
              <a:buFont typeface="Arial" panose="020B0604020202020204" pitchFamily="34" charset="0"/>
              <a:buChar char="•"/>
            </a:pPr>
            <a:endParaRPr lang="en-US" sz="900"/>
          </a:p>
          <a:p>
            <a:pPr marL="342900" indent="-342900">
              <a:lnSpc>
                <a:spcPct val="100000"/>
              </a:lnSpc>
              <a:spcBef>
                <a:spcPts val="600"/>
              </a:spcBef>
              <a:buFont typeface="Arial" panose="020B0604020202020204" pitchFamily="34" charset="0"/>
              <a:buChar char="•"/>
            </a:pPr>
            <a:r>
              <a:rPr lang="en-US"/>
              <a:t>During the next few years, TEA will work with educators and other stakeholders to develop an integrated formative assessment pilot program. </a:t>
            </a:r>
          </a:p>
          <a:p>
            <a:pPr marL="342900" indent="-342900">
              <a:lnSpc>
                <a:spcPct val="100000"/>
              </a:lnSpc>
              <a:spcBef>
                <a:spcPts val="600"/>
              </a:spcBef>
              <a:buFont typeface="Arial" panose="020B0604020202020204" pitchFamily="34" charset="0"/>
              <a:buChar char="•"/>
            </a:pPr>
            <a:endParaRPr lang="en-US" sz="900"/>
          </a:p>
          <a:p>
            <a:pPr marL="342900" indent="-342900">
              <a:lnSpc>
                <a:spcPct val="100000"/>
              </a:lnSpc>
              <a:spcBef>
                <a:spcPts val="600"/>
              </a:spcBef>
              <a:buFont typeface="Arial" panose="020B0604020202020204" pitchFamily="34" charset="0"/>
              <a:buChar char="•"/>
            </a:pPr>
            <a:r>
              <a:rPr lang="en-US"/>
              <a:t>Not later than December 1 of each even-numbered year, TEA shall submit to the legislature a report on the pilot program.</a:t>
            </a:r>
            <a:endParaRPr lang="en-US" sz="900"/>
          </a:p>
        </p:txBody>
      </p:sp>
      <p:sp>
        <p:nvSpPr>
          <p:cNvPr id="7" name="Footer Placeholder 6">
            <a:extLst>
              <a:ext uri="{FF2B5EF4-FFF2-40B4-BE49-F238E27FC236}">
                <a16:creationId xmlns:a16="http://schemas.microsoft.com/office/drawing/2014/main" id="{47873505-20B7-6E42-AC0E-68F548D2D70D}"/>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68242BC6-4E0B-D746-A544-B5878076C7FB}"/>
              </a:ext>
            </a:extLst>
          </p:cNvPr>
          <p:cNvSpPr>
            <a:spLocks noGrp="1"/>
          </p:cNvSpPr>
          <p:nvPr>
            <p:ph type="sldNum" sz="quarter" idx="12"/>
          </p:nvPr>
        </p:nvSpPr>
        <p:spPr/>
        <p:txBody>
          <a:bodyPr/>
          <a:lstStyle/>
          <a:p>
            <a:fld id="{0088AB57-2DBE-44A3-AE96-942C49E954BF}" type="slidenum">
              <a:rPr lang="en-US" smtClean="0"/>
              <a:t>46</a:t>
            </a:fld>
            <a:endParaRPr lang="en-US"/>
          </a:p>
        </p:txBody>
      </p:sp>
    </p:spTree>
    <p:extLst>
      <p:ext uri="{BB962C8B-B14F-4D97-AF65-F5344CB8AC3E}">
        <p14:creationId xmlns:p14="http://schemas.microsoft.com/office/powerpoint/2010/main" val="17177178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78D19-F0F0-4434-B594-36D93F40261A}"/>
              </a:ext>
            </a:extLst>
          </p:cNvPr>
          <p:cNvSpPr>
            <a:spLocks noGrp="1"/>
          </p:cNvSpPr>
          <p:nvPr>
            <p:ph type="title"/>
          </p:nvPr>
        </p:nvSpPr>
        <p:spPr/>
        <p:txBody>
          <a:bodyPr/>
          <a:lstStyle/>
          <a:p>
            <a:r>
              <a:rPr lang="en-US"/>
              <a:t>Updates Based on </a:t>
            </a:r>
            <a:br>
              <a:rPr lang="en-US"/>
            </a:br>
            <a:r>
              <a:rPr lang="en-US"/>
              <a:t>Federal Requirements</a:t>
            </a:r>
          </a:p>
        </p:txBody>
      </p:sp>
      <p:sp>
        <p:nvSpPr>
          <p:cNvPr id="6" name="Footer Placeholder 5">
            <a:extLst>
              <a:ext uri="{FF2B5EF4-FFF2-40B4-BE49-F238E27FC236}">
                <a16:creationId xmlns:a16="http://schemas.microsoft.com/office/drawing/2014/main" id="{A9C66B6E-06D5-614C-A862-B528A2702FCA}"/>
              </a:ext>
            </a:extLst>
          </p:cNvPr>
          <p:cNvSpPr>
            <a:spLocks noGrp="1"/>
          </p:cNvSpPr>
          <p:nvPr>
            <p:ph type="ftr" sz="quarter" idx="11"/>
          </p:nvPr>
        </p:nvSpPr>
        <p:spPr/>
        <p:txBody>
          <a:bodyPr/>
          <a:lstStyle/>
          <a:p>
            <a:r>
              <a:rPr lang="en-US"/>
              <a:t>TEA - Student Assessment Division</a:t>
            </a:r>
          </a:p>
        </p:txBody>
      </p:sp>
      <p:sp>
        <p:nvSpPr>
          <p:cNvPr id="7" name="Slide Number Placeholder 6">
            <a:extLst>
              <a:ext uri="{FF2B5EF4-FFF2-40B4-BE49-F238E27FC236}">
                <a16:creationId xmlns:a16="http://schemas.microsoft.com/office/drawing/2014/main" id="{AD93975C-59B8-DF49-8628-5CF5F7867FA4}"/>
              </a:ext>
            </a:extLst>
          </p:cNvPr>
          <p:cNvSpPr>
            <a:spLocks noGrp="1"/>
          </p:cNvSpPr>
          <p:nvPr>
            <p:ph type="sldNum" sz="quarter" idx="12"/>
          </p:nvPr>
        </p:nvSpPr>
        <p:spPr/>
        <p:txBody>
          <a:bodyPr/>
          <a:lstStyle/>
          <a:p>
            <a:fld id="{0088AB57-2DBE-44A3-AE96-942C49E954BF}" type="slidenum">
              <a:rPr lang="en-US" smtClean="0"/>
              <a:pPr/>
              <a:t>47</a:t>
            </a:fld>
            <a:endParaRPr lang="en-US"/>
          </a:p>
        </p:txBody>
      </p:sp>
    </p:spTree>
    <p:extLst>
      <p:ext uri="{BB962C8B-B14F-4D97-AF65-F5344CB8AC3E}">
        <p14:creationId xmlns:p14="http://schemas.microsoft.com/office/powerpoint/2010/main" val="995626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F5B-BCB7-40AA-BC47-51228F74B28E}"/>
              </a:ext>
            </a:extLst>
          </p:cNvPr>
          <p:cNvSpPr>
            <a:spLocks noGrp="1"/>
          </p:cNvSpPr>
          <p:nvPr>
            <p:ph type="title"/>
          </p:nvPr>
        </p:nvSpPr>
        <p:spPr>
          <a:xfrm>
            <a:off x="1755912" y="243951"/>
            <a:ext cx="10160317" cy="710206"/>
          </a:xfrm>
        </p:spPr>
        <p:txBody>
          <a:bodyPr>
            <a:normAutofit/>
          </a:bodyPr>
          <a:lstStyle/>
          <a:p>
            <a:pPr algn="ctr"/>
            <a:r>
              <a:rPr lang="en-US"/>
              <a:t>STAAR Substitute Assessments and Accountability</a:t>
            </a:r>
          </a:p>
        </p:txBody>
      </p:sp>
      <p:sp>
        <p:nvSpPr>
          <p:cNvPr id="4" name="Content Placeholder 3">
            <a:extLst>
              <a:ext uri="{FF2B5EF4-FFF2-40B4-BE49-F238E27FC236}">
                <a16:creationId xmlns:a16="http://schemas.microsoft.com/office/drawing/2014/main" id="{359659A4-F5B5-4BAD-BD4C-9BFA7482E180}"/>
              </a:ext>
            </a:extLst>
          </p:cNvPr>
          <p:cNvSpPr>
            <a:spLocks noGrp="1"/>
          </p:cNvSpPr>
          <p:nvPr>
            <p:ph idx="13"/>
          </p:nvPr>
        </p:nvSpPr>
        <p:spPr>
          <a:xfrm>
            <a:off x="726832" y="1277770"/>
            <a:ext cx="11189397" cy="5055795"/>
          </a:xfrm>
        </p:spPr>
        <p:txBody>
          <a:bodyPr>
            <a:noAutofit/>
          </a:bodyPr>
          <a:lstStyle/>
          <a:p>
            <a:pPr marL="342900" indent="-342900">
              <a:lnSpc>
                <a:spcPct val="100000"/>
              </a:lnSpc>
              <a:spcBef>
                <a:spcPts val="600"/>
              </a:spcBef>
              <a:buFont typeface="Arial" panose="020B0604020202020204" pitchFamily="34" charset="0"/>
              <a:buChar char="•"/>
            </a:pPr>
            <a:r>
              <a:rPr lang="en-US" sz="2600" b="0"/>
              <a:t>Under ESEA, a state is required to administer the same academic assessments to measure the achievement of all public-school students and include these assessment results in the accountability system. </a:t>
            </a:r>
          </a:p>
          <a:p>
            <a:pPr marL="342900" indent="-342900">
              <a:lnSpc>
                <a:spcPct val="100000"/>
              </a:lnSpc>
              <a:spcBef>
                <a:spcPts val="600"/>
              </a:spcBef>
              <a:buFont typeface="Arial" panose="020B0604020202020204" pitchFamily="34" charset="0"/>
              <a:buChar char="•"/>
            </a:pPr>
            <a:endParaRPr lang="en-US" sz="1000" b="0"/>
          </a:p>
          <a:p>
            <a:pPr marL="342900" indent="-342900">
              <a:lnSpc>
                <a:spcPct val="100000"/>
              </a:lnSpc>
              <a:spcBef>
                <a:spcPts val="600"/>
              </a:spcBef>
              <a:buFont typeface="Arial" panose="020B0604020202020204" pitchFamily="34" charset="0"/>
              <a:buChar char="•"/>
            </a:pPr>
            <a:r>
              <a:rPr lang="en-US" sz="2600" b="0"/>
              <a:t>Therefore, TEA is no longer able to use substitute assessments for purposes of accountability as indicated in a </a:t>
            </a:r>
            <a:r>
              <a:rPr lang="en-US" sz="2600" b="0">
                <a:hlinkClick r:id="rId3"/>
              </a:rPr>
              <a:t>communication</a:t>
            </a:r>
            <a:r>
              <a:rPr lang="en-US" sz="2600" b="0"/>
              <a:t> to districts dated June 20, 2019. </a:t>
            </a:r>
          </a:p>
          <a:p>
            <a:pPr marL="342900" indent="-342900">
              <a:lnSpc>
                <a:spcPct val="100000"/>
              </a:lnSpc>
              <a:spcBef>
                <a:spcPts val="600"/>
              </a:spcBef>
              <a:buFont typeface="Arial" panose="020B0604020202020204" pitchFamily="34" charset="0"/>
              <a:buChar char="•"/>
            </a:pPr>
            <a:endParaRPr lang="en-US" sz="1000" b="0"/>
          </a:p>
          <a:p>
            <a:pPr marL="342900" indent="-342900">
              <a:lnSpc>
                <a:spcPct val="100000"/>
              </a:lnSpc>
              <a:spcBef>
                <a:spcPts val="600"/>
              </a:spcBef>
              <a:buFont typeface="Arial" panose="020B0604020202020204" pitchFamily="34" charset="0"/>
              <a:buChar char="•"/>
            </a:pPr>
            <a:r>
              <a:rPr lang="en-US" sz="2600" b="0"/>
              <a:t>Beginning with the December 2019 administration, substitute assessments will not be included in state or federal accountability calculations. </a:t>
            </a:r>
          </a:p>
          <a:p>
            <a:pPr marL="342900" indent="-342900">
              <a:lnSpc>
                <a:spcPct val="100000"/>
              </a:lnSpc>
              <a:spcBef>
                <a:spcPts val="600"/>
              </a:spcBef>
              <a:buFont typeface="Arial" panose="020B0604020202020204" pitchFamily="34" charset="0"/>
              <a:buChar char="•"/>
            </a:pPr>
            <a:endParaRPr lang="en-US" sz="1000" b="0"/>
          </a:p>
          <a:p>
            <a:pPr marL="342900" indent="-342900">
              <a:lnSpc>
                <a:spcPct val="100000"/>
              </a:lnSpc>
              <a:spcBef>
                <a:spcPts val="600"/>
              </a:spcBef>
              <a:buFont typeface="Arial" panose="020B0604020202020204" pitchFamily="34" charset="0"/>
              <a:buChar char="•"/>
            </a:pPr>
            <a:r>
              <a:rPr lang="en-US" sz="2600" b="0"/>
              <a:t>If you have accountability questions, please contact the Performance Reporting Division at (512) 463-9704 or </a:t>
            </a:r>
            <a:r>
              <a:rPr lang="en-US" sz="2600" b="0">
                <a:hlinkClick r:id="rId4"/>
              </a:rPr>
              <a:t>performance.reporting@tea.texas.gov</a:t>
            </a:r>
            <a:r>
              <a:rPr lang="en-US" sz="2600" b="0"/>
              <a:t>.</a:t>
            </a:r>
          </a:p>
          <a:p>
            <a:endParaRPr lang="en-US" sz="2400" b="0"/>
          </a:p>
        </p:txBody>
      </p:sp>
      <p:sp>
        <p:nvSpPr>
          <p:cNvPr id="7" name="Footer Placeholder 6">
            <a:extLst>
              <a:ext uri="{FF2B5EF4-FFF2-40B4-BE49-F238E27FC236}">
                <a16:creationId xmlns:a16="http://schemas.microsoft.com/office/drawing/2014/main" id="{DA4D8491-0D0E-B846-8D5E-0746D2672A99}"/>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3B8C31FA-70C0-2D4D-91FA-29AE6525E6D1}"/>
              </a:ext>
            </a:extLst>
          </p:cNvPr>
          <p:cNvSpPr>
            <a:spLocks noGrp="1"/>
          </p:cNvSpPr>
          <p:nvPr>
            <p:ph type="sldNum" sz="quarter" idx="12"/>
          </p:nvPr>
        </p:nvSpPr>
        <p:spPr/>
        <p:txBody>
          <a:bodyPr/>
          <a:lstStyle/>
          <a:p>
            <a:fld id="{0088AB57-2DBE-44A3-AE96-942C49E954BF}" type="slidenum">
              <a:rPr lang="en-US" smtClean="0"/>
              <a:t>48</a:t>
            </a:fld>
            <a:endParaRPr lang="en-US"/>
          </a:p>
        </p:txBody>
      </p:sp>
    </p:spTree>
    <p:extLst>
      <p:ext uri="{BB962C8B-B14F-4D97-AF65-F5344CB8AC3E}">
        <p14:creationId xmlns:p14="http://schemas.microsoft.com/office/powerpoint/2010/main" val="28315808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F5B-BCB7-40AA-BC47-51228F74B28E}"/>
              </a:ext>
            </a:extLst>
          </p:cNvPr>
          <p:cNvSpPr>
            <a:spLocks noGrp="1"/>
          </p:cNvSpPr>
          <p:nvPr>
            <p:ph type="title"/>
          </p:nvPr>
        </p:nvSpPr>
        <p:spPr/>
        <p:txBody>
          <a:bodyPr>
            <a:normAutofit/>
          </a:bodyPr>
          <a:lstStyle/>
          <a:p>
            <a:pPr algn="ctr"/>
            <a:r>
              <a:rPr lang="en-US"/>
              <a:t>New Policy for STAAR Substitute Assessments</a:t>
            </a:r>
          </a:p>
        </p:txBody>
      </p:sp>
      <p:sp>
        <p:nvSpPr>
          <p:cNvPr id="4" name="Content Placeholder 3">
            <a:extLst>
              <a:ext uri="{FF2B5EF4-FFF2-40B4-BE49-F238E27FC236}">
                <a16:creationId xmlns:a16="http://schemas.microsoft.com/office/drawing/2014/main" id="{359659A4-F5B5-4BAD-BD4C-9BFA7482E180}"/>
              </a:ext>
            </a:extLst>
          </p:cNvPr>
          <p:cNvSpPr>
            <a:spLocks noGrp="1"/>
          </p:cNvSpPr>
          <p:nvPr>
            <p:ph idx="13"/>
          </p:nvPr>
        </p:nvSpPr>
        <p:spPr>
          <a:xfrm>
            <a:off x="726832" y="1277770"/>
            <a:ext cx="10626967" cy="5055795"/>
          </a:xfrm>
        </p:spPr>
        <p:txBody>
          <a:bodyPr>
            <a:noAutofit/>
          </a:bodyPr>
          <a:lstStyle/>
          <a:p>
            <a:pPr marL="342900" indent="-342900">
              <a:lnSpc>
                <a:spcPct val="100000"/>
              </a:lnSpc>
              <a:spcBef>
                <a:spcPts val="600"/>
              </a:spcBef>
              <a:buFont typeface="Arial" panose="020B0604020202020204" pitchFamily="34" charset="0"/>
              <a:buChar char="•"/>
            </a:pPr>
            <a:r>
              <a:rPr lang="en-US" b="0"/>
              <a:t>To meet federal testing and accountability requirements, students will need to take STAAR EOC assessments at least once. </a:t>
            </a:r>
          </a:p>
          <a:p>
            <a:pPr marL="342900" indent="-342900">
              <a:lnSpc>
                <a:spcPct val="100000"/>
              </a:lnSpc>
              <a:spcBef>
                <a:spcPts val="600"/>
              </a:spcBef>
              <a:buFont typeface="Arial" panose="020B0604020202020204" pitchFamily="34" charset="0"/>
              <a:buChar char="•"/>
            </a:pPr>
            <a:endParaRPr lang="en-US" b="0"/>
          </a:p>
          <a:p>
            <a:pPr marL="342900" indent="-342900">
              <a:lnSpc>
                <a:spcPct val="100000"/>
              </a:lnSpc>
              <a:spcBef>
                <a:spcPts val="600"/>
              </a:spcBef>
              <a:buFont typeface="Arial" panose="020B0604020202020204" pitchFamily="34" charset="0"/>
              <a:buChar char="•"/>
            </a:pPr>
            <a:r>
              <a:rPr lang="en-US" b="0"/>
              <a:t>For accountability purposes, taking a STAAR EOC assessment means receiving a score (i.e., score code “S”).</a:t>
            </a:r>
          </a:p>
          <a:p>
            <a:pPr marL="342900" indent="-342900">
              <a:lnSpc>
                <a:spcPct val="100000"/>
              </a:lnSpc>
              <a:spcBef>
                <a:spcPts val="600"/>
              </a:spcBef>
              <a:buFont typeface="Arial" panose="020B0604020202020204" pitchFamily="34" charset="0"/>
              <a:buChar char="•"/>
            </a:pPr>
            <a:endParaRPr lang="en-US" b="0"/>
          </a:p>
          <a:p>
            <a:pPr marL="342900" indent="-342900">
              <a:lnSpc>
                <a:spcPct val="100000"/>
              </a:lnSpc>
              <a:spcBef>
                <a:spcPts val="600"/>
              </a:spcBef>
              <a:buFont typeface="Arial" panose="020B0604020202020204" pitchFamily="34" charset="0"/>
              <a:buChar char="•"/>
            </a:pPr>
            <a:r>
              <a:rPr lang="en-US" b="0"/>
              <a:t>If after taking the STAAR EOC assessment at least once and not meeting the passing requirement for graduation, a student may retake the EOC assessment or, if eligible, use a substitute assessment to satisfy the graduation requirement.</a:t>
            </a:r>
          </a:p>
        </p:txBody>
      </p:sp>
      <p:sp>
        <p:nvSpPr>
          <p:cNvPr id="7" name="Footer Placeholder 6">
            <a:extLst>
              <a:ext uri="{FF2B5EF4-FFF2-40B4-BE49-F238E27FC236}">
                <a16:creationId xmlns:a16="http://schemas.microsoft.com/office/drawing/2014/main" id="{DAE87076-58F2-A440-8BFC-802D2BF9060E}"/>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81A6E919-D988-4845-9AB6-C45C96057E28}"/>
              </a:ext>
            </a:extLst>
          </p:cNvPr>
          <p:cNvSpPr>
            <a:spLocks noGrp="1"/>
          </p:cNvSpPr>
          <p:nvPr>
            <p:ph type="sldNum" sz="quarter" idx="12"/>
          </p:nvPr>
        </p:nvSpPr>
        <p:spPr/>
        <p:txBody>
          <a:bodyPr/>
          <a:lstStyle/>
          <a:p>
            <a:fld id="{0088AB57-2DBE-44A3-AE96-942C49E954BF}" type="slidenum">
              <a:rPr lang="en-US" smtClean="0"/>
              <a:t>49</a:t>
            </a:fld>
            <a:endParaRPr lang="en-US"/>
          </a:p>
        </p:txBody>
      </p:sp>
    </p:spTree>
    <p:extLst>
      <p:ext uri="{BB962C8B-B14F-4D97-AF65-F5344CB8AC3E}">
        <p14:creationId xmlns:p14="http://schemas.microsoft.com/office/powerpoint/2010/main" val="2189894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187" y="414752"/>
            <a:ext cx="9574714" cy="737937"/>
          </a:xfrm>
        </p:spPr>
        <p:txBody>
          <a:bodyPr anchor="t"/>
          <a:lstStyle/>
          <a:p>
            <a:pPr algn="ctr"/>
            <a:r>
              <a:rPr lang="en-US" b="1">
                <a:solidFill>
                  <a:srgbClr val="0070C0"/>
                </a:solidFill>
                <a:latin typeface="Calibri"/>
                <a:ea typeface="Calibri" charset="0"/>
                <a:cs typeface="Calibri"/>
              </a:rPr>
              <a:t>Key Enhancements for 2019–2020</a:t>
            </a:r>
            <a:endParaRPr lang="en-US" b="1">
              <a:solidFill>
                <a:srgbClr val="0070C0"/>
              </a:solidFill>
              <a:latin typeface="Calibri"/>
              <a:ea typeface="Calibri" charset="0"/>
              <a:cs typeface="Calibri" charset="0"/>
            </a:endParaRPr>
          </a:p>
        </p:txBody>
      </p:sp>
      <p:sp>
        <p:nvSpPr>
          <p:cNvPr id="3" name="Content Placeholder 2"/>
          <p:cNvSpPr>
            <a:spLocks noGrp="1"/>
          </p:cNvSpPr>
          <p:nvPr>
            <p:ph sz="half" idx="2"/>
          </p:nvPr>
        </p:nvSpPr>
        <p:spPr>
          <a:xfrm>
            <a:off x="1222721" y="1477334"/>
            <a:ext cx="10385113" cy="4723638"/>
          </a:xfrm>
        </p:spPr>
        <p:txBody>
          <a:bodyPr anchor="t"/>
          <a:lstStyle/>
          <a:p>
            <a:pPr marL="457200" indent="-457200">
              <a:buClr>
                <a:srgbClr val="F06039"/>
              </a:buClr>
              <a:buFont typeface="Wingdings" panose="05000000000000000000" pitchFamily="2" charset="2"/>
              <a:buChar char="ü"/>
            </a:pPr>
            <a:r>
              <a:rPr lang="en-US" b="0" dirty="0">
                <a:latin typeface="Calibri"/>
                <a:cs typeface="Calibri"/>
              </a:rPr>
              <a:t>Improved participation counts process based of initial registration</a:t>
            </a:r>
          </a:p>
          <a:p>
            <a:pPr marL="457200" indent="-457200">
              <a:buClr>
                <a:srgbClr val="F06039"/>
              </a:buClr>
              <a:buFont typeface="Wingdings" panose="05000000000000000000" pitchFamily="2" charset="2"/>
              <a:buChar char="ü"/>
            </a:pPr>
            <a:r>
              <a:rPr lang="en-US" b="0" dirty="0">
                <a:latin typeface="Calibri"/>
                <a:cs typeface="Calibri"/>
              </a:rPr>
              <a:t>Form number included on all general STAAR test booklets</a:t>
            </a:r>
          </a:p>
          <a:p>
            <a:pPr marL="457200" indent="-457200">
              <a:buClr>
                <a:srgbClr val="F06039"/>
              </a:buClr>
              <a:buFont typeface="Wingdings" panose="05000000000000000000" pitchFamily="2" charset="2"/>
              <a:buChar char="ü"/>
            </a:pPr>
            <a:r>
              <a:rPr lang="en-US" b="0" dirty="0">
                <a:latin typeface="Calibri"/>
                <a:cs typeface="Calibri"/>
              </a:rPr>
              <a:t>No more substitute bubble on answer documents</a:t>
            </a:r>
          </a:p>
          <a:p>
            <a:pPr marL="457200" indent="-457200">
              <a:buClr>
                <a:srgbClr val="F06039"/>
              </a:buClr>
              <a:buFont typeface="Wingdings" panose="05000000000000000000" pitchFamily="2" charset="2"/>
              <a:buChar char="ü"/>
            </a:pPr>
            <a:r>
              <a:rPr lang="en-US" b="0" dirty="0">
                <a:latin typeface="Calibri"/>
                <a:cs typeface="Calibri"/>
              </a:rPr>
              <a:t>Testing calendar updates</a:t>
            </a:r>
          </a:p>
          <a:p>
            <a:pPr marL="457200" indent="-457200">
              <a:buClr>
                <a:srgbClr val="F06039"/>
              </a:buClr>
              <a:buFont typeface="Wingdings" panose="05000000000000000000" pitchFamily="2" charset="2"/>
              <a:buChar char="ü"/>
            </a:pPr>
            <a:r>
              <a:rPr lang="en-US" b="0" dirty="0">
                <a:latin typeface="Calibri"/>
                <a:cs typeface="Calibri"/>
              </a:rPr>
              <a:t>New process to request alternate test dates for writing tests</a:t>
            </a:r>
          </a:p>
          <a:p>
            <a:pPr marL="457200" indent="-457200">
              <a:buClr>
                <a:srgbClr val="F06039"/>
              </a:buClr>
              <a:buFont typeface="Wingdings" panose="05000000000000000000" pitchFamily="2" charset="2"/>
              <a:buChar char="ü"/>
            </a:pPr>
            <a:r>
              <a:rPr lang="en-US" b="0" dirty="0">
                <a:latin typeface="Calibri"/>
                <a:cs typeface="Calibri"/>
              </a:rPr>
              <a:t>New Student Assessment </a:t>
            </a:r>
            <a:r>
              <a:rPr lang="en-US" b="0" i="1" dirty="0">
                <a:latin typeface="Calibri"/>
                <a:cs typeface="Calibri"/>
              </a:rPr>
              <a:t>Help Desk </a:t>
            </a:r>
            <a:endParaRPr lang="en-US" b="0" i="1" dirty="0"/>
          </a:p>
          <a:p>
            <a:pPr marL="457200" indent="-457200">
              <a:buClr>
                <a:srgbClr val="F06039"/>
              </a:buClr>
              <a:buFont typeface="Wingdings" panose="05000000000000000000" pitchFamily="2" charset="2"/>
              <a:buChar char="ü"/>
            </a:pPr>
            <a:r>
              <a:rPr lang="en-US" b="0" dirty="0">
                <a:latin typeface="Calibri"/>
                <a:cs typeface="Calibri"/>
              </a:rPr>
              <a:t>Improved </a:t>
            </a:r>
            <a:r>
              <a:rPr lang="en-US" b="0" i="1" dirty="0">
                <a:latin typeface="Calibri"/>
                <a:cs typeface="Calibri"/>
              </a:rPr>
              <a:t>District and Campus Coordinator Resources</a:t>
            </a:r>
            <a:endParaRPr lang="en-US" b="0" i="1" dirty="0"/>
          </a:p>
          <a:p>
            <a:pPr marL="457200" indent="-457200">
              <a:buClr>
                <a:srgbClr val="F06039"/>
              </a:buClr>
              <a:buFont typeface="Wingdings" panose="05000000000000000000" pitchFamily="2" charset="2"/>
              <a:buChar char="ü"/>
            </a:pPr>
            <a:r>
              <a:rPr lang="en-US" b="0" dirty="0">
                <a:latin typeface="Calibri"/>
                <a:cs typeface="Calibri"/>
              </a:rPr>
              <a:t>New Technology Systems and Requirements webinar</a:t>
            </a:r>
          </a:p>
          <a:p>
            <a:pPr marL="457200" indent="-457200">
              <a:buClr>
                <a:srgbClr val="F06039"/>
              </a:buClr>
              <a:buFont typeface="Wingdings" panose="05000000000000000000" pitchFamily="2" charset="2"/>
              <a:buChar char="§"/>
            </a:pPr>
            <a:endParaRPr lang="en-US" dirty="0"/>
          </a:p>
        </p:txBody>
      </p:sp>
      <p:sp>
        <p:nvSpPr>
          <p:cNvPr id="6" name="Explosion: 14 Points 5">
            <a:extLst>
              <a:ext uri="{FF2B5EF4-FFF2-40B4-BE49-F238E27FC236}">
                <a16:creationId xmlns:a16="http://schemas.microsoft.com/office/drawing/2014/main" id="{FF25C3C0-6A59-439E-9AB8-FEC771496566}"/>
              </a:ext>
            </a:extLst>
          </p:cNvPr>
          <p:cNvSpPr/>
          <p:nvPr/>
        </p:nvSpPr>
        <p:spPr>
          <a:xfrm rot="2040810">
            <a:off x="10516491" y="695489"/>
            <a:ext cx="1552575" cy="914400"/>
          </a:xfrm>
          <a:prstGeom prst="irregularSeal2">
            <a:avLst/>
          </a:prstGeom>
          <a:solidFill>
            <a:srgbClr val="FF8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rPr>
              <a:t>NEW</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DB9FBF1-9B6D-7A4D-BF97-A7B13A0A89D5}"/>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881F8F19-CB07-0A40-A37A-BDBF076F0EC8}"/>
              </a:ext>
            </a:extLst>
          </p:cNvPr>
          <p:cNvSpPr>
            <a:spLocks noGrp="1"/>
          </p:cNvSpPr>
          <p:nvPr>
            <p:ph type="sldNum" sz="quarter" idx="12"/>
          </p:nvPr>
        </p:nvSpPr>
        <p:spPr/>
        <p:txBody>
          <a:bodyPr/>
          <a:lstStyle/>
          <a:p>
            <a:fld id="{0088AB57-2DBE-44A3-AE96-942C49E954BF}" type="slidenum">
              <a:rPr lang="en-US" smtClean="0"/>
              <a:t>5</a:t>
            </a:fld>
            <a:endParaRPr lang="en-US"/>
          </a:p>
        </p:txBody>
      </p:sp>
    </p:spTree>
    <p:extLst>
      <p:ext uri="{BB962C8B-B14F-4D97-AF65-F5344CB8AC3E}">
        <p14:creationId xmlns:p14="http://schemas.microsoft.com/office/powerpoint/2010/main" val="23752216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F5B-BCB7-40AA-BC47-51228F74B28E}"/>
              </a:ext>
            </a:extLst>
          </p:cNvPr>
          <p:cNvSpPr>
            <a:spLocks noGrp="1"/>
          </p:cNvSpPr>
          <p:nvPr>
            <p:ph type="title"/>
          </p:nvPr>
        </p:nvSpPr>
        <p:spPr/>
        <p:txBody>
          <a:bodyPr/>
          <a:lstStyle/>
          <a:p>
            <a:pPr algn="ctr"/>
            <a:r>
              <a:rPr lang="en-US"/>
              <a:t>TAC 101.4002—STAAR Substitute Assessments</a:t>
            </a:r>
          </a:p>
        </p:txBody>
      </p:sp>
      <p:sp>
        <p:nvSpPr>
          <p:cNvPr id="4" name="Content Placeholder 3">
            <a:extLst>
              <a:ext uri="{FF2B5EF4-FFF2-40B4-BE49-F238E27FC236}">
                <a16:creationId xmlns:a16="http://schemas.microsoft.com/office/drawing/2014/main" id="{359659A4-F5B5-4BAD-BD4C-9BFA7482E180}"/>
              </a:ext>
            </a:extLst>
          </p:cNvPr>
          <p:cNvSpPr>
            <a:spLocks noGrp="1"/>
          </p:cNvSpPr>
          <p:nvPr>
            <p:ph idx="13"/>
          </p:nvPr>
        </p:nvSpPr>
        <p:spPr>
          <a:xfrm>
            <a:off x="738554" y="1277770"/>
            <a:ext cx="10858360" cy="5055795"/>
          </a:xfrm>
        </p:spPr>
        <p:txBody>
          <a:bodyPr vert="horz" lIns="91440" tIns="45720" rIns="91440" bIns="45720" rtlCol="0" anchor="t">
            <a:noAutofit/>
          </a:bodyPr>
          <a:lstStyle/>
          <a:p>
            <a:r>
              <a:rPr lang="en-US" sz="2600">
                <a:latin typeface="Calibri"/>
                <a:cs typeface="Calibri"/>
              </a:rPr>
              <a:t>Texas Administrative Code (TAC) §101.4002, STAAR Substitute Assessments</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sz="2600" b="0">
                <a:latin typeface="Calibri"/>
                <a:cs typeface="Calibri"/>
              </a:rPr>
              <a:t>Being amended to require a student to take an EOC assessment at least once for the purpose of federal accountability. </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sz="2600" b="0">
                <a:latin typeface="Calibri"/>
                <a:cs typeface="Calibri"/>
              </a:rPr>
              <a:t>No recommended changes to the substitute assessments allowed or the required scores in the chart. </a:t>
            </a:r>
            <a:endParaRPr lang="en-US" sz="2600" b="0"/>
          </a:p>
          <a:p>
            <a:pPr marL="342900" indent="-342900">
              <a:lnSpc>
                <a:spcPct val="100000"/>
              </a:lnSpc>
              <a:spcBef>
                <a:spcPts val="600"/>
              </a:spcBef>
              <a:buFont typeface="Arial" panose="020B0604020202020204" pitchFamily="34" charset="0"/>
              <a:buChar char="•"/>
            </a:pPr>
            <a:endParaRPr lang="en-US" sz="900" b="0">
              <a:solidFill>
                <a:srgbClr val="FF0000"/>
              </a:solidFill>
            </a:endParaRPr>
          </a:p>
          <a:p>
            <a:pPr marL="342900" indent="-342900">
              <a:lnSpc>
                <a:spcPct val="100000"/>
              </a:lnSpc>
              <a:spcBef>
                <a:spcPts val="600"/>
              </a:spcBef>
              <a:buFont typeface="Arial" panose="020B0604020202020204" pitchFamily="34" charset="0"/>
              <a:buChar char="•"/>
            </a:pPr>
            <a:r>
              <a:rPr lang="en-US" sz="2600" b="0">
                <a:latin typeface="Calibri"/>
                <a:cs typeface="Calibri"/>
              </a:rPr>
              <a:t>Scheduled to be posted for public comment October 11–November 12, 2019. </a:t>
            </a:r>
            <a:endParaRPr lang="en-US" sz="2600" b="0"/>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sz="2600" b="0">
                <a:latin typeface="Calibri"/>
                <a:cs typeface="Calibri"/>
              </a:rPr>
              <a:t>Proposed effective date is January 26, 2020.</a:t>
            </a:r>
          </a:p>
        </p:txBody>
      </p:sp>
      <p:sp>
        <p:nvSpPr>
          <p:cNvPr id="7" name="Footer Placeholder 6">
            <a:extLst>
              <a:ext uri="{FF2B5EF4-FFF2-40B4-BE49-F238E27FC236}">
                <a16:creationId xmlns:a16="http://schemas.microsoft.com/office/drawing/2014/main" id="{BE81B618-E0F9-6342-BE6B-7E5D5C895E91}"/>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EF6BFA58-618E-3446-9FC5-0799C3903AA4}"/>
              </a:ext>
            </a:extLst>
          </p:cNvPr>
          <p:cNvSpPr>
            <a:spLocks noGrp="1"/>
          </p:cNvSpPr>
          <p:nvPr>
            <p:ph type="sldNum" sz="quarter" idx="12"/>
          </p:nvPr>
        </p:nvSpPr>
        <p:spPr/>
        <p:txBody>
          <a:bodyPr/>
          <a:lstStyle/>
          <a:p>
            <a:fld id="{0088AB57-2DBE-44A3-AE96-942C49E954BF}" type="slidenum">
              <a:rPr lang="en-US" smtClean="0"/>
              <a:t>50</a:t>
            </a:fld>
            <a:endParaRPr lang="en-US"/>
          </a:p>
        </p:txBody>
      </p:sp>
    </p:spTree>
    <p:extLst>
      <p:ext uri="{BB962C8B-B14F-4D97-AF65-F5344CB8AC3E}">
        <p14:creationId xmlns:p14="http://schemas.microsoft.com/office/powerpoint/2010/main" val="2301975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F5B-BCB7-40AA-BC47-51228F74B28E}"/>
              </a:ext>
            </a:extLst>
          </p:cNvPr>
          <p:cNvSpPr>
            <a:spLocks noGrp="1"/>
          </p:cNvSpPr>
          <p:nvPr>
            <p:ph type="title"/>
          </p:nvPr>
        </p:nvSpPr>
        <p:spPr/>
        <p:txBody>
          <a:bodyPr/>
          <a:lstStyle/>
          <a:p>
            <a:pPr algn="ctr"/>
            <a:r>
              <a:rPr lang="en-US"/>
              <a:t>New Policy for STAAR Substitute Assessments</a:t>
            </a:r>
          </a:p>
        </p:txBody>
      </p:sp>
      <p:sp>
        <p:nvSpPr>
          <p:cNvPr id="4" name="Content Placeholder 3">
            <a:extLst>
              <a:ext uri="{FF2B5EF4-FFF2-40B4-BE49-F238E27FC236}">
                <a16:creationId xmlns:a16="http://schemas.microsoft.com/office/drawing/2014/main" id="{359659A4-F5B5-4BAD-BD4C-9BFA7482E180}"/>
              </a:ext>
            </a:extLst>
          </p:cNvPr>
          <p:cNvSpPr>
            <a:spLocks noGrp="1"/>
          </p:cNvSpPr>
          <p:nvPr>
            <p:ph idx="13"/>
          </p:nvPr>
        </p:nvSpPr>
        <p:spPr>
          <a:xfrm>
            <a:off x="738554" y="1277771"/>
            <a:ext cx="10615245" cy="2151230"/>
          </a:xfrm>
        </p:spPr>
        <p:txBody>
          <a:bodyPr>
            <a:noAutofit/>
          </a:bodyPr>
          <a:lstStyle/>
          <a:p>
            <a:pPr marL="342900" indent="-342900">
              <a:lnSpc>
                <a:spcPct val="100000"/>
              </a:lnSpc>
              <a:spcBef>
                <a:spcPts val="600"/>
              </a:spcBef>
              <a:buFont typeface="Arial" panose="020B0604020202020204" pitchFamily="34" charset="0"/>
              <a:buChar char="•"/>
            </a:pPr>
            <a:r>
              <a:rPr lang="en-US" b="0"/>
              <a:t>The recommended policy for the 2019–2020 school year is that a student takes an STAAR EOC assessment at least once prior to using a substitute assessment to fulfill testing graduation requirements. </a:t>
            </a:r>
          </a:p>
        </p:txBody>
      </p:sp>
      <p:pic>
        <p:nvPicPr>
          <p:cNvPr id="7" name="Picture 6" descr="A picture containing drawing&#10;&#10;Description automatically generated">
            <a:extLst>
              <a:ext uri="{FF2B5EF4-FFF2-40B4-BE49-F238E27FC236}">
                <a16:creationId xmlns:a16="http://schemas.microsoft.com/office/drawing/2014/main" id="{480B4DED-42A5-47F5-BFA5-0373C57A025D}"/>
              </a:ext>
            </a:extLst>
          </p:cNvPr>
          <p:cNvPicPr>
            <a:picLocks noChangeAspect="1"/>
          </p:cNvPicPr>
          <p:nvPr/>
        </p:nvPicPr>
        <p:blipFill>
          <a:blip r:embed="rId2">
            <a:duotone>
              <a:prstClr val="black"/>
              <a:schemeClr val="accent2">
                <a:tint val="45000"/>
                <a:satMod val="400000"/>
              </a:schemeClr>
            </a:duotone>
          </a:blip>
          <a:stretch>
            <a:fillRect/>
          </a:stretch>
        </p:blipFill>
        <p:spPr>
          <a:xfrm>
            <a:off x="1098659" y="2761661"/>
            <a:ext cx="3273844" cy="2540009"/>
          </a:xfrm>
          <a:prstGeom prst="rect">
            <a:avLst/>
          </a:prstGeom>
        </p:spPr>
      </p:pic>
      <p:sp>
        <p:nvSpPr>
          <p:cNvPr id="8" name="Content Placeholder 3">
            <a:extLst>
              <a:ext uri="{FF2B5EF4-FFF2-40B4-BE49-F238E27FC236}">
                <a16:creationId xmlns:a16="http://schemas.microsoft.com/office/drawing/2014/main" id="{1F67CDF4-B905-4A09-9F38-BEFEE4288F04}"/>
              </a:ext>
            </a:extLst>
          </p:cNvPr>
          <p:cNvSpPr txBox="1">
            <a:spLocks/>
          </p:cNvSpPr>
          <p:nvPr/>
        </p:nvSpPr>
        <p:spPr>
          <a:xfrm>
            <a:off x="4372503" y="3712439"/>
            <a:ext cx="6720838" cy="21512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8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DA3E26"/>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4472C4"/>
              </a:buClr>
              <a:buFont typeface="Wingdings" pitchFamily="2" charset="2"/>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DA3E26"/>
              </a:buClr>
              <a:buFont typeface="Wingdings" pitchFamily="2" charset="2"/>
              <a:buChar char="§"/>
              <a:defRPr sz="1800" kern="1200">
                <a:solidFill>
                  <a:schemeClr val="tx1"/>
                </a:solidFill>
                <a:latin typeface="+mj-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However, this new policy is not officially in effect until amendments to TAC §101.4002 are adopted. </a:t>
            </a:r>
          </a:p>
        </p:txBody>
      </p:sp>
      <p:sp>
        <p:nvSpPr>
          <p:cNvPr id="9" name="Footer Placeholder 8">
            <a:extLst>
              <a:ext uri="{FF2B5EF4-FFF2-40B4-BE49-F238E27FC236}">
                <a16:creationId xmlns:a16="http://schemas.microsoft.com/office/drawing/2014/main" id="{2E75C135-E435-F540-92BD-8C5CFEED31E8}"/>
              </a:ext>
            </a:extLst>
          </p:cNvPr>
          <p:cNvSpPr>
            <a:spLocks noGrp="1"/>
          </p:cNvSpPr>
          <p:nvPr>
            <p:ph type="ftr" sz="quarter" idx="11"/>
          </p:nvPr>
        </p:nvSpPr>
        <p:spPr/>
        <p:txBody>
          <a:bodyPr/>
          <a:lstStyle/>
          <a:p>
            <a:r>
              <a:rPr lang="en-US"/>
              <a:t>TEA - Student Assessment Division</a:t>
            </a:r>
          </a:p>
        </p:txBody>
      </p:sp>
      <p:sp>
        <p:nvSpPr>
          <p:cNvPr id="10" name="Slide Number Placeholder 9">
            <a:extLst>
              <a:ext uri="{FF2B5EF4-FFF2-40B4-BE49-F238E27FC236}">
                <a16:creationId xmlns:a16="http://schemas.microsoft.com/office/drawing/2014/main" id="{3028F9AA-D676-0246-B074-714B9A5AD27E}"/>
              </a:ext>
            </a:extLst>
          </p:cNvPr>
          <p:cNvSpPr>
            <a:spLocks noGrp="1"/>
          </p:cNvSpPr>
          <p:nvPr>
            <p:ph type="sldNum" sz="quarter" idx="12"/>
          </p:nvPr>
        </p:nvSpPr>
        <p:spPr/>
        <p:txBody>
          <a:bodyPr/>
          <a:lstStyle/>
          <a:p>
            <a:fld id="{0088AB57-2DBE-44A3-AE96-942C49E954BF}" type="slidenum">
              <a:rPr lang="en-US" smtClean="0"/>
              <a:t>51</a:t>
            </a:fld>
            <a:endParaRPr lang="en-US"/>
          </a:p>
        </p:txBody>
      </p:sp>
    </p:spTree>
    <p:extLst>
      <p:ext uri="{BB962C8B-B14F-4D97-AF65-F5344CB8AC3E}">
        <p14:creationId xmlns:p14="http://schemas.microsoft.com/office/powerpoint/2010/main" val="458141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F5B-BCB7-40AA-BC47-51228F74B28E}"/>
              </a:ext>
            </a:extLst>
          </p:cNvPr>
          <p:cNvSpPr>
            <a:spLocks noGrp="1"/>
          </p:cNvSpPr>
          <p:nvPr>
            <p:ph type="title"/>
          </p:nvPr>
        </p:nvSpPr>
        <p:spPr/>
        <p:txBody>
          <a:bodyPr/>
          <a:lstStyle/>
          <a:p>
            <a:pPr algn="ctr"/>
            <a:r>
              <a:rPr lang="en-US"/>
              <a:t>Testing Requirements for Accelerated Students</a:t>
            </a:r>
          </a:p>
        </p:txBody>
      </p:sp>
      <p:sp>
        <p:nvSpPr>
          <p:cNvPr id="4" name="Content Placeholder 3">
            <a:extLst>
              <a:ext uri="{FF2B5EF4-FFF2-40B4-BE49-F238E27FC236}">
                <a16:creationId xmlns:a16="http://schemas.microsoft.com/office/drawing/2014/main" id="{359659A4-F5B5-4BAD-BD4C-9BFA7482E180}"/>
              </a:ext>
            </a:extLst>
          </p:cNvPr>
          <p:cNvSpPr>
            <a:spLocks noGrp="1"/>
          </p:cNvSpPr>
          <p:nvPr>
            <p:ph idx="13"/>
          </p:nvPr>
        </p:nvSpPr>
        <p:spPr>
          <a:xfrm>
            <a:off x="750278" y="1277770"/>
            <a:ext cx="10614408" cy="5055795"/>
          </a:xfrm>
        </p:spPr>
        <p:txBody>
          <a:bodyPr>
            <a:noAutofit/>
          </a:bodyPr>
          <a:lstStyle/>
          <a:p>
            <a:pPr marL="342900" indent="-342900">
              <a:lnSpc>
                <a:spcPct val="100000"/>
              </a:lnSpc>
              <a:spcBef>
                <a:spcPts val="600"/>
              </a:spcBef>
              <a:buFont typeface="Arial" panose="020B0604020202020204" pitchFamily="34" charset="0"/>
              <a:buChar char="•"/>
            </a:pPr>
            <a:r>
              <a:rPr lang="en-US" b="0"/>
              <a:t>As indicated in a </a:t>
            </a:r>
            <a:r>
              <a:rPr lang="en-US" b="0">
                <a:hlinkClick r:id="rId2"/>
              </a:rPr>
              <a:t>communication</a:t>
            </a:r>
            <a:r>
              <a:rPr lang="en-US" b="0"/>
              <a:t> to districts dated August 22, 2019, there will be </a:t>
            </a:r>
            <a:r>
              <a:rPr lang="en-US"/>
              <a:t>NO</a:t>
            </a:r>
            <a:r>
              <a:rPr lang="en-US" b="0"/>
              <a:t> policy changes to the testing requirements for accelerated students for the 2019–2020 school year. </a:t>
            </a:r>
          </a:p>
          <a:p>
            <a:pPr marL="342900" indent="-342900">
              <a:lnSpc>
                <a:spcPct val="100000"/>
              </a:lnSpc>
              <a:spcBef>
                <a:spcPts val="600"/>
              </a:spcBef>
              <a:buFont typeface="Arial" panose="020B0604020202020204" pitchFamily="34" charset="0"/>
              <a:buChar char="•"/>
            </a:pPr>
            <a:endParaRPr lang="en-US" sz="900" b="0"/>
          </a:p>
          <a:p>
            <a:pPr marL="342900" indent="-342900">
              <a:lnSpc>
                <a:spcPct val="100000"/>
              </a:lnSpc>
              <a:spcBef>
                <a:spcPts val="600"/>
              </a:spcBef>
              <a:buFont typeface="Arial" panose="020B0604020202020204" pitchFamily="34" charset="0"/>
              <a:buChar char="•"/>
            </a:pPr>
            <a:r>
              <a:rPr lang="en-US" b="0"/>
              <a:t>Districts should continue to follow existing policies and guidance concerning testing accelerated students. </a:t>
            </a:r>
          </a:p>
          <a:p>
            <a:pPr marL="1028700" lvl="1" indent="-342900">
              <a:lnSpc>
                <a:spcPct val="100000"/>
              </a:lnSpc>
              <a:spcBef>
                <a:spcPts val="600"/>
              </a:spcBef>
              <a:buFont typeface="Arial" panose="020B0604020202020204" pitchFamily="34" charset="0"/>
              <a:buChar char="•"/>
            </a:pPr>
            <a:r>
              <a:rPr lang="en-US"/>
              <a:t>Students in grades 3–8 take their enrolled grade-level assessment unless they are receiving instruction above-grade-level and taking an assessment that corresponds to that instruction.</a:t>
            </a:r>
          </a:p>
          <a:p>
            <a:pPr marL="1028700" lvl="1" indent="-342900">
              <a:lnSpc>
                <a:spcPct val="100000"/>
              </a:lnSpc>
              <a:spcBef>
                <a:spcPts val="600"/>
              </a:spcBef>
              <a:buFont typeface="Arial" panose="020B0604020202020204" pitchFamily="34" charset="0"/>
              <a:buChar char="•"/>
            </a:pPr>
            <a:r>
              <a:rPr lang="en-US"/>
              <a:t>Students take EOC assessments as they are completing a high school course.</a:t>
            </a:r>
          </a:p>
          <a:p>
            <a:pPr marL="1028700" lvl="1" indent="-342900">
              <a:lnSpc>
                <a:spcPct val="100000"/>
              </a:lnSpc>
              <a:spcBef>
                <a:spcPts val="600"/>
              </a:spcBef>
              <a:buFont typeface="Arial" panose="020B0604020202020204" pitchFamily="34" charset="0"/>
              <a:buChar char="•"/>
            </a:pPr>
            <a:r>
              <a:rPr lang="en-US"/>
              <a:t>No double-testing is required. </a:t>
            </a:r>
          </a:p>
          <a:p>
            <a:endParaRPr lang="en-US" sz="2400" b="0"/>
          </a:p>
        </p:txBody>
      </p:sp>
      <p:sp>
        <p:nvSpPr>
          <p:cNvPr id="7" name="Footer Placeholder 6">
            <a:extLst>
              <a:ext uri="{FF2B5EF4-FFF2-40B4-BE49-F238E27FC236}">
                <a16:creationId xmlns:a16="http://schemas.microsoft.com/office/drawing/2014/main" id="{E965AEBB-5893-0A42-8C03-23D3F6A89A55}"/>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B17EA98A-11EE-EF4D-941B-F6FB1F0D9CEB}"/>
              </a:ext>
            </a:extLst>
          </p:cNvPr>
          <p:cNvSpPr>
            <a:spLocks noGrp="1"/>
          </p:cNvSpPr>
          <p:nvPr>
            <p:ph type="sldNum" sz="quarter" idx="12"/>
          </p:nvPr>
        </p:nvSpPr>
        <p:spPr/>
        <p:txBody>
          <a:bodyPr/>
          <a:lstStyle/>
          <a:p>
            <a:fld id="{0088AB57-2DBE-44A3-AE96-942C49E954BF}" type="slidenum">
              <a:rPr lang="en-US" smtClean="0"/>
              <a:t>52</a:t>
            </a:fld>
            <a:endParaRPr lang="en-US"/>
          </a:p>
        </p:txBody>
      </p:sp>
    </p:spTree>
    <p:extLst>
      <p:ext uri="{BB962C8B-B14F-4D97-AF65-F5344CB8AC3E}">
        <p14:creationId xmlns:p14="http://schemas.microsoft.com/office/powerpoint/2010/main" val="1436900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F5B-BCB7-40AA-BC47-51228F74B28E}"/>
              </a:ext>
            </a:extLst>
          </p:cNvPr>
          <p:cNvSpPr>
            <a:spLocks noGrp="1"/>
          </p:cNvSpPr>
          <p:nvPr>
            <p:ph type="title"/>
          </p:nvPr>
        </p:nvSpPr>
        <p:spPr/>
        <p:txBody>
          <a:bodyPr/>
          <a:lstStyle/>
          <a:p>
            <a:pPr algn="ctr"/>
            <a:r>
              <a:rPr lang="en-US"/>
              <a:t>Testing Requirements for Accelerated Students</a:t>
            </a:r>
          </a:p>
        </p:txBody>
      </p:sp>
      <p:sp>
        <p:nvSpPr>
          <p:cNvPr id="4" name="Content Placeholder 3">
            <a:extLst>
              <a:ext uri="{FF2B5EF4-FFF2-40B4-BE49-F238E27FC236}">
                <a16:creationId xmlns:a16="http://schemas.microsoft.com/office/drawing/2014/main" id="{359659A4-F5B5-4BAD-BD4C-9BFA7482E180}"/>
              </a:ext>
            </a:extLst>
          </p:cNvPr>
          <p:cNvSpPr>
            <a:spLocks noGrp="1"/>
          </p:cNvSpPr>
          <p:nvPr>
            <p:ph idx="13"/>
          </p:nvPr>
        </p:nvSpPr>
        <p:spPr>
          <a:xfrm>
            <a:off x="750278" y="1277770"/>
            <a:ext cx="10603521" cy="5055795"/>
          </a:xfrm>
        </p:spPr>
        <p:txBody>
          <a:bodyPr>
            <a:noAutofit/>
          </a:bodyPr>
          <a:lstStyle/>
          <a:p>
            <a:pPr marL="342900" indent="-342900">
              <a:lnSpc>
                <a:spcPct val="100000"/>
              </a:lnSpc>
              <a:spcBef>
                <a:spcPts val="600"/>
              </a:spcBef>
              <a:buFont typeface="Arial" panose="020B0604020202020204" pitchFamily="34" charset="0"/>
              <a:buChar char="•"/>
            </a:pPr>
            <a:r>
              <a:rPr lang="en-US" b="0"/>
              <a:t>TEA is working to implement new funding for SAT/ACT established under HB 3.</a:t>
            </a:r>
          </a:p>
          <a:p>
            <a:pPr marL="342900" indent="-342900">
              <a:lnSpc>
                <a:spcPct val="100000"/>
              </a:lnSpc>
              <a:spcBef>
                <a:spcPts val="600"/>
              </a:spcBef>
              <a:buFont typeface="Arial" panose="020B0604020202020204" pitchFamily="34" charset="0"/>
              <a:buChar char="•"/>
            </a:pPr>
            <a:endParaRPr lang="en-US" b="0"/>
          </a:p>
          <a:p>
            <a:pPr marL="342900" indent="-342900">
              <a:lnSpc>
                <a:spcPct val="100000"/>
              </a:lnSpc>
              <a:spcBef>
                <a:spcPts val="600"/>
              </a:spcBef>
              <a:buFont typeface="Arial" panose="020B0604020202020204" pitchFamily="34" charset="0"/>
              <a:buChar char="•"/>
            </a:pPr>
            <a:r>
              <a:rPr lang="en-US" b="0"/>
              <a:t>This new funding will facilitate the implementation of federal testing requirements for students who have taken high school assessments prior to high school (i.e., accelerated students).  </a:t>
            </a:r>
          </a:p>
          <a:p>
            <a:pPr marL="342900" indent="-342900">
              <a:lnSpc>
                <a:spcPct val="100000"/>
              </a:lnSpc>
              <a:spcBef>
                <a:spcPts val="600"/>
              </a:spcBef>
              <a:buFont typeface="Arial" panose="020B0604020202020204" pitchFamily="34" charset="0"/>
              <a:buChar char="•"/>
            </a:pPr>
            <a:endParaRPr lang="en-US" b="0"/>
          </a:p>
          <a:p>
            <a:pPr marL="342900" indent="-342900">
              <a:lnSpc>
                <a:spcPct val="100000"/>
              </a:lnSpc>
              <a:spcBef>
                <a:spcPts val="600"/>
              </a:spcBef>
              <a:buFont typeface="Arial" panose="020B0604020202020204" pitchFamily="34" charset="0"/>
              <a:buChar char="•"/>
            </a:pPr>
            <a:r>
              <a:rPr lang="en-US" b="0"/>
              <a:t>TEA is also working with USDE to ensure the state’s testing policies meet all the requirements of ESEA. </a:t>
            </a:r>
          </a:p>
          <a:p>
            <a:endParaRPr lang="en-US" sz="2400" b="0"/>
          </a:p>
        </p:txBody>
      </p:sp>
      <p:sp>
        <p:nvSpPr>
          <p:cNvPr id="7" name="Footer Placeholder 6">
            <a:extLst>
              <a:ext uri="{FF2B5EF4-FFF2-40B4-BE49-F238E27FC236}">
                <a16:creationId xmlns:a16="http://schemas.microsoft.com/office/drawing/2014/main" id="{49A61E15-2163-CB4A-9006-2F9087EC6507}"/>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E881AC67-06D2-7B4B-A791-AEE385A8C209}"/>
              </a:ext>
            </a:extLst>
          </p:cNvPr>
          <p:cNvSpPr>
            <a:spLocks noGrp="1"/>
          </p:cNvSpPr>
          <p:nvPr>
            <p:ph type="sldNum" sz="quarter" idx="12"/>
          </p:nvPr>
        </p:nvSpPr>
        <p:spPr/>
        <p:txBody>
          <a:bodyPr/>
          <a:lstStyle/>
          <a:p>
            <a:fld id="{0088AB57-2DBE-44A3-AE96-942C49E954BF}" type="slidenum">
              <a:rPr lang="en-US" smtClean="0"/>
              <a:t>53</a:t>
            </a:fld>
            <a:endParaRPr lang="en-US"/>
          </a:p>
        </p:txBody>
      </p:sp>
    </p:spTree>
    <p:extLst>
      <p:ext uri="{BB962C8B-B14F-4D97-AF65-F5344CB8AC3E}">
        <p14:creationId xmlns:p14="http://schemas.microsoft.com/office/powerpoint/2010/main" val="444207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71797" y="2098964"/>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6"/>
            <a:ext cx="10213430" cy="11006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02667"/>
            <a:ext cx="12000217" cy="229917"/>
          </a:xfrm>
          <a:prstGeom prst="rect">
            <a:avLst/>
          </a:prstGeom>
        </p:spPr>
      </p:pic>
      <p:pic>
        <p:nvPicPr>
          <p:cNvPr id="8" name="Picture 7" descr="A close up of a sign&#10;&#10;Description automatically generated">
            <a:extLst>
              <a:ext uri="{FF2B5EF4-FFF2-40B4-BE49-F238E27FC236}">
                <a16:creationId xmlns:a16="http://schemas.microsoft.com/office/drawing/2014/main" id="{FD96442D-6549-4313-A2F0-BA5B46130AC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01773" y="1850997"/>
            <a:ext cx="5101054" cy="4028729"/>
          </a:xfrm>
          <a:prstGeom prst="rect">
            <a:avLst/>
          </a:prstGeom>
        </p:spPr>
      </p:pic>
      <p:sp>
        <p:nvSpPr>
          <p:cNvPr id="6" name="Footer Placeholder 5">
            <a:extLst>
              <a:ext uri="{FF2B5EF4-FFF2-40B4-BE49-F238E27FC236}">
                <a16:creationId xmlns:a16="http://schemas.microsoft.com/office/drawing/2014/main" id="{481AC5D5-9CB5-AB4E-A02B-0FEF7321B6A4}"/>
              </a:ext>
            </a:extLst>
          </p:cNvPr>
          <p:cNvSpPr>
            <a:spLocks noGrp="1"/>
          </p:cNvSpPr>
          <p:nvPr>
            <p:ph type="ftr" sz="quarter" idx="11"/>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2614245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828" t="27967" r="-2828" b="-27967"/>
          <a:stretch/>
        </p:blipFill>
        <p:spPr>
          <a:xfrm>
            <a:off x="0" y="1107440"/>
            <a:ext cx="12545029" cy="8363354"/>
          </a:xfrm>
        </p:spPr>
      </p:pic>
      <p:sp>
        <p:nvSpPr>
          <p:cNvPr id="2" name="Title 1"/>
          <p:cNvSpPr>
            <a:spLocks noGrp="1"/>
          </p:cNvSpPr>
          <p:nvPr>
            <p:ph type="title"/>
          </p:nvPr>
        </p:nvSpPr>
        <p:spPr>
          <a:xfrm>
            <a:off x="1524000" y="2963950"/>
            <a:ext cx="9138089" cy="1455647"/>
          </a:xfrm>
          <a:solidFill>
            <a:schemeClr val="bg1">
              <a:lumMod val="95000"/>
              <a:alpha val="86000"/>
            </a:schemeClr>
          </a:solidFill>
        </p:spPr>
        <p:txBody>
          <a:bodyPr/>
          <a:lstStyle/>
          <a:p>
            <a:r>
              <a:rPr lang="en-US"/>
              <a:t>Questions?</a:t>
            </a:r>
          </a:p>
        </p:txBody>
      </p:sp>
      <p:sp>
        <p:nvSpPr>
          <p:cNvPr id="6" name="Footer Placeholder 5">
            <a:extLst>
              <a:ext uri="{FF2B5EF4-FFF2-40B4-BE49-F238E27FC236}">
                <a16:creationId xmlns:a16="http://schemas.microsoft.com/office/drawing/2014/main" id="{7FCA281B-EE02-FE45-8A72-2AA2BD8549A5}"/>
              </a:ext>
            </a:extLst>
          </p:cNvPr>
          <p:cNvSpPr>
            <a:spLocks noGrp="1"/>
          </p:cNvSpPr>
          <p:nvPr>
            <p:ph type="ftr" sz="quarter" idx="11"/>
          </p:nvPr>
        </p:nvSpPr>
        <p:spPr/>
        <p:txBody>
          <a:bodyPr/>
          <a:lstStyle/>
          <a:p>
            <a:r>
              <a:rPr lang="en-US"/>
              <a:t>TEA - Student Assessment Division</a:t>
            </a:r>
          </a:p>
        </p:txBody>
      </p:sp>
      <p:sp>
        <p:nvSpPr>
          <p:cNvPr id="8" name="Slide Number Placeholder 7">
            <a:extLst>
              <a:ext uri="{FF2B5EF4-FFF2-40B4-BE49-F238E27FC236}">
                <a16:creationId xmlns:a16="http://schemas.microsoft.com/office/drawing/2014/main" id="{96489154-804A-B84E-A689-256594C2E48F}"/>
              </a:ext>
            </a:extLst>
          </p:cNvPr>
          <p:cNvSpPr>
            <a:spLocks noGrp="1"/>
          </p:cNvSpPr>
          <p:nvPr>
            <p:ph type="sldNum" sz="quarter" idx="12"/>
          </p:nvPr>
        </p:nvSpPr>
        <p:spPr/>
        <p:txBody>
          <a:bodyPr/>
          <a:lstStyle/>
          <a:p>
            <a:fld id="{0088AB57-2DBE-44A3-AE96-942C49E954BF}" type="slidenum">
              <a:rPr lang="en-US" smtClean="0"/>
              <a:t>55</a:t>
            </a:fld>
            <a:endParaRPr lang="en-US"/>
          </a:p>
        </p:txBody>
      </p:sp>
    </p:spTree>
    <p:extLst>
      <p:ext uri="{BB962C8B-B14F-4D97-AF65-F5344CB8AC3E}">
        <p14:creationId xmlns:p14="http://schemas.microsoft.com/office/powerpoint/2010/main" val="683728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234165" y="2413472"/>
            <a:ext cx="6105194" cy="2031055"/>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b="1" kern="1200">
                <a:solidFill>
                  <a:srgbClr val="0070C0"/>
                </a:solidFill>
                <a:latin typeface="+mj-lt"/>
                <a:ea typeface="+mj-ea"/>
                <a:cs typeface="+mj-cs"/>
              </a:rPr>
              <a:t>Accessibility Updates</a:t>
            </a:r>
          </a:p>
        </p:txBody>
      </p:sp>
      <p:sp>
        <p:nvSpPr>
          <p:cNvPr id="3" name="Footer Placeholder 2">
            <a:extLst>
              <a:ext uri="{FF2B5EF4-FFF2-40B4-BE49-F238E27FC236}">
                <a16:creationId xmlns:a16="http://schemas.microsoft.com/office/drawing/2014/main" id="{5A6E7827-2468-5048-83A6-FDA2D0C7180D}"/>
              </a:ext>
            </a:extLst>
          </p:cNvPr>
          <p:cNvSpPr>
            <a:spLocks noGrp="1"/>
          </p:cNvSpPr>
          <p:nvPr>
            <p:ph type="ftr" sz="quarter" idx="3"/>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1202916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charset="0"/>
                <a:ea typeface="Calibri" charset="0"/>
                <a:cs typeface="Calibri" charset="0"/>
              </a:rPr>
              <a:t>Accessibility</a:t>
            </a:r>
          </a:p>
        </p:txBody>
      </p:sp>
      <p:sp>
        <p:nvSpPr>
          <p:cNvPr id="10" name="Rectangle 9"/>
          <p:cNvSpPr/>
          <p:nvPr/>
        </p:nvSpPr>
        <p:spPr>
          <a:xfrm>
            <a:off x="325120" y="1274601"/>
            <a:ext cx="6327216" cy="5146328"/>
          </a:xfrm>
          <a:prstGeom prst="rect">
            <a:avLst/>
          </a:prstGeom>
          <a:gradFill flip="none" rotWithShape="1">
            <a:gsLst>
              <a:gs pos="0">
                <a:schemeClr val="accent5">
                  <a:alpha val="71000"/>
                  <a:lumMod val="80000"/>
                </a:schemeClr>
              </a:gs>
              <a:gs pos="100000">
                <a:schemeClr val="accent1">
                  <a:lumMod val="75000"/>
                </a:schemeClr>
              </a:gs>
            </a:gsLst>
            <a:lin ang="12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ea typeface="+mn-ea"/>
                <a:cs typeface="+mn-cs"/>
              </a:rPr>
              <a:t>What is accessibility?</a:t>
            </a:r>
            <a:endParaRPr lang="en-US" sz="2400" b="1" i="0" u="none" strike="noStrike" kern="1200" cap="none" spc="0" normalizeH="0" baseline="0" noProof="0">
              <a:ln>
                <a:noFill/>
              </a:ln>
              <a:solidFill>
                <a:srgbClr val="FFFFFF"/>
              </a:solidFill>
              <a:effectLst/>
              <a:uLnTx/>
              <a:uFillTx/>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kern="1200" cap="none" spc="0" normalizeH="0" baseline="0" noProof="0">
              <a:ln>
                <a:noFill/>
              </a:ln>
              <a:solidFill>
                <a:srgbClr val="FFFFFF"/>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ea typeface="+mn-ea"/>
                <a:cs typeface="+mn-cs"/>
              </a:rPr>
              <a:t>Ensuring that each student can interact appropriately with the content, presentation, and response mode of the test. </a:t>
            </a:r>
            <a:endParaRPr lang="en-US" sz="1800" b="1" i="0" u="none" strike="noStrike" kern="1200" cap="none" spc="0" normalizeH="0" baseline="0" noProof="0">
              <a:ln>
                <a:noFill/>
              </a:ln>
              <a:solidFill>
                <a:srgbClr val="FFFFFF"/>
              </a:solidFill>
              <a:effectLst/>
              <a:uLnTx/>
              <a:uFillTx/>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kern="1200" cap="none" spc="0" normalizeH="0" baseline="0" noProof="0">
              <a:ln>
                <a:noFill/>
              </a:ln>
              <a:solidFill>
                <a:srgbClr val="FFFFFF"/>
              </a:solidFill>
              <a:effectLst/>
              <a:uLnTx/>
              <a:uFillTx/>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ea typeface="+mn-ea"/>
                <a:cs typeface="+mn-cs"/>
              </a:rPr>
              <a:t>Assessments should allow all test takers to demonstrate their knowledge of the content being tested without the format of the assessment, non-tested language, or the type of response needed to answer the questions being barriers. </a:t>
            </a:r>
            <a:endParaRPr lang="en-US" sz="1800" b="1" i="0" u="none" strike="noStrike" kern="1200" cap="none" spc="0" normalizeH="0" baseline="0" noProof="0">
              <a:ln>
                <a:noFill/>
              </a:ln>
              <a:solidFill>
                <a:srgbClr val="FFFFFF"/>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kern="1200" cap="none" spc="0" normalizeH="0" baseline="0" noProof="0">
              <a:ln>
                <a:noFill/>
              </a:ln>
              <a:solidFill>
                <a:srgbClr val="FFFFFF"/>
              </a:solidFill>
              <a:effectLst/>
              <a:uLnTx/>
              <a:uFillTx/>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ea typeface="+mn-ea"/>
                <a:cs typeface="+mn-cs"/>
              </a:rPr>
              <a:t>In order to meet this goal, various features and supports are made available on paper and online tests to students who use the same or similar supports during classroom instruction.</a:t>
            </a:r>
            <a:endParaRPr lang="en-US" sz="1800" b="1" i="0" u="none" strike="noStrike" kern="1200" cap="none" spc="0" normalizeH="0" baseline="0" noProof="0">
              <a:ln>
                <a:noFill/>
              </a:ln>
              <a:solidFill>
                <a:srgbClr val="FFFFFF"/>
              </a:solidFill>
              <a:effectLst/>
              <a:uLnTx/>
              <a:uFillTx/>
              <a:ea typeface="Calibri" charset="0"/>
              <a:cs typeface="Calibri" charset="0"/>
            </a:endParaRPr>
          </a:p>
        </p:txBody>
      </p:sp>
      <p:pic>
        <p:nvPicPr>
          <p:cNvPr id="12" name="Picture 11" descr="several pictures of accessibility icons ">
            <a:extLst>
              <a:ext uri="{FF2B5EF4-FFF2-40B4-BE49-F238E27FC236}">
                <a16:creationId xmlns:a16="http://schemas.microsoft.com/office/drawing/2014/main" id="{BBABD934-6040-4747-9593-763AA040B84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85552" y="1605280"/>
            <a:ext cx="4822804" cy="4627285"/>
          </a:xfrm>
          <a:prstGeom prst="rect">
            <a:avLst/>
          </a:prstGeom>
        </p:spPr>
      </p:pic>
    </p:spTree>
    <p:extLst>
      <p:ext uri="{BB962C8B-B14F-4D97-AF65-F5344CB8AC3E}">
        <p14:creationId xmlns:p14="http://schemas.microsoft.com/office/powerpoint/2010/main" val="860614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1">
                <a:solidFill>
                  <a:srgbClr val="1682C5"/>
                </a:solidFill>
                <a:latin typeface="Calibri"/>
                <a:ea typeface="Calibri" charset="0"/>
                <a:cs typeface="Calibri"/>
              </a:rPr>
              <a:t>2019</a:t>
            </a:r>
            <a:r>
              <a:rPr lang="en-US" sz="3600" b="1">
                <a:solidFill>
                  <a:schemeClr val="accent1"/>
                </a:solidFill>
                <a:latin typeface="Calibri"/>
                <a:ea typeface="Calibri" charset="0"/>
                <a:cs typeface="Calibri"/>
              </a:rPr>
              <a:t>–</a:t>
            </a:r>
            <a:r>
              <a:rPr lang="en-US" sz="3600" b="1">
                <a:solidFill>
                  <a:srgbClr val="1682C5"/>
                </a:solidFill>
                <a:latin typeface="Calibri"/>
                <a:ea typeface="Calibri" charset="0"/>
                <a:cs typeface="Calibri"/>
              </a:rPr>
              <a:t>2020</a:t>
            </a:r>
            <a:r>
              <a:rPr kumimoji="0" lang="en-US" sz="3600" b="1" i="0" u="none" strike="noStrike" kern="1200" cap="none" spc="0" normalizeH="0" baseline="0" noProof="0">
                <a:ln>
                  <a:noFill/>
                </a:ln>
                <a:solidFill>
                  <a:srgbClr val="1682C5"/>
                </a:solidFill>
                <a:effectLst/>
                <a:uLnTx/>
                <a:uFillTx/>
                <a:latin typeface="Calibri"/>
                <a:ea typeface="Calibri" charset="0"/>
                <a:cs typeface="Calibri"/>
              </a:rPr>
              <a:t> Accessibility Updates</a:t>
            </a:r>
          </a:p>
        </p:txBody>
      </p:sp>
      <p:sp>
        <p:nvSpPr>
          <p:cNvPr id="2" name="TextBox 1">
            <a:extLst>
              <a:ext uri="{FF2B5EF4-FFF2-40B4-BE49-F238E27FC236}">
                <a16:creationId xmlns:a16="http://schemas.microsoft.com/office/drawing/2014/main" id="{36C97941-4124-44DC-BB2C-DC0A1B16B100}"/>
              </a:ext>
            </a:extLst>
          </p:cNvPr>
          <p:cNvSpPr txBox="1"/>
          <p:nvPr/>
        </p:nvSpPr>
        <p:spPr>
          <a:xfrm>
            <a:off x="707843" y="1217172"/>
            <a:ext cx="10963290" cy="661719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1" indent="0" algn="l" defTabSz="914400" rtl="0" eaLnBrk="1" fontAlgn="auto" latinLnBrk="0" hangingPunct="1">
              <a:lnSpc>
                <a:spcPct val="100000"/>
              </a:lnSpc>
              <a:spcBef>
                <a:spcPts val="0"/>
              </a:spcBef>
              <a:spcAft>
                <a:spcPts val="0"/>
              </a:spcAft>
              <a:buClr>
                <a:srgbClr val="FF8134"/>
              </a:buClr>
              <a:buSzTx/>
              <a:buFontTx/>
              <a:buNone/>
              <a:tabLst/>
              <a:defRPr/>
            </a:pPr>
            <a:r>
              <a:rPr kumimoji="0" lang="en-US" sz="2800" b="1" i="0" u="none" strike="noStrike" kern="1200" cap="none" spc="0" normalizeH="0" baseline="0" noProof="0" dirty="0">
                <a:ln>
                  <a:noFill/>
                </a:ln>
                <a:solidFill>
                  <a:srgbClr val="0D6CB9"/>
                </a:solidFill>
                <a:effectLst/>
                <a:uLnTx/>
                <a:uFillTx/>
                <a:latin typeface="Calibri"/>
                <a:cs typeface="Calibri"/>
              </a:rPr>
              <a:t>Accessibility Features:</a:t>
            </a:r>
            <a:endParaRPr lang="en-US" sz="2800" b="1" i="0" u="none" strike="noStrike" kern="1200" cap="none" spc="0" normalizeH="0" baseline="0" noProof="0" dirty="0">
              <a:ln>
                <a:noFill/>
              </a:ln>
              <a:solidFill>
                <a:srgbClr val="0D6CB9"/>
              </a:solidFill>
              <a:effectLst/>
              <a:uLnTx/>
              <a:uFillTx/>
              <a:latin typeface="Calibri"/>
              <a:cs typeface="Calibri"/>
            </a:endParaRPr>
          </a:p>
          <a:p>
            <a:pPr marL="800100" marR="0" lvl="1" indent="-342900" algn="l" defTabSz="914400" rtl="0" eaLnBrk="1" fontAlgn="auto" latinLnBrk="0" hangingPunct="1">
              <a:lnSpc>
                <a:spcPct val="100000"/>
              </a:lnSpc>
              <a:spcBef>
                <a:spcPts val="0"/>
              </a:spcBef>
              <a:spcAft>
                <a:spcPts val="0"/>
              </a:spcAft>
              <a:buClr>
                <a:srgbClr val="FF8134"/>
              </a:buClr>
              <a:buSzTx/>
              <a:buFont typeface="Wingdings" panose="05000000000000000000" pitchFamily="2" charset="2"/>
              <a:buChar char="§"/>
              <a:tabLst/>
              <a:defRPr/>
            </a:pPr>
            <a:r>
              <a:rPr kumimoji="0" lang="en-US" sz="2800" b="1" i="0" u="none" strike="noStrike" kern="1200" cap="none" spc="0" normalizeH="0" baseline="0" noProof="0" dirty="0">
                <a:ln>
                  <a:noFill/>
                </a:ln>
                <a:solidFill>
                  <a:srgbClr val="0D6CB9"/>
                </a:solidFill>
                <a:effectLst/>
                <a:uLnTx/>
                <a:uFillTx/>
                <a:latin typeface="Calibri"/>
                <a:cs typeface="Calibri"/>
              </a:rPr>
              <a:t>	</a:t>
            </a:r>
            <a:r>
              <a:rPr kumimoji="0" lang="en-US" sz="2800" b="0" i="0" u="none" strike="noStrike" kern="1200" cap="none" spc="0" normalizeH="0" baseline="0" noProof="0" dirty="0">
                <a:ln>
                  <a:noFill/>
                </a:ln>
                <a:solidFill>
                  <a:srgbClr val="000000"/>
                </a:solidFill>
                <a:effectLst/>
                <a:uLnTx/>
                <a:uFillTx/>
                <a:latin typeface="Calibri"/>
                <a:cs typeface="Calibri"/>
              </a:rPr>
              <a:t>Guidance on small group size</a:t>
            </a:r>
            <a:endParaRPr lang="en-US" sz="2800" b="0" i="0" u="none" strike="noStrike" kern="1200" cap="none" spc="0" normalizeH="0" baseline="0" noProof="0" dirty="0">
              <a:ln>
                <a:noFill/>
              </a:ln>
              <a:solidFill>
                <a:srgbClr val="000000"/>
              </a:solidFill>
              <a:effectLst/>
              <a:uLnTx/>
              <a:uFillTx/>
              <a:latin typeface="Calibri"/>
              <a:cs typeface="Calibri"/>
            </a:endParaRPr>
          </a:p>
          <a:p>
            <a:pPr marL="457200" marR="0" lvl="1" indent="0" algn="l" defTabSz="914400" rtl="0" eaLnBrk="1" fontAlgn="auto" latinLnBrk="0" hangingPunct="1">
              <a:lnSpc>
                <a:spcPct val="100000"/>
              </a:lnSpc>
              <a:spcBef>
                <a:spcPts val="0"/>
              </a:spcBef>
              <a:spcAft>
                <a:spcPts val="0"/>
              </a:spcAft>
              <a:buClr>
                <a:srgbClr val="FF8134"/>
              </a:buClr>
              <a:buSzTx/>
              <a:buFontTx/>
              <a:buNone/>
              <a:tabLst/>
              <a:defRPr/>
            </a:pPr>
            <a:endParaRPr lang="en-US" sz="900" b="0" i="0" u="none" strike="noStrike" kern="1200" cap="none" spc="0" normalizeH="0" baseline="0" noProof="0" dirty="0">
              <a:ln>
                <a:noFill/>
              </a:ln>
              <a:solidFill>
                <a:srgbClr val="000000"/>
              </a:solidFill>
              <a:effectLst/>
              <a:uLnTx/>
              <a:uFillTx/>
              <a:latin typeface="Calibri" charset="0"/>
              <a:cs typeface="Calibri" charset="0"/>
            </a:endParaRPr>
          </a:p>
          <a:p>
            <a:pPr marL="457200" marR="0" lvl="1" indent="0" algn="l" defTabSz="914400" rtl="0" eaLnBrk="1" fontAlgn="auto" latinLnBrk="0" hangingPunct="1">
              <a:lnSpc>
                <a:spcPct val="100000"/>
              </a:lnSpc>
              <a:spcBef>
                <a:spcPts val="0"/>
              </a:spcBef>
              <a:spcAft>
                <a:spcPts val="0"/>
              </a:spcAft>
              <a:buClr>
                <a:srgbClr val="FF8134"/>
              </a:buClr>
              <a:buSzTx/>
              <a:buFontTx/>
              <a:buNone/>
              <a:tabLst/>
              <a:defRPr/>
            </a:pPr>
            <a:r>
              <a:rPr kumimoji="0" lang="en-US" sz="2800" b="1" i="0" u="none" strike="noStrike" kern="1200" cap="none" spc="0" normalizeH="0" baseline="0" noProof="0" dirty="0">
                <a:ln>
                  <a:noFill/>
                </a:ln>
                <a:solidFill>
                  <a:srgbClr val="0D6CB9"/>
                </a:solidFill>
                <a:effectLst/>
                <a:uLnTx/>
                <a:uFillTx/>
                <a:latin typeface="Calibri"/>
                <a:cs typeface="Calibri"/>
              </a:rPr>
              <a:t>Content and Language Supports:</a:t>
            </a:r>
            <a:endParaRPr lang="en-US" sz="2800" b="1" i="0" u="none" strike="noStrike" kern="1200" cap="none" spc="0" normalizeH="0" baseline="0" noProof="0" dirty="0">
              <a:ln>
                <a:noFill/>
              </a:ln>
              <a:solidFill>
                <a:srgbClr val="0D6CB9"/>
              </a:solidFill>
              <a:effectLst/>
              <a:uLnTx/>
              <a:uFillTx/>
              <a:latin typeface="Calibri"/>
              <a:cs typeface="Calibri"/>
            </a:endParaRPr>
          </a:p>
          <a:p>
            <a:pPr marL="800100" marR="0" lvl="1" indent="-342900" algn="l" defTabSz="914400" rtl="0" eaLnBrk="1" fontAlgn="auto" latinLnBrk="0" hangingPunct="1">
              <a:lnSpc>
                <a:spcPct val="100000"/>
              </a:lnSpc>
              <a:spcBef>
                <a:spcPts val="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Calibri"/>
                <a:cs typeface="Calibri"/>
              </a:rPr>
              <a:t>Beginning in </a:t>
            </a:r>
            <a:r>
              <a:rPr lang="en-US" sz="2800" dirty="0">
                <a:solidFill>
                  <a:srgbClr val="000000"/>
                </a:solidFill>
                <a:latin typeface="Calibri"/>
                <a:cs typeface="Calibri"/>
              </a:rPr>
              <a:t>spring</a:t>
            </a:r>
            <a:r>
              <a:rPr kumimoji="0" lang="en-US" sz="2800" b="0" i="0" u="none" strike="noStrike" kern="1200" cap="none" spc="0" normalizeH="0" baseline="0" noProof="0" dirty="0">
                <a:ln>
                  <a:noFill/>
                </a:ln>
                <a:solidFill>
                  <a:srgbClr val="000000"/>
                </a:solidFill>
                <a:effectLst/>
                <a:uLnTx/>
                <a:uFillTx/>
                <a:latin typeface="Calibri"/>
                <a:cs typeface="Calibri"/>
              </a:rPr>
              <a:t> 2020 pre-reads will </a:t>
            </a:r>
            <a:r>
              <a:rPr kumimoji="0" lang="en-US" sz="2800" b="1" i="0" u="none" strike="noStrike" kern="1200" cap="none" spc="0" normalizeH="0" baseline="0" noProof="0" dirty="0">
                <a:ln>
                  <a:noFill/>
                </a:ln>
                <a:solidFill>
                  <a:srgbClr val="000000"/>
                </a:solidFill>
                <a:effectLst/>
                <a:uLnTx/>
                <a:uFillTx/>
                <a:latin typeface="Calibri"/>
                <a:cs typeface="Calibri"/>
              </a:rPr>
              <a:t>only</a:t>
            </a:r>
            <a:r>
              <a:rPr kumimoji="0" lang="en-US" sz="2800" b="0" i="0" u="none" strike="noStrike" kern="1200" cap="none" spc="0" normalizeH="0" baseline="0" noProof="0" dirty="0">
                <a:ln>
                  <a:noFill/>
                </a:ln>
                <a:solidFill>
                  <a:srgbClr val="000000"/>
                </a:solidFill>
                <a:effectLst/>
                <a:uLnTx/>
                <a:uFillTx/>
                <a:latin typeface="Calibri"/>
                <a:cs typeface="Calibri"/>
              </a:rPr>
              <a:t> be provided prior to reading selections and editing passages</a:t>
            </a:r>
            <a:endParaRPr lang="en-US" sz="2800" b="0" i="0" u="none" strike="noStrike" kern="1200" cap="none" spc="0" normalizeH="0" baseline="0" noProof="0" dirty="0">
              <a:ln>
                <a:noFill/>
              </a:ln>
              <a:solidFill>
                <a:srgbClr val="000000"/>
              </a:solidFill>
              <a:effectLst/>
              <a:uLnTx/>
              <a:uFillTx/>
              <a:latin typeface="Calibri"/>
              <a:cs typeface="Calibri"/>
            </a:endParaRPr>
          </a:p>
          <a:p>
            <a:pPr marL="800100" marR="0" lvl="1" indent="-342900" algn="l" defTabSz="914400" rtl="0" eaLnBrk="1" fontAlgn="auto" latinLnBrk="0" hangingPunct="1">
              <a:lnSpc>
                <a:spcPct val="100000"/>
              </a:lnSpc>
              <a:spcBef>
                <a:spcPts val="0"/>
              </a:spcBef>
              <a:spcAft>
                <a:spcPts val="0"/>
              </a:spcAft>
              <a:buClr>
                <a:srgbClr val="FF8134"/>
              </a:buClr>
              <a:buSzTx/>
              <a:buFont typeface="Wingdings" panose="05000000000000000000" pitchFamily="2" charset="2"/>
              <a:buChar char="§"/>
              <a:tabLst/>
              <a:defRPr/>
            </a:pPr>
            <a:endParaRPr lang="en-US" sz="900" b="0" i="0" u="none" strike="noStrike" kern="1200" cap="none" spc="0" normalizeH="0" baseline="0" noProof="0" dirty="0">
              <a:ln>
                <a:noFill/>
              </a:ln>
              <a:solidFill>
                <a:srgbClr val="000000"/>
              </a:solidFill>
              <a:effectLst/>
              <a:uLnTx/>
              <a:uFillTx/>
              <a:latin typeface="Calibri"/>
              <a:cs typeface="Calibri"/>
            </a:endParaRPr>
          </a:p>
          <a:p>
            <a:pPr marL="457200" marR="0" lvl="1" indent="0" algn="l" defTabSz="914400" rtl="0" eaLnBrk="1" fontAlgn="auto" latinLnBrk="0" hangingPunct="1">
              <a:lnSpc>
                <a:spcPct val="100000"/>
              </a:lnSpc>
              <a:spcBef>
                <a:spcPts val="0"/>
              </a:spcBef>
              <a:spcAft>
                <a:spcPts val="0"/>
              </a:spcAft>
              <a:buClr>
                <a:srgbClr val="FF8134"/>
              </a:buClr>
              <a:buSzTx/>
              <a:buFontTx/>
              <a:buNone/>
              <a:tabLst/>
              <a:defRPr/>
            </a:pPr>
            <a:r>
              <a:rPr kumimoji="0" lang="en-US" sz="2800" b="1" i="0" u="none" strike="noStrike" kern="1200" cap="none" spc="0" normalizeH="0" baseline="0" noProof="0" dirty="0">
                <a:ln>
                  <a:noFill/>
                </a:ln>
                <a:solidFill>
                  <a:srgbClr val="0D6CB9"/>
                </a:solidFill>
                <a:effectLst/>
                <a:uLnTx/>
                <a:uFillTx/>
                <a:latin typeface="Calibri"/>
                <a:cs typeface="Calibri"/>
              </a:rPr>
              <a:t>Authority for Decision and Required Documentation:</a:t>
            </a:r>
            <a:endParaRPr lang="en-US" sz="2800" b="1" i="0" u="none" strike="noStrike" kern="1200" cap="none" spc="0" normalizeH="0" baseline="0" noProof="0" dirty="0">
              <a:ln>
                <a:noFill/>
              </a:ln>
              <a:solidFill>
                <a:srgbClr val="0D6CB9"/>
              </a:solidFill>
              <a:effectLst/>
              <a:uLnTx/>
              <a:uFillTx/>
              <a:latin typeface="Calibri"/>
              <a:cs typeface="Calibri"/>
            </a:endParaRPr>
          </a:p>
          <a:p>
            <a:pPr marL="800100" marR="0" lvl="1" indent="-342900" algn="l" defTabSz="914400" rtl="0" eaLnBrk="1" fontAlgn="auto" latinLnBrk="0" hangingPunct="1">
              <a:lnSpc>
                <a:spcPct val="100000"/>
              </a:lnSpc>
              <a:spcBef>
                <a:spcPts val="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Calibri"/>
                <a:cs typeface="Calibri"/>
              </a:rPr>
              <a:t>An LPAC can make a decision for a student to use the following designated supports </a:t>
            </a:r>
            <a:r>
              <a:rPr kumimoji="0" lang="en-US" sz="2800" b="1" i="0" u="none" strike="noStrike" kern="1200" cap="none" spc="0" normalizeH="0" baseline="0" noProof="0" dirty="0">
                <a:ln>
                  <a:noFill/>
                </a:ln>
                <a:solidFill>
                  <a:srgbClr val="000000"/>
                </a:solidFill>
                <a:effectLst/>
                <a:uLnTx/>
                <a:uFillTx/>
                <a:latin typeface="Calibri"/>
                <a:cs typeface="Calibri"/>
              </a:rPr>
              <a:t>WITHOUT</a:t>
            </a:r>
            <a:r>
              <a:rPr kumimoji="0" lang="en-US" sz="2800" b="0" i="0" u="none" strike="noStrike" kern="1200" cap="none" spc="0" normalizeH="0" baseline="0" noProof="0" dirty="0">
                <a:ln>
                  <a:noFill/>
                </a:ln>
                <a:solidFill>
                  <a:srgbClr val="000000"/>
                </a:solidFill>
                <a:effectLst/>
                <a:uLnTx/>
                <a:uFillTx/>
                <a:latin typeface="Calibri"/>
                <a:cs typeface="Calibri"/>
              </a:rPr>
              <a:t> an ARD or Section 504 committee, if eligible for:</a:t>
            </a:r>
            <a:endParaRPr lang="en-US" sz="2800" b="0" i="0" u="none" strike="noStrike" kern="1200" cap="none" spc="0" normalizeH="0" baseline="0" noProof="0" dirty="0">
              <a:ln>
                <a:noFill/>
              </a:ln>
              <a:solidFill>
                <a:srgbClr val="000000"/>
              </a:solidFill>
              <a:effectLst/>
              <a:uLnTx/>
              <a:uFillTx/>
              <a:latin typeface="Calibri"/>
              <a:cs typeface="Calibri"/>
            </a:endParaRPr>
          </a:p>
          <a:p>
            <a:pPr marL="1257300" lvl="2" indent="-342900">
              <a:buClr>
                <a:srgbClr val="FF8134"/>
              </a:buClr>
              <a:buFont typeface="Wingdings" charset="2"/>
              <a:buChar char="§"/>
              <a:defRPr/>
            </a:pPr>
            <a:r>
              <a:rPr kumimoji="0" lang="en-US" sz="2400" b="0" i="0" u="none" strike="noStrike" kern="1200" cap="none" spc="0" normalizeH="0" baseline="0" noProof="0" dirty="0">
                <a:ln>
                  <a:noFill/>
                </a:ln>
                <a:solidFill>
                  <a:srgbClr val="000000"/>
                </a:solidFill>
                <a:effectLst/>
                <a:uLnTx/>
                <a:uFillTx/>
                <a:latin typeface="Calibri"/>
                <a:cs typeface="Calibri"/>
              </a:rPr>
              <a:t>Extra Time</a:t>
            </a:r>
            <a:r>
              <a:rPr lang="en-US" sz="2400" dirty="0">
                <a:solidFill>
                  <a:srgbClr val="000000"/>
                </a:solidFill>
                <a:latin typeface="Calibri"/>
                <a:cs typeface="Calibri"/>
              </a:rPr>
              <a:t> </a:t>
            </a:r>
            <a:endParaRPr lang="en-US" sz="2400" b="0" i="0" u="none" strike="noStrike" kern="1200" cap="none" spc="0" normalizeH="0" baseline="0" noProof="0" dirty="0">
              <a:ln>
                <a:noFill/>
              </a:ln>
              <a:solidFill>
                <a:srgbClr val="000000"/>
              </a:solidFill>
              <a:effectLst/>
              <a:uLnTx/>
              <a:uFillTx/>
              <a:latin typeface="Calibri" charset="0"/>
              <a:cs typeface="Calibri" charset="0"/>
            </a:endParaRPr>
          </a:p>
          <a:p>
            <a:pPr marL="1257300" marR="0" lvl="2" indent="-342900" algn="l" defTabSz="914400" rtl="0" eaLnBrk="1" fontAlgn="auto" latinLnBrk="0" hangingPunct="1">
              <a:lnSpc>
                <a:spcPct val="100000"/>
              </a:lnSpc>
              <a:spcBef>
                <a:spcPts val="0"/>
              </a:spcBef>
              <a:spcAft>
                <a:spcPts val="0"/>
              </a:spcAft>
              <a:buClr>
                <a:srgbClr val="FF8134"/>
              </a:buClr>
              <a:buSzTx/>
              <a:buFont typeface="Wingdings" charset="2"/>
              <a:buChar char="§"/>
              <a:tabLst/>
              <a:defRPr/>
            </a:pPr>
            <a:r>
              <a:rPr kumimoji="0" lang="en-US" sz="2400" b="0" i="0" u="none" strike="noStrike" kern="1200" cap="none" spc="0" normalizeH="0" baseline="0" noProof="0" dirty="0">
                <a:ln>
                  <a:noFill/>
                </a:ln>
                <a:solidFill>
                  <a:srgbClr val="000000"/>
                </a:solidFill>
                <a:effectLst/>
                <a:uLnTx/>
                <a:uFillTx/>
                <a:latin typeface="Calibri"/>
                <a:cs typeface="Calibri"/>
              </a:rPr>
              <a:t>Content and Language Supports</a:t>
            </a:r>
            <a:endParaRPr lang="en-US" sz="2400" b="0" i="0" u="none" strike="noStrike" kern="1200" cap="none" spc="0" normalizeH="0" baseline="0" noProof="0" dirty="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100000"/>
              </a:lnSpc>
              <a:spcBef>
                <a:spcPts val="0"/>
              </a:spcBef>
              <a:spcAft>
                <a:spcPts val="0"/>
              </a:spcAft>
              <a:buClr>
                <a:srgbClr val="FF8134"/>
              </a:buClr>
              <a:buSzTx/>
              <a:buFont typeface="Wingdings" charset="2"/>
              <a:buChar char="§"/>
              <a:tabLst/>
              <a:defRPr/>
            </a:pPr>
            <a:r>
              <a:rPr kumimoji="0" lang="en-US" sz="2400" b="0" i="0" u="none" strike="noStrike" kern="1200" cap="none" spc="0" normalizeH="0" baseline="0" noProof="0" dirty="0">
                <a:ln>
                  <a:noFill/>
                </a:ln>
                <a:solidFill>
                  <a:srgbClr val="000000"/>
                </a:solidFill>
                <a:effectLst/>
                <a:uLnTx/>
                <a:uFillTx/>
                <a:latin typeface="Calibri"/>
                <a:cs typeface="Calibri"/>
              </a:rPr>
              <a:t>Oral/Signed Administration</a:t>
            </a:r>
            <a:endParaRPr lang="en-US" sz="2400" b="0" i="0" u="none" strike="noStrike" kern="1200" cap="none" spc="0" normalizeH="0" baseline="0" noProof="0" dirty="0">
              <a:ln>
                <a:noFill/>
              </a:ln>
              <a:solidFill>
                <a:srgbClr val="000000"/>
              </a:solidFill>
              <a:effectLst/>
              <a:uLnTx/>
              <a:uFillTx/>
              <a:latin typeface="Calibri"/>
              <a:cs typeface="Calibri"/>
            </a:endParaRPr>
          </a:p>
          <a:p>
            <a:pPr marL="914400" marR="0" lvl="2" indent="0" algn="l" defTabSz="914400" rtl="0" eaLnBrk="1" fontAlgn="auto" latinLnBrk="0" hangingPunct="1">
              <a:lnSpc>
                <a:spcPct val="100000"/>
              </a:lnSpc>
              <a:spcBef>
                <a:spcPts val="0"/>
              </a:spcBef>
              <a:spcAft>
                <a:spcPts val="0"/>
              </a:spcAft>
              <a:buClr>
                <a:srgbClr val="FF8134"/>
              </a:buClr>
              <a:buSzTx/>
              <a:buFontTx/>
              <a:buNone/>
              <a:tabLst/>
              <a:defRPr/>
            </a:pPr>
            <a:endParaRPr lang="en-US" sz="2800" b="0" i="0" u="none" strike="noStrike" kern="1200" cap="none" spc="0" normalizeH="0" baseline="0" noProof="0" dirty="0">
              <a:ln>
                <a:noFill/>
              </a:ln>
              <a:solidFill>
                <a:srgbClr val="000000"/>
              </a:solidFill>
              <a:effectLst/>
              <a:uLnTx/>
              <a:uFillTx/>
              <a:latin typeface="Calibri" charset="0"/>
              <a:cs typeface="Calibri" charset="0"/>
            </a:endParaRPr>
          </a:p>
          <a:p>
            <a:pPr marL="914400" marR="0" lvl="2" indent="0" algn="l" defTabSz="914400" rtl="0" eaLnBrk="1" fontAlgn="auto" latinLnBrk="0" hangingPunct="1">
              <a:lnSpc>
                <a:spcPct val="100000"/>
              </a:lnSpc>
              <a:spcBef>
                <a:spcPts val="0"/>
              </a:spcBef>
              <a:spcAft>
                <a:spcPts val="0"/>
              </a:spcAft>
              <a:buClr>
                <a:srgbClr val="FF8134"/>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charset="0"/>
              <a:ea typeface="+mn-ea"/>
              <a:cs typeface="Calibri" charset="0"/>
            </a:endParaRPr>
          </a:p>
          <a:p>
            <a:pPr marL="914400" marR="0" lvl="2" indent="0" algn="l" defTabSz="914400" rtl="0" eaLnBrk="1" fontAlgn="auto" latinLnBrk="0" hangingPunct="1">
              <a:lnSpc>
                <a:spcPct val="100000"/>
              </a:lnSpc>
              <a:spcBef>
                <a:spcPts val="0"/>
              </a:spcBef>
              <a:spcAft>
                <a:spcPts val="0"/>
              </a:spcAft>
              <a:buClr>
                <a:srgbClr val="FF8134"/>
              </a:buClr>
              <a:buSzTx/>
              <a:buFontTx/>
              <a:buNone/>
              <a:tabLst/>
              <a:defRPr/>
            </a:pPr>
            <a:endParaRPr kumimoji="0" lang="en-US" sz="2200" b="0" i="0" u="none" strike="noStrike" kern="1200" cap="none" spc="0" normalizeH="0" baseline="0" noProof="0" dirty="0">
              <a:ln>
                <a:noFill/>
              </a:ln>
              <a:solidFill>
                <a:srgbClr val="000000"/>
              </a:solidFill>
              <a:effectLst/>
              <a:uLnTx/>
              <a:uFillTx/>
              <a:latin typeface="Calibri" charset="0"/>
              <a:ea typeface="+mn-ea"/>
              <a:cs typeface="Calibri" charset="0"/>
            </a:endParaRPr>
          </a:p>
        </p:txBody>
      </p:sp>
      <p:sp>
        <p:nvSpPr>
          <p:cNvPr id="6" name="Explosion: 14 Points 5">
            <a:extLst>
              <a:ext uri="{FF2B5EF4-FFF2-40B4-BE49-F238E27FC236}">
                <a16:creationId xmlns:a16="http://schemas.microsoft.com/office/drawing/2014/main" id="{0DFDA4AF-1A86-4A71-B4F9-6FD87AAAF1E1}"/>
              </a:ext>
            </a:extLst>
          </p:cNvPr>
          <p:cNvSpPr/>
          <p:nvPr/>
        </p:nvSpPr>
        <p:spPr>
          <a:xfrm>
            <a:off x="9847905" y="248815"/>
            <a:ext cx="1552575" cy="914400"/>
          </a:xfrm>
          <a:prstGeom prst="irregularSeal2">
            <a:avLst/>
          </a:prstGeom>
          <a:solidFill>
            <a:srgbClr val="FF8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rPr>
              <a:t>NEW</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53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1">
                <a:solidFill>
                  <a:srgbClr val="1682C5"/>
                </a:solidFill>
                <a:latin typeface="Calibri"/>
                <a:ea typeface="Calibri" charset="0"/>
                <a:cs typeface="Calibri"/>
              </a:rPr>
              <a:t>2019</a:t>
            </a:r>
            <a:r>
              <a:rPr lang="en-US" sz="3600" b="1">
                <a:solidFill>
                  <a:schemeClr val="accent1"/>
                </a:solidFill>
                <a:latin typeface="Calibri"/>
                <a:ea typeface="Calibri" charset="0"/>
                <a:cs typeface="Calibri"/>
              </a:rPr>
              <a:t>–</a:t>
            </a:r>
            <a:r>
              <a:rPr lang="en-US" sz="3600" b="1">
                <a:solidFill>
                  <a:srgbClr val="1682C5"/>
                </a:solidFill>
                <a:latin typeface="Calibri"/>
                <a:ea typeface="Calibri" charset="0"/>
                <a:cs typeface="Calibri"/>
              </a:rPr>
              <a:t>2020</a:t>
            </a:r>
            <a:r>
              <a:rPr kumimoji="0" lang="en-US" sz="3600" b="1" i="0" u="none" strike="noStrike" kern="1200" cap="none" spc="0" normalizeH="0" baseline="0" noProof="0">
                <a:ln>
                  <a:noFill/>
                </a:ln>
                <a:solidFill>
                  <a:srgbClr val="1682C5"/>
                </a:solidFill>
                <a:effectLst/>
                <a:uLnTx/>
                <a:uFillTx/>
                <a:latin typeface="Calibri"/>
                <a:ea typeface="Calibri" charset="0"/>
                <a:cs typeface="Calibri"/>
              </a:rPr>
              <a:t> Accessibility Updates</a:t>
            </a:r>
          </a:p>
        </p:txBody>
      </p:sp>
      <p:sp>
        <p:nvSpPr>
          <p:cNvPr id="2" name="TextBox 1">
            <a:extLst>
              <a:ext uri="{FF2B5EF4-FFF2-40B4-BE49-F238E27FC236}">
                <a16:creationId xmlns:a16="http://schemas.microsoft.com/office/drawing/2014/main" id="{36C97941-4124-44DC-BB2C-DC0A1B16B100}"/>
              </a:ext>
            </a:extLst>
          </p:cNvPr>
          <p:cNvSpPr txBox="1"/>
          <p:nvPr/>
        </p:nvSpPr>
        <p:spPr>
          <a:xfrm>
            <a:off x="365820" y="1276370"/>
            <a:ext cx="11250187" cy="507831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1" indent="0" algn="l" defTabSz="914400" rtl="0" eaLnBrk="1" fontAlgn="auto" latinLnBrk="0" hangingPunct="1">
              <a:lnSpc>
                <a:spcPct val="100000"/>
              </a:lnSpc>
              <a:spcBef>
                <a:spcPts val="0"/>
              </a:spcBef>
              <a:spcAft>
                <a:spcPts val="0"/>
              </a:spcAft>
              <a:buClr>
                <a:srgbClr val="FF8134"/>
              </a:buClr>
              <a:buSzTx/>
              <a:buFontTx/>
              <a:buNone/>
              <a:tabLst/>
              <a:defRPr/>
            </a:pPr>
            <a:r>
              <a:rPr kumimoji="0" lang="en-US" sz="2600" b="1" i="0" u="none" strike="noStrike" kern="1200" cap="none" spc="0" normalizeH="0" baseline="0" noProof="0">
                <a:ln>
                  <a:noFill/>
                </a:ln>
                <a:solidFill>
                  <a:srgbClr val="0D6CB9"/>
                </a:solidFill>
                <a:effectLst/>
                <a:uLnTx/>
                <a:uFillTx/>
                <a:latin typeface="Calibri" panose="020F0502020204030204"/>
                <a:ea typeface="+mn-ea"/>
                <a:cs typeface="+mn-cs"/>
              </a:rPr>
              <a:t>Braille/Refreshable Braille</a:t>
            </a:r>
            <a:r>
              <a:rPr kumimoji="0" lang="en-US" sz="2600" b="0" i="0" u="none" strike="noStrike" kern="1200" cap="none" spc="0" normalizeH="0" baseline="0" noProof="0">
                <a:ln>
                  <a:noFill/>
                </a:ln>
                <a:solidFill>
                  <a:srgbClr val="0D6CB9"/>
                </a:solidFill>
                <a:effectLst/>
                <a:uLnTx/>
                <a:uFillTx/>
                <a:latin typeface="Calibri" panose="020F0502020204030204"/>
                <a:ea typeface="+mn-ea"/>
                <a:cs typeface="+mn-cs"/>
              </a:rPr>
              <a:t>:</a:t>
            </a:r>
            <a:endParaRPr kumimoji="0" lang="en-US" sz="2600" b="0" i="0" u="none" strike="noStrike" kern="1200" cap="none" spc="0" normalizeH="0" baseline="0" noProof="0">
              <a:ln>
                <a:noFill/>
              </a:ln>
              <a:solidFill>
                <a:srgbClr val="000000"/>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
                <a:srgbClr val="FF8134"/>
              </a:buClr>
              <a:buSzTx/>
              <a:buFont typeface="Wingdings" panose="05000000000000000000" pitchFamily="2" charset="2"/>
              <a:buChar char="§"/>
              <a:tabLst/>
              <a:defRPr/>
            </a:pPr>
            <a:r>
              <a:rPr kumimoji="0" lang="en-US" sz="2600" b="0" i="0" u="none" strike="noStrike" kern="1200" cap="none" spc="0" normalizeH="0" baseline="0" noProof="0">
                <a:ln>
                  <a:noFill/>
                </a:ln>
                <a:solidFill>
                  <a:srgbClr val="000000"/>
                </a:solidFill>
                <a:effectLst/>
                <a:uLnTx/>
                <a:uFillTx/>
                <a:latin typeface="Calibri" panose="020F0502020204030204"/>
                <a:ea typeface="+mn-ea"/>
                <a:cs typeface="+mn-cs"/>
              </a:rPr>
              <a:t>A submission of an Accommodation Request Form is </a:t>
            </a:r>
            <a:r>
              <a:rPr kumimoji="0" lang="en-US" sz="2600" b="1" i="0" u="none" strike="noStrike" kern="1200" cap="none" spc="0" normalizeH="0" baseline="0" noProof="0">
                <a:ln>
                  <a:noFill/>
                </a:ln>
                <a:solidFill>
                  <a:srgbClr val="000000"/>
                </a:solidFill>
                <a:effectLst/>
                <a:uLnTx/>
                <a:uFillTx/>
                <a:latin typeface="Calibri" panose="020F0502020204030204"/>
                <a:ea typeface="+mn-ea"/>
                <a:cs typeface="+mn-cs"/>
              </a:rPr>
              <a:t>NOT</a:t>
            </a:r>
            <a:r>
              <a:rPr kumimoji="0" lang="en-US" sz="2600" b="0" i="0" u="none" strike="noStrike" kern="1200" cap="none" spc="0" normalizeH="0" baseline="0" noProof="0">
                <a:ln>
                  <a:noFill/>
                </a:ln>
                <a:solidFill>
                  <a:srgbClr val="000000"/>
                </a:solidFill>
                <a:effectLst/>
                <a:uLnTx/>
                <a:uFillTx/>
                <a:latin typeface="Calibri" panose="020F0502020204030204"/>
                <a:ea typeface="+mn-ea"/>
                <a:cs typeface="+mn-cs"/>
              </a:rPr>
              <a:t> needed for braille students who need the STAAR with Embedded Supports paper test.</a:t>
            </a:r>
            <a:endParaRPr lang="en-US" sz="2600" b="0" i="0" u="none" strike="noStrike" kern="1200" cap="none" spc="0" normalizeH="0" baseline="0" noProof="0">
              <a:ln>
                <a:noFill/>
              </a:ln>
              <a:solidFill>
                <a:srgbClr val="000000"/>
              </a:solidFill>
              <a:effectLst/>
              <a:uLnTx/>
              <a:uFillTx/>
              <a:latin typeface="Calibri" panose="020F0502020204030204"/>
              <a:cs typeface="Calibri"/>
            </a:endParaRPr>
          </a:p>
          <a:p>
            <a:pPr marL="457200" marR="0" lvl="1" indent="0" algn="l" defTabSz="914400" rtl="0" eaLnBrk="1" fontAlgn="auto" latinLnBrk="0" hangingPunct="1">
              <a:lnSpc>
                <a:spcPct val="100000"/>
              </a:lnSpc>
              <a:spcBef>
                <a:spcPts val="0"/>
              </a:spcBef>
              <a:spcAft>
                <a:spcPts val="0"/>
              </a:spcAft>
              <a:buClr>
                <a:srgbClr val="FF8134"/>
              </a:buClr>
              <a:buSzTx/>
              <a:buFontTx/>
              <a:buNone/>
              <a:tabLst/>
              <a:defRPr/>
            </a:pPr>
            <a:endParaRPr lang="en-US" sz="900" b="0" i="0" u="none" strike="noStrike" kern="1200" cap="none" spc="0" normalizeH="0" baseline="0" noProof="0">
              <a:ln>
                <a:noFill/>
              </a:ln>
              <a:solidFill>
                <a:srgbClr val="000000"/>
              </a:solidFill>
              <a:effectLst/>
              <a:uLnTx/>
              <a:uFillTx/>
              <a:latin typeface="Calibri" panose="020F0502020204030204"/>
              <a:cs typeface="Calibri"/>
            </a:endParaRPr>
          </a:p>
          <a:p>
            <a:pPr marL="800100" marR="0" lvl="1" indent="-342900" algn="l" defTabSz="914400" rtl="0" eaLnBrk="1" fontAlgn="auto" latinLnBrk="0" hangingPunct="1">
              <a:lnSpc>
                <a:spcPct val="100000"/>
              </a:lnSpc>
              <a:spcBef>
                <a:spcPts val="0"/>
              </a:spcBef>
              <a:spcAft>
                <a:spcPts val="0"/>
              </a:spcAft>
              <a:buClr>
                <a:srgbClr val="FF8134"/>
              </a:buClr>
              <a:buSzTx/>
              <a:buFont typeface="Wingdings" panose="05000000000000000000" pitchFamily="2" charset="2"/>
              <a:buChar char="§"/>
              <a:tabLst/>
              <a:defRPr/>
            </a:pPr>
            <a:r>
              <a:rPr kumimoji="0" lang="en-US" sz="2600" b="0" i="0" u="none" strike="noStrike" kern="1200" cap="none" spc="0" normalizeH="0" baseline="0" noProof="0">
                <a:ln>
                  <a:noFill/>
                </a:ln>
                <a:solidFill>
                  <a:srgbClr val="000000"/>
                </a:solidFill>
                <a:effectLst/>
                <a:uLnTx/>
                <a:uFillTx/>
                <a:latin typeface="Calibri" panose="020F0502020204030204"/>
                <a:ea typeface="+mn-ea"/>
                <a:cs typeface="+mn-cs"/>
              </a:rPr>
              <a:t>For students taking STAAR braille, including students using a refreshable braille display, who are also eligible to receive content and language supports, districts should contact the Texas Assessment Support Center to order STAAR with Embedded Supports materials. </a:t>
            </a:r>
            <a:endParaRPr lang="en-US" sz="2600" b="0" i="0" u="none" strike="noStrike" kern="1200" cap="none" spc="0" normalizeH="0" baseline="0" noProof="0">
              <a:ln>
                <a:noFill/>
              </a:ln>
              <a:solidFill>
                <a:srgbClr val="000000"/>
              </a:solidFill>
              <a:effectLst/>
              <a:uLnTx/>
              <a:uFillTx/>
              <a:latin typeface="Calibri" panose="020F0502020204030204"/>
              <a:cs typeface="Calibri"/>
            </a:endParaRPr>
          </a:p>
          <a:p>
            <a:pPr marL="457200" marR="0" lvl="1" indent="0" algn="l" defTabSz="914400" rtl="0" eaLnBrk="1" fontAlgn="auto" latinLnBrk="0" hangingPunct="1">
              <a:lnSpc>
                <a:spcPct val="100000"/>
              </a:lnSpc>
              <a:spcBef>
                <a:spcPts val="0"/>
              </a:spcBef>
              <a:spcAft>
                <a:spcPts val="0"/>
              </a:spcAft>
              <a:buClr>
                <a:srgbClr val="FF8134"/>
              </a:buClr>
              <a:buSzTx/>
              <a:buFontTx/>
              <a:buNone/>
              <a:tabLst/>
              <a:defRPr/>
            </a:pPr>
            <a:endParaRPr lang="en-US" sz="900" b="0" i="0" u="none" strike="noStrike" kern="1200" cap="none" spc="0" normalizeH="0" baseline="0" noProof="0">
              <a:ln>
                <a:noFill/>
              </a:ln>
              <a:solidFill>
                <a:srgbClr val="000000"/>
              </a:solidFill>
              <a:effectLst/>
              <a:uLnTx/>
              <a:uFillTx/>
              <a:latin typeface="Calibri" panose="020F0502020204030204"/>
              <a:cs typeface="Calibri"/>
            </a:endParaRPr>
          </a:p>
          <a:p>
            <a:pPr marL="800100" lvl="1" indent="-342900">
              <a:buClr>
                <a:srgbClr val="FF8134"/>
              </a:buClr>
              <a:buFont typeface="Wingdings" panose="05000000000000000000" pitchFamily="2" charset="2"/>
              <a:buChar char="§"/>
              <a:defRPr/>
            </a:pPr>
            <a:r>
              <a:rPr lang="en-US" sz="2600">
                <a:solidFill>
                  <a:srgbClr val="000000"/>
                </a:solidFill>
                <a:latin typeface="Calibri" panose="020F0502020204030204"/>
              </a:rPr>
              <a:t> </a:t>
            </a:r>
            <a:r>
              <a:rPr kumimoji="0" lang="en-US" sz="2600" b="0" i="0" u="none" strike="noStrike" kern="1200" cap="none" spc="0" normalizeH="0" baseline="0" noProof="0">
                <a:ln>
                  <a:noFill/>
                </a:ln>
                <a:solidFill>
                  <a:srgbClr val="000000"/>
                </a:solidFill>
                <a:effectLst/>
                <a:uLnTx/>
                <a:uFillTx/>
                <a:latin typeface="Calibri" panose="020F0502020204030204"/>
                <a:ea typeface="+mn-ea"/>
                <a:cs typeface="+mn-cs"/>
              </a:rPr>
              <a:t>A preview window during testing week for districts administering the following:</a:t>
            </a:r>
            <a:endParaRPr lang="en-US" sz="2600" b="0" i="0" u="none" strike="noStrike" kern="1200" cap="none" spc="0" normalizeH="0" baseline="0" noProof="0">
              <a:ln>
                <a:noFill/>
              </a:ln>
              <a:solidFill>
                <a:srgbClr val="000000"/>
              </a:solidFill>
              <a:effectLst/>
              <a:uLnTx/>
              <a:uFillTx/>
              <a:latin typeface="Calibri" panose="020F0502020204030204"/>
              <a:cs typeface="Calibri"/>
            </a:endParaRPr>
          </a:p>
          <a:p>
            <a:pPr marL="1257300" marR="0" lvl="2" indent="-342900" algn="l" defTabSz="914400" rtl="0" eaLnBrk="1" fontAlgn="auto" latinLnBrk="0" hangingPunct="1">
              <a:lnSpc>
                <a:spcPct val="100000"/>
              </a:lnSpc>
              <a:spcBef>
                <a:spcPts val="0"/>
              </a:spcBef>
              <a:spcAft>
                <a:spcPts val="0"/>
              </a:spcAft>
              <a:buClr>
                <a:srgbClr val="FF8134"/>
              </a:buClr>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Braille assessment with the STAAR large-print test booklet</a:t>
            </a: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1257300" marR="0" lvl="2" indent="-342900" algn="l" defTabSz="914400" rtl="0" eaLnBrk="1" fontAlgn="auto" latinLnBrk="0" hangingPunct="1">
              <a:lnSpc>
                <a:spcPct val="100000"/>
              </a:lnSpc>
              <a:spcBef>
                <a:spcPts val="0"/>
              </a:spcBef>
              <a:spcAft>
                <a:spcPts val="0"/>
              </a:spcAft>
              <a:buClr>
                <a:srgbClr val="FF8134"/>
              </a:buClr>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Braille assessment in conjunction with the STAAR with Embedded Supports paper test</a:t>
            </a:r>
            <a:endParaRPr kumimoji="0" lang="en-US" sz="2400" b="0" i="0" u="none" strike="noStrike" kern="1200" cap="none" spc="0" normalizeH="0" baseline="0" noProof="0">
              <a:ln>
                <a:noFill/>
              </a:ln>
              <a:solidFill>
                <a:srgbClr val="000000"/>
              </a:solidFill>
              <a:effectLst/>
              <a:uLnTx/>
              <a:uFillTx/>
              <a:latin typeface="Open Sans (Headings)"/>
              <a:ea typeface="+mn-ea"/>
              <a:cs typeface="+mn-cs"/>
            </a:endParaRPr>
          </a:p>
        </p:txBody>
      </p:sp>
      <p:sp>
        <p:nvSpPr>
          <p:cNvPr id="6" name="Explosion: 14 Points 5">
            <a:extLst>
              <a:ext uri="{FF2B5EF4-FFF2-40B4-BE49-F238E27FC236}">
                <a16:creationId xmlns:a16="http://schemas.microsoft.com/office/drawing/2014/main" id="{0DFDA4AF-1A86-4A71-B4F9-6FD87AAAF1E1}"/>
              </a:ext>
            </a:extLst>
          </p:cNvPr>
          <p:cNvSpPr/>
          <p:nvPr/>
        </p:nvSpPr>
        <p:spPr>
          <a:xfrm>
            <a:off x="9807249" y="245227"/>
            <a:ext cx="1552575" cy="914400"/>
          </a:xfrm>
          <a:prstGeom prst="irregularSeal2">
            <a:avLst/>
          </a:prstGeom>
          <a:solidFill>
            <a:srgbClr val="FF8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rPr>
              <a:t>NEW</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145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187" y="414752"/>
            <a:ext cx="9574714" cy="737937"/>
          </a:xfrm>
        </p:spPr>
        <p:txBody>
          <a:bodyPr anchor="t"/>
          <a:lstStyle/>
          <a:p>
            <a:pPr algn="ctr"/>
            <a:r>
              <a:rPr lang="en-US" b="1">
                <a:solidFill>
                  <a:srgbClr val="0070C0"/>
                </a:solidFill>
                <a:latin typeface="Calibri"/>
                <a:ea typeface="Calibri" charset="0"/>
                <a:cs typeface="Calibri"/>
              </a:rPr>
              <a:t>Key Enhancements for 2019</a:t>
            </a:r>
            <a:r>
              <a:rPr lang="en-US" b="1">
                <a:solidFill>
                  <a:srgbClr val="0070C0"/>
                </a:solidFill>
                <a:latin typeface="Calibri"/>
                <a:ea typeface="+mj-lt"/>
                <a:cs typeface="Calibri"/>
              </a:rPr>
              <a:t>–</a:t>
            </a:r>
            <a:r>
              <a:rPr lang="en-US" b="1">
                <a:solidFill>
                  <a:srgbClr val="0070C0"/>
                </a:solidFill>
                <a:latin typeface="Calibri"/>
                <a:ea typeface="Calibri" charset="0"/>
                <a:cs typeface="Calibri"/>
              </a:rPr>
              <a:t>2020</a:t>
            </a:r>
            <a:endParaRPr lang="en-US">
              <a:solidFill>
                <a:srgbClr val="0070C0"/>
              </a:solidFill>
            </a:endParaRPr>
          </a:p>
        </p:txBody>
      </p:sp>
      <p:sp>
        <p:nvSpPr>
          <p:cNvPr id="3" name="Content Placeholder 2"/>
          <p:cNvSpPr>
            <a:spLocks noGrp="1"/>
          </p:cNvSpPr>
          <p:nvPr>
            <p:ph sz="half" idx="2"/>
          </p:nvPr>
        </p:nvSpPr>
        <p:spPr>
          <a:xfrm>
            <a:off x="1222721" y="1477334"/>
            <a:ext cx="10385113" cy="4522355"/>
          </a:xfrm>
        </p:spPr>
        <p:txBody>
          <a:bodyPr anchor="t"/>
          <a:lstStyle/>
          <a:p>
            <a:pPr marL="457200" indent="-457200">
              <a:buClr>
                <a:srgbClr val="F06039"/>
              </a:buClr>
              <a:buFont typeface="Wingdings" panose="05000000000000000000" pitchFamily="2" charset="2"/>
              <a:buChar char="ü"/>
            </a:pPr>
            <a:r>
              <a:rPr lang="en-US" b="0" dirty="0">
                <a:latin typeface="Calibri"/>
                <a:cs typeface="Calibri"/>
              </a:rPr>
              <a:t>LPAC authority for decision for accommodations changes</a:t>
            </a:r>
          </a:p>
          <a:p>
            <a:pPr marL="457200" indent="-457200">
              <a:buClr>
                <a:srgbClr val="F06039"/>
              </a:buClr>
              <a:buFont typeface="Wingdings" panose="05000000000000000000" pitchFamily="2" charset="2"/>
              <a:buChar char="ü"/>
            </a:pPr>
            <a:r>
              <a:rPr lang="en-US" b="0" dirty="0">
                <a:latin typeface="Calibri"/>
                <a:cs typeface="Calibri"/>
              </a:rPr>
              <a:t>TELPAS Training Center upgrades </a:t>
            </a:r>
          </a:p>
          <a:p>
            <a:pPr marL="457200" indent="-457200">
              <a:buClr>
                <a:srgbClr val="F06039"/>
              </a:buClr>
              <a:buFont typeface="Wingdings" panose="05000000000000000000" pitchFamily="2" charset="2"/>
              <a:buChar char="ü"/>
            </a:pPr>
            <a:r>
              <a:rPr lang="en-US" b="0" dirty="0">
                <a:latin typeface="Calibri"/>
                <a:cs typeface="Calibri"/>
              </a:rPr>
              <a:t>TELPAS manuals upgrades</a:t>
            </a:r>
          </a:p>
          <a:p>
            <a:pPr marL="457200" indent="-457200">
              <a:buClr>
                <a:srgbClr val="F06039"/>
              </a:buClr>
              <a:buFont typeface="Wingdings" panose="05000000000000000000" pitchFamily="2" charset="2"/>
              <a:buChar char="ü"/>
            </a:pPr>
            <a:r>
              <a:rPr lang="en-US" b="0" dirty="0">
                <a:latin typeface="Calibri"/>
                <a:cs typeface="Calibri"/>
              </a:rPr>
              <a:t>TELPAS writing samples new rater option</a:t>
            </a:r>
          </a:p>
          <a:p>
            <a:pPr marL="457200" indent="-457200">
              <a:buClr>
                <a:srgbClr val="F06039"/>
              </a:buClr>
              <a:buFont typeface="Wingdings" panose="05000000000000000000" pitchFamily="2" charset="2"/>
              <a:buChar char="ü"/>
            </a:pPr>
            <a:r>
              <a:rPr lang="en-US" b="0" dirty="0">
                <a:latin typeface="Calibri"/>
                <a:cs typeface="Calibri"/>
              </a:rPr>
              <a:t>STAAR Alternate 2 materials distribution process </a:t>
            </a:r>
            <a:endParaRPr lang="en-US" b="0" dirty="0"/>
          </a:p>
          <a:p>
            <a:pPr marL="457200" indent="-457200">
              <a:buClr>
                <a:srgbClr val="F06039"/>
              </a:buClr>
              <a:buFont typeface="Wingdings" panose="05000000000000000000" pitchFamily="2" charset="2"/>
              <a:buChar char="ü"/>
            </a:pPr>
            <a:r>
              <a:rPr lang="en-US" b="0" dirty="0">
                <a:latin typeface="Calibri"/>
                <a:cs typeface="Calibri"/>
              </a:rPr>
              <a:t>Braille preview period</a:t>
            </a:r>
          </a:p>
          <a:p>
            <a:pPr marL="457200" indent="-457200">
              <a:buClr>
                <a:srgbClr val="F06039"/>
              </a:buClr>
              <a:buFont typeface="Wingdings" panose="05000000000000000000" pitchFamily="2" charset="2"/>
              <a:buChar char="ü"/>
            </a:pPr>
            <a:r>
              <a:rPr lang="en-US" b="0" dirty="0">
                <a:latin typeface="Calibri"/>
                <a:cs typeface="Calibri"/>
              </a:rPr>
              <a:t>Braille and STAAR paper with Embedded Supports materials ordering process</a:t>
            </a:r>
          </a:p>
          <a:p>
            <a:pPr marL="457200" indent="-457200">
              <a:buClr>
                <a:srgbClr val="F06039"/>
              </a:buClr>
              <a:buFont typeface="Wingdings" panose="05000000000000000000" pitchFamily="2" charset="2"/>
              <a:buChar char="ü"/>
            </a:pPr>
            <a:r>
              <a:rPr lang="en-US" b="0" dirty="0">
                <a:latin typeface="Calibri"/>
                <a:cs typeface="Calibri"/>
              </a:rPr>
              <a:t>Updated test security oaths</a:t>
            </a:r>
          </a:p>
          <a:p>
            <a:pPr marL="457200" indent="-457200">
              <a:buClr>
                <a:srgbClr val="F06039"/>
              </a:buClr>
              <a:buFont typeface="Wingdings" panose="05000000000000000000" pitchFamily="2" charset="2"/>
              <a:buChar char="ü"/>
            </a:pPr>
            <a:endParaRPr lang="en-US" dirty="0"/>
          </a:p>
          <a:p>
            <a:pPr marL="457200" indent="-457200">
              <a:buClr>
                <a:srgbClr val="F06039"/>
              </a:buClr>
              <a:buFont typeface="Wingdings" panose="05000000000000000000" pitchFamily="2" charset="2"/>
              <a:buChar char="§"/>
            </a:pPr>
            <a:endParaRPr lang="en-US" dirty="0"/>
          </a:p>
        </p:txBody>
      </p:sp>
      <p:sp>
        <p:nvSpPr>
          <p:cNvPr id="6" name="Explosion: 14 Points 5">
            <a:extLst>
              <a:ext uri="{FF2B5EF4-FFF2-40B4-BE49-F238E27FC236}">
                <a16:creationId xmlns:a16="http://schemas.microsoft.com/office/drawing/2014/main" id="{FF25C3C0-6A59-439E-9AB8-FEC771496566}"/>
              </a:ext>
            </a:extLst>
          </p:cNvPr>
          <p:cNvSpPr/>
          <p:nvPr/>
        </p:nvSpPr>
        <p:spPr>
          <a:xfrm rot="2040810">
            <a:off x="10516491" y="695489"/>
            <a:ext cx="1552575" cy="914400"/>
          </a:xfrm>
          <a:prstGeom prst="irregularSeal2">
            <a:avLst/>
          </a:prstGeom>
          <a:solidFill>
            <a:srgbClr val="FF8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rPr>
              <a:t>NEW</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FE567455-5141-134C-BB4F-A03325D1AE51}"/>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FD444FD9-C993-9841-993A-97506B8EFACE}"/>
              </a:ext>
            </a:extLst>
          </p:cNvPr>
          <p:cNvSpPr>
            <a:spLocks noGrp="1"/>
          </p:cNvSpPr>
          <p:nvPr>
            <p:ph type="sldNum" sz="quarter" idx="12"/>
          </p:nvPr>
        </p:nvSpPr>
        <p:spPr/>
        <p:txBody>
          <a:bodyPr/>
          <a:lstStyle/>
          <a:p>
            <a:fld id="{0088AB57-2DBE-44A3-AE96-942C49E954BF}" type="slidenum">
              <a:rPr lang="en-US" smtClean="0"/>
              <a:t>6</a:t>
            </a:fld>
            <a:endParaRPr lang="en-US"/>
          </a:p>
        </p:txBody>
      </p:sp>
    </p:spTree>
    <p:extLst>
      <p:ext uri="{BB962C8B-B14F-4D97-AF65-F5344CB8AC3E}">
        <p14:creationId xmlns:p14="http://schemas.microsoft.com/office/powerpoint/2010/main" val="1727308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97280" y="2038864"/>
            <a:ext cx="10058400" cy="383022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004695" marR="0" lvl="4" indent="-175895" algn="l" defTabSz="914400" rtl="0" eaLnBrk="1" fontAlgn="auto" latinLnBrk="0" hangingPunct="1">
              <a:lnSpc>
                <a:spcPct val="90000"/>
              </a:lnSpc>
              <a:spcBef>
                <a:spcPts val="500"/>
              </a:spcBef>
              <a:spcAft>
                <a:spcPts val="0"/>
              </a:spcAft>
              <a:buClr>
                <a:srgbClr val="FF8134"/>
              </a:buClr>
              <a:buSzTx/>
              <a:buFont typeface="Arial" charset="0"/>
              <a:buChar char="•"/>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Accessibility</a:t>
            </a:r>
            <a:r>
              <a:rPr kumimoji="0" lang="en-US" sz="3600" b="1" i="0" u="none" strike="noStrike" kern="1200" cap="none" spc="0" normalizeH="0" baseline="0" noProof="0">
                <a:ln>
                  <a:noFill/>
                </a:ln>
                <a:solidFill>
                  <a:srgbClr val="1682C5"/>
                </a:solidFill>
                <a:effectLst/>
                <a:uLnTx/>
                <a:uFillTx/>
                <a:latin typeface="Calibri"/>
                <a:ea typeface="+mj-ea"/>
                <a:cs typeface="Calibri"/>
              </a:rPr>
              <a:t> Features </a:t>
            </a:r>
            <a:endParaRPr kumimoji="0" lang="en-US" sz="6000" b="0" i="0" u="none" strike="noStrike" kern="1200" cap="none" spc="0" normalizeH="0" baseline="0" noProof="0">
              <a:ln>
                <a:noFill/>
              </a:ln>
              <a:solidFill>
                <a:srgbClr val="1682C5"/>
              </a:solidFill>
              <a:effectLst/>
              <a:uLnTx/>
              <a:uFillTx/>
              <a:latin typeface="Calibri Light" panose="020F0302020204030204"/>
              <a:ea typeface="+mj-ea"/>
              <a:cs typeface="Calibri Light"/>
            </a:endParaRPr>
          </a:p>
        </p:txBody>
      </p:sp>
      <p:sp>
        <p:nvSpPr>
          <p:cNvPr id="8" name="Content Placeholder 2">
            <a:extLst>
              <a:ext uri="{FF2B5EF4-FFF2-40B4-BE49-F238E27FC236}">
                <a16:creationId xmlns:a16="http://schemas.microsoft.com/office/drawing/2014/main" id="{C6761C43-7283-4E2D-8F37-EAE0B9D80390}"/>
              </a:ext>
            </a:extLst>
          </p:cNvPr>
          <p:cNvSpPr txBox="1">
            <a:spLocks/>
          </p:cNvSpPr>
          <p:nvPr/>
        </p:nvSpPr>
        <p:spPr>
          <a:xfrm>
            <a:off x="529242" y="1262106"/>
            <a:ext cx="10799907" cy="524912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0100" marR="0" lvl="1" indent="-342900" algn="l" defTabSz="914400" rtl="0" eaLnBrk="1" fontAlgn="auto" latinLnBrk="0" hangingPunct="1">
              <a:lnSpc>
                <a:spcPct val="100000"/>
              </a:lnSpc>
              <a:spcBef>
                <a:spcPts val="0"/>
              </a:spcBef>
              <a:spcAft>
                <a:spcPts val="5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Can be found in the </a:t>
            </a:r>
            <a:r>
              <a:rPr kumimoji="0" lang="en-US" sz="2400" b="0" i="1" u="none" strike="noStrike" kern="1200" cap="none" spc="0" normalizeH="0" baseline="0" noProof="0">
                <a:ln>
                  <a:noFill/>
                </a:ln>
                <a:solidFill>
                  <a:srgbClr val="000000"/>
                </a:solidFill>
                <a:effectLst/>
                <a:uLnTx/>
                <a:uFillTx/>
                <a:latin typeface="Calibri"/>
                <a:cs typeface="Calibri"/>
              </a:rPr>
              <a:t>District and Campus Coordinator Resources</a:t>
            </a:r>
            <a:r>
              <a:rPr kumimoji="0" lang="en-US" sz="2400" b="0" i="0" u="none" strike="noStrike" kern="1200" cap="none" spc="0" normalizeH="0" baseline="0" noProof="0">
                <a:ln>
                  <a:noFill/>
                </a:ln>
                <a:solidFill>
                  <a:srgbClr val="000000"/>
                </a:solidFill>
                <a:effectLst/>
                <a:uLnTx/>
                <a:uFillTx/>
                <a:latin typeface="Calibri"/>
                <a:cs typeface="Calibri"/>
              </a:rPr>
              <a:t> and the Accommodations Resources webpage</a:t>
            </a:r>
            <a:r>
              <a:rPr lang="en-US" sz="2400">
                <a:solidFill>
                  <a:srgbClr val="000000"/>
                </a:solidFill>
                <a:latin typeface="Calibri"/>
                <a:cs typeface="Calibri"/>
              </a:rPr>
              <a:t>.</a:t>
            </a:r>
            <a:endParaRPr lang="en-US" sz="2400" b="0" i="0" u="none" strike="noStrike" kern="1200" cap="none" spc="0" normalizeH="0" baseline="0" noProof="0">
              <a:ln>
                <a:noFill/>
              </a:ln>
              <a:solidFill>
                <a:srgbClr val="000000"/>
              </a:solidFill>
              <a:effectLst/>
              <a:uLnTx/>
              <a:uFillTx/>
              <a:latin typeface="Calibri"/>
              <a:cs typeface="Calibri"/>
            </a:endParaRPr>
          </a:p>
          <a:p>
            <a:pPr marL="800100" lvl="1" indent="-342900">
              <a:spcAft>
                <a:spcPts val="500"/>
              </a:spcAft>
              <a:buClr>
                <a:srgbClr val="FF8134"/>
              </a:buClr>
              <a:buFont typeface="Wingdings" charset="2"/>
              <a:buChar char="§"/>
              <a:defRPr/>
            </a:pPr>
            <a:r>
              <a:rPr lang="en-US" sz="2400">
                <a:solidFill>
                  <a:srgbClr val="000000"/>
                </a:solidFill>
                <a:latin typeface="Calibri"/>
                <a:cs typeface="Calibri"/>
              </a:rPr>
              <a:t>Are available</a:t>
            </a:r>
            <a:r>
              <a:rPr kumimoji="0" lang="en-US" sz="2400" b="0" i="0" u="none" strike="noStrike" kern="1200" cap="none" spc="0" normalizeH="0" baseline="0" noProof="0">
                <a:ln>
                  <a:noFill/>
                </a:ln>
                <a:solidFill>
                  <a:srgbClr val="000000"/>
                </a:solidFill>
                <a:effectLst/>
                <a:uLnTx/>
                <a:uFillTx/>
                <a:latin typeface="Calibri"/>
                <a:cs typeface="Calibri"/>
              </a:rPr>
              <a:t> to any student who regularly benefits from the use of these procedures or materials during instruction</a:t>
            </a:r>
            <a:r>
              <a:rPr lang="en-US" sz="2400">
                <a:solidFill>
                  <a:srgbClr val="000000"/>
                </a:solidFill>
                <a:latin typeface="Calibri"/>
                <a:cs typeface="Calibri"/>
              </a:rPr>
              <a:t>.</a:t>
            </a:r>
            <a:r>
              <a:rPr kumimoji="0" lang="en-US" sz="2400" b="0" i="0" u="none" strike="noStrike" kern="1200" cap="none" spc="0" normalizeH="0" baseline="0" noProof="0">
                <a:ln>
                  <a:noFill/>
                </a:ln>
                <a:solidFill>
                  <a:srgbClr val="000000"/>
                </a:solidFill>
                <a:effectLst/>
                <a:uLnTx/>
                <a:uFillTx/>
                <a:latin typeface="Calibri"/>
                <a:cs typeface="Calibri"/>
              </a:rPr>
              <a:t> </a:t>
            </a:r>
            <a:endParaRPr lang="en-US" sz="24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100000"/>
              </a:lnSpc>
              <a:spcBef>
                <a:spcPts val="0"/>
              </a:spcBef>
              <a:spcAft>
                <a:spcPts val="5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No need to document use of accessibility features in student paperwork, the answer document, or in the Texas Assessment Management System.</a:t>
            </a:r>
            <a:endParaRPr lang="en-US" sz="24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100000"/>
              </a:lnSpc>
              <a:spcBef>
                <a:spcPts val="0"/>
              </a:spcBef>
              <a:spcAft>
                <a:spcPts val="5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A student using certain accessibility features may need to complete the test in a separate setting in order to eliminate distractions to other students and to ensure that the security and confidentiality of the test is maintained.</a:t>
            </a:r>
            <a:endParaRPr lang="en-US" sz="24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100000"/>
              </a:lnSpc>
              <a:spcBef>
                <a:spcPts val="0"/>
              </a:spcBef>
              <a:spcAft>
                <a:spcPts val="5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A student cannot be required to use them during testing. </a:t>
            </a:r>
            <a:endParaRPr lang="en-US" sz="24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100000"/>
              </a:lnSpc>
              <a:spcBef>
                <a:spcPts val="0"/>
              </a:spcBef>
              <a:spcAft>
                <a:spcPts val="50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Coordinators are responsible for ensuring that test administrators understand the proper implementation of these procedures and use of these materials. </a:t>
            </a:r>
            <a:endParaRPr lang="en-US" sz="24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825540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Accessibility Features</a:t>
            </a: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Calibri"/>
              </a:rPr>
              <a:t> </a:t>
            </a:r>
            <a:endParaRPr kumimoji="0" lang="en-US" sz="6000" b="0" i="0" u="none" strike="noStrike" kern="1200" cap="none" spc="0" normalizeH="0" baseline="0" noProof="0">
              <a:ln>
                <a:noFill/>
              </a:ln>
              <a:solidFill>
                <a:srgbClr val="1682C5"/>
              </a:solidFill>
              <a:effectLst/>
              <a:uLnTx/>
              <a:uFillTx/>
              <a:latin typeface="Calibri Light" panose="020F0302020204030204"/>
              <a:ea typeface="+mj-ea"/>
              <a:cs typeface="+mj-cs"/>
            </a:endParaRPr>
          </a:p>
        </p:txBody>
      </p:sp>
      <p:sp>
        <p:nvSpPr>
          <p:cNvPr id="13" name="Content Placeholder 2">
            <a:extLst>
              <a:ext uri="{FF2B5EF4-FFF2-40B4-BE49-F238E27FC236}">
                <a16:creationId xmlns:a16="http://schemas.microsoft.com/office/drawing/2014/main" id="{3051A018-791D-4C98-9235-E5A84B35AB51}"/>
              </a:ext>
            </a:extLst>
          </p:cNvPr>
          <p:cNvSpPr txBox="1">
            <a:spLocks/>
          </p:cNvSpPr>
          <p:nvPr/>
        </p:nvSpPr>
        <p:spPr>
          <a:xfrm>
            <a:off x="690631" y="1396762"/>
            <a:ext cx="10618951" cy="502140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Signing test administration directions </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Translating test administration directions </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Bilingual dictionary (word-to-word translations; no definitions or examples) for mathematics, science, and social studies assessments</a:t>
            </a:r>
          </a:p>
          <a:p>
            <a:pPr marL="1257300" marR="0" lvl="2" indent="-342900" algn="l" defTabSz="914400" rtl="0" eaLnBrk="1" fontAlgn="auto" latinLnBrk="0" hangingPunct="1">
              <a:lnSpc>
                <a:spcPct val="90000"/>
              </a:lnSpc>
              <a:spcBef>
                <a:spcPts val="500"/>
              </a:spcBef>
              <a:spcAft>
                <a:spcPts val="0"/>
              </a:spcAft>
              <a:buClr>
                <a:srgbClr val="1682C5"/>
              </a:buClr>
              <a:buSzTx/>
              <a:buFont typeface="Arial"/>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Bilingual dictionary applications on a tablet, laptop, or desktop are not allowable as an Accessibility Feature</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Reading test aloud to self (e.g., PVC pipe, recording device)</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Reading aloud or signing the expository or persuasive writing prompt </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Reading assistance on the grade 3 mathematics test</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Scratch paper (or any medium that can be erased or destroyed)</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Tools to minimize distractions or to help maintain focus (e.g., stress ball, headphones, instrumental music)</a:t>
            </a: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1" i="0" u="none" strike="noStrike" kern="1200" cap="none" spc="0" normalizeH="0" baseline="0" noProof="0">
              <a:ln>
                <a:noFill/>
              </a:ln>
              <a:solidFill>
                <a:srgbClr val="1682C5"/>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14512925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Accessibility Features</a:t>
            </a: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Calibri"/>
              </a:rPr>
              <a:t> </a:t>
            </a:r>
            <a:endParaRPr kumimoji="0" lang="en-US" sz="6000" b="0" i="0" u="none" strike="noStrike" kern="1200" cap="none" spc="0" normalizeH="0" baseline="0" noProof="0">
              <a:ln>
                <a:noFill/>
              </a:ln>
              <a:solidFill>
                <a:srgbClr val="1682C5"/>
              </a:solidFill>
              <a:effectLst/>
              <a:uLnTx/>
              <a:uFillTx/>
              <a:latin typeface="Calibri Light" panose="020F0302020204030204"/>
              <a:ea typeface="+mj-ea"/>
              <a:cs typeface="+mj-cs"/>
            </a:endParaRPr>
          </a:p>
        </p:txBody>
      </p:sp>
      <p:sp>
        <p:nvSpPr>
          <p:cNvPr id="2" name="Content Placeholder 2">
            <a:extLst>
              <a:ext uri="{FF2B5EF4-FFF2-40B4-BE49-F238E27FC236}">
                <a16:creationId xmlns:a16="http://schemas.microsoft.com/office/drawing/2014/main" id="{67EB28FE-769D-4288-BC97-305A4776D4AC}"/>
              </a:ext>
            </a:extLst>
          </p:cNvPr>
          <p:cNvSpPr txBox="1">
            <a:spLocks/>
          </p:cNvSpPr>
          <p:nvPr/>
        </p:nvSpPr>
        <p:spPr>
          <a:xfrm>
            <a:off x="1211142" y="1294381"/>
            <a:ext cx="10286124" cy="517905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004695" marR="0" lvl="4" indent="-175895" algn="l" defTabSz="914400" rtl="0" eaLnBrk="1" fontAlgn="auto" latinLnBrk="0" hangingPunct="1">
              <a:lnSpc>
                <a:spcPct val="90000"/>
              </a:lnSpc>
              <a:spcBef>
                <a:spcPts val="500"/>
              </a:spcBef>
              <a:spcAft>
                <a:spcPts val="0"/>
              </a:spcAft>
              <a:buClr>
                <a:srgbClr val="FF8134"/>
              </a:buClr>
              <a:buSzTx/>
              <a:buFont typeface="Arial" charset="0"/>
              <a:buChar char="•"/>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3" name="Content Placeholder 2">
            <a:extLst>
              <a:ext uri="{FF2B5EF4-FFF2-40B4-BE49-F238E27FC236}">
                <a16:creationId xmlns:a16="http://schemas.microsoft.com/office/drawing/2014/main" id="{D04444EE-810F-4477-A808-B5C4E7916D46}"/>
              </a:ext>
            </a:extLst>
          </p:cNvPr>
          <p:cNvSpPr txBox="1">
            <a:spLocks/>
          </p:cNvSpPr>
          <p:nvPr/>
        </p:nvSpPr>
        <p:spPr>
          <a:xfrm>
            <a:off x="452634" y="1356356"/>
            <a:ext cx="10513847" cy="495376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1257300" marR="0" lvl="2" indent="-3429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Highlighters (including online tool), colored pencils, or crayons</a:t>
            </a:r>
            <a:endParaRPr lang="en-US" sz="24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FF8134"/>
              </a:buClr>
              <a:buSzTx/>
              <a:buFont typeface="Wingdings" charset="0"/>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Reminding students to stay on task</a:t>
            </a:r>
            <a:endParaRPr lang="en-US" sz="24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FF8134"/>
              </a:buClr>
              <a:buSzTx/>
              <a:buFont typeface="Wingdings" charset="0"/>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Color overlays or online color setting</a:t>
            </a:r>
            <a:endParaRPr lang="en-US" sz="24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FF8134"/>
              </a:buClr>
              <a:buSzTx/>
              <a:buFont typeface="Wingdings" charset="0"/>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Blank place markers or online guideline tool</a:t>
            </a:r>
            <a:endParaRPr lang="en-US" sz="24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FF8134"/>
              </a:buClr>
              <a:buSzTx/>
              <a:buFont typeface="Wingdings" charset="0"/>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Magnifying devices or online zoom feature</a:t>
            </a:r>
            <a:endParaRPr lang="en-US" sz="24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FF8134"/>
              </a:buClr>
              <a:buSzTx/>
              <a:buFont typeface="Wingdings" charset="0"/>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Online sticky notes tool</a:t>
            </a:r>
            <a:endParaRPr lang="en-US" sz="24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FF8134"/>
              </a:buClr>
              <a:buSzTx/>
              <a:buFont typeface="Wingdings" charset="0"/>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Use of amplification devices (e.g., speakers, frequency-modulated [FM] systems)</a:t>
            </a:r>
            <a:endParaRPr lang="en-US" sz="24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FF8134"/>
              </a:buClr>
              <a:buSzTx/>
              <a:buFont typeface="Wingdings" charset="0"/>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Use of projection devices (e.g., closed-circuit televisions [CCTVs] or liquid crystal display [LCD] projectors for online tests) </a:t>
            </a:r>
            <a:endParaRPr lang="en-US" sz="24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Typing a student’s response to the writing prompt into the online test for any grade 4 student who is taking STAAR writing online and cannot type proficiently </a:t>
            </a: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1828800" marR="0" lvl="3" indent="0" algn="l" defTabSz="914400" rtl="0" eaLnBrk="1" fontAlgn="auto" latinLnBrk="0" hangingPunct="1">
              <a:lnSpc>
                <a:spcPct val="90000"/>
              </a:lnSpc>
              <a:spcBef>
                <a:spcPts val="500"/>
              </a:spcBef>
              <a:spcAft>
                <a:spcPts val="0"/>
              </a:spcAft>
              <a:buClr>
                <a:srgbClr val="1682C5"/>
              </a:buClr>
              <a:buSzPct val="80000"/>
              <a:buFont typeface="Arial"/>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14721194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9322704"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Accessibility Features</a:t>
            </a:r>
            <a:endParaRPr lang="en-US" sz="3600" b="1" i="0" u="none" strike="noStrike" kern="1200" cap="none" spc="0" normalizeH="0" baseline="0" noProof="0">
              <a:ln>
                <a:noFill/>
              </a:ln>
              <a:solidFill>
                <a:srgbClr val="1682C5"/>
              </a:solidFill>
              <a:effectLst/>
              <a:highlight>
                <a:srgbClr val="FFFF00"/>
              </a:highlight>
              <a:uLnTx/>
              <a:uFillTx/>
              <a:latin typeface="Calibri"/>
              <a:cs typeface="Calibri"/>
            </a:endParaRPr>
          </a:p>
        </p:txBody>
      </p:sp>
      <p:sp>
        <p:nvSpPr>
          <p:cNvPr id="3" name="Content Placeholder 2">
            <a:extLst>
              <a:ext uri="{FF2B5EF4-FFF2-40B4-BE49-F238E27FC236}">
                <a16:creationId xmlns:a16="http://schemas.microsoft.com/office/drawing/2014/main" id="{02ACB55F-5B66-4F7C-85FF-609C7C058CD0}"/>
              </a:ext>
            </a:extLst>
          </p:cNvPr>
          <p:cNvSpPr txBox="1">
            <a:spLocks/>
          </p:cNvSpPr>
          <p:nvPr/>
        </p:nvSpPr>
        <p:spPr>
          <a:xfrm>
            <a:off x="-80217" y="1294733"/>
            <a:ext cx="11369893" cy="506642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914400" marR="0" lvl="2" indent="0" algn="l" defTabSz="914400" rtl="0" eaLnBrk="1" fontAlgn="auto" latinLnBrk="0" hangingPunct="1">
              <a:lnSpc>
                <a:spcPct val="90000"/>
              </a:lnSpc>
              <a:spcBef>
                <a:spcPts val="500"/>
              </a:spcBef>
              <a:spcAft>
                <a:spcPts val="0"/>
              </a:spcAft>
              <a:buClr>
                <a:srgbClr val="FF8134"/>
              </a:buClr>
              <a:buSzTx/>
              <a:buFont typeface="Arial"/>
              <a:buNone/>
              <a:tabLst/>
              <a:defRPr/>
            </a:pPr>
            <a:r>
              <a:rPr kumimoji="0" lang="en-US" sz="2800" b="1" i="0" u="none" strike="noStrike" kern="1200" cap="none" spc="0" normalizeH="0" baseline="0" noProof="0">
                <a:ln>
                  <a:noFill/>
                </a:ln>
                <a:solidFill>
                  <a:srgbClr val="0D6CB9"/>
                </a:solidFill>
                <a:effectLst/>
                <a:uLnTx/>
                <a:uFillTx/>
                <a:latin typeface="Calibri"/>
                <a:cs typeface="Calibri"/>
              </a:rPr>
              <a:t>Photocopying or enlarging non-secure test materials such as:</a:t>
            </a:r>
            <a:endParaRPr lang="en-US" sz="2800" b="1" i="0" u="none" strike="noStrike" kern="1200" cap="none" spc="0" normalizeH="0" baseline="0" noProof="0">
              <a:ln>
                <a:noFill/>
              </a:ln>
              <a:solidFill>
                <a:srgbClr val="0D6CB9"/>
              </a:solidFill>
              <a:effectLst/>
              <a:uLnTx/>
              <a:uFillTx/>
              <a:latin typeface="Calibri"/>
              <a:cs typeface="Calibri"/>
            </a:endParaRPr>
          </a:p>
          <a:p>
            <a:pPr marL="1828800" marR="0" lvl="3" indent="-4572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Test administration directions</a:t>
            </a:r>
            <a:endParaRPr lang="en-US" sz="2800" b="0" i="0" u="none" strike="noStrike" kern="1200" cap="none" spc="0" normalizeH="0" baseline="0" noProof="0">
              <a:ln>
                <a:noFill/>
              </a:ln>
              <a:solidFill>
                <a:srgbClr val="000000"/>
              </a:solidFill>
              <a:effectLst/>
              <a:uLnTx/>
              <a:uFillTx/>
              <a:latin typeface="Calibri"/>
              <a:cs typeface="Calibri"/>
            </a:endParaRPr>
          </a:p>
          <a:p>
            <a:pPr marL="1828800" marR="0" lvl="3" indent="-4572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Blank answer documents</a:t>
            </a:r>
            <a:endParaRPr lang="en-US" sz="2800" b="0" i="0" u="none" strike="noStrike" kern="1200" cap="none" spc="0" normalizeH="0" baseline="0" noProof="0">
              <a:ln>
                <a:noFill/>
              </a:ln>
              <a:solidFill>
                <a:srgbClr val="000000"/>
              </a:solidFill>
              <a:effectLst/>
              <a:uLnTx/>
              <a:uFillTx/>
              <a:latin typeface="Calibri"/>
              <a:cs typeface="Calibri"/>
            </a:endParaRPr>
          </a:p>
          <a:p>
            <a:pPr marL="1828800" marR="0" lvl="3" indent="-4572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State-supplied graph paper</a:t>
            </a:r>
            <a:endParaRPr lang="en-US" sz="2800" b="0" i="0" u="none" strike="noStrike" kern="1200" cap="none" spc="0" normalizeH="0" baseline="0" noProof="0">
              <a:ln>
                <a:noFill/>
              </a:ln>
              <a:solidFill>
                <a:srgbClr val="000000"/>
              </a:solidFill>
              <a:effectLst/>
              <a:uLnTx/>
              <a:uFillTx/>
              <a:latin typeface="Calibri"/>
              <a:cs typeface="Calibri"/>
            </a:endParaRPr>
          </a:p>
          <a:p>
            <a:pPr marL="1828800" marR="0" lvl="3" indent="-4572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State-supplied reference materials</a:t>
            </a:r>
            <a:endParaRPr lang="en-US" sz="2800" b="0" i="0" u="none" strike="noStrike" kern="1200" cap="none" spc="0" normalizeH="0" baseline="0" noProof="0">
              <a:ln>
                <a:noFill/>
              </a:ln>
              <a:solidFill>
                <a:srgbClr val="000000"/>
              </a:solidFill>
              <a:effectLst/>
              <a:uLnTx/>
              <a:uFillTx/>
              <a:latin typeface="Calibri"/>
              <a:cs typeface="Calibri"/>
            </a:endParaRPr>
          </a:p>
          <a:p>
            <a:pPr marL="914400" marR="0" lvl="2" indent="0" algn="l" defTabSz="914400" rtl="0" eaLnBrk="1" fontAlgn="auto" latinLnBrk="0" hangingPunct="1">
              <a:lnSpc>
                <a:spcPct val="90000"/>
              </a:lnSpc>
              <a:spcBef>
                <a:spcPts val="500"/>
              </a:spcBef>
              <a:spcAft>
                <a:spcPts val="0"/>
              </a:spcAft>
              <a:buClr>
                <a:srgbClr val="FF8134"/>
              </a:buClr>
              <a:buSzTx/>
              <a:buFont typeface="Arial"/>
              <a:buNone/>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914400" marR="0" lvl="2" indent="0" algn="l" defTabSz="914400" rtl="0" eaLnBrk="1" fontAlgn="auto" latinLnBrk="0" hangingPunct="1">
              <a:lnSpc>
                <a:spcPct val="90000"/>
              </a:lnSpc>
              <a:spcBef>
                <a:spcPts val="500"/>
              </a:spcBef>
              <a:spcAft>
                <a:spcPts val="0"/>
              </a:spcAft>
              <a:buClr>
                <a:srgbClr val="FF8134"/>
              </a:buClr>
              <a:buSzTx/>
              <a:buFont typeface="Arial"/>
              <a:buNone/>
              <a:tabLst/>
              <a:defRPr/>
            </a:pPr>
            <a:r>
              <a:rPr kumimoji="0" lang="en-US" sz="2800" b="1" i="0" u="none" strike="noStrike" kern="1200" cap="none" spc="0" normalizeH="0" baseline="0" noProof="0">
                <a:ln>
                  <a:noFill/>
                </a:ln>
                <a:solidFill>
                  <a:srgbClr val="0D6CB9"/>
                </a:solidFill>
                <a:effectLst/>
                <a:uLnTx/>
                <a:uFillTx/>
                <a:latin typeface="Calibri"/>
                <a:cs typeface="Calibri"/>
              </a:rPr>
              <a:t>Individual or small-group administrations:</a:t>
            </a:r>
            <a:endParaRPr lang="en-US" sz="2800" b="1" i="0" u="none" strike="noStrike" kern="1200" cap="none" spc="0" normalizeH="0" baseline="0" noProof="0">
              <a:ln>
                <a:noFill/>
              </a:ln>
              <a:solidFill>
                <a:srgbClr val="0D6CB9"/>
              </a:solidFill>
              <a:effectLst/>
              <a:uLnTx/>
              <a:uFillTx/>
              <a:latin typeface="Calibri"/>
              <a:cs typeface="Calibri"/>
            </a:endParaRPr>
          </a:p>
          <a:p>
            <a:pPr marL="1828800" marR="0" lvl="3" indent="-4572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Number of students in small group is determined at local level based on the needs of each student</a:t>
            </a:r>
            <a:endParaRPr lang="en-US" sz="2800" b="0" i="0" u="none" strike="noStrike" kern="1200" cap="none" spc="0" normalizeH="0" baseline="0" noProof="0">
              <a:ln>
                <a:noFill/>
              </a:ln>
              <a:solidFill>
                <a:srgbClr val="000000"/>
              </a:solidFill>
              <a:effectLst/>
              <a:uLnTx/>
              <a:uFillTx/>
              <a:latin typeface="Calibri"/>
              <a:cs typeface="Calibri"/>
            </a:endParaRPr>
          </a:p>
          <a:p>
            <a:pPr marL="1828800" lvl="3" indent="-457200" algn="l">
              <a:buClr>
                <a:srgbClr val="FF8134"/>
              </a:buClr>
              <a:buFont typeface="Wingdings" charset="2"/>
              <a:buChar char="§"/>
              <a:defRPr/>
            </a:pPr>
            <a:r>
              <a:rPr kumimoji="0" lang="en-US" sz="2800" b="0" i="0" u="none" strike="noStrike" kern="1200" cap="none" spc="0" normalizeH="0" baseline="0" noProof="0">
                <a:ln>
                  <a:noFill/>
                </a:ln>
                <a:solidFill>
                  <a:srgbClr val="000000"/>
                </a:solidFill>
                <a:effectLst/>
                <a:uLnTx/>
                <a:uFillTx/>
                <a:latin typeface="Calibri"/>
                <a:cs typeface="Calibri"/>
              </a:rPr>
              <a:t>Number of students in a small group should mirror, as much as possible, the same group size classroom testing situations</a:t>
            </a:r>
            <a:r>
              <a:rPr lang="en-US" sz="2800">
                <a:solidFill>
                  <a:srgbClr val="000000"/>
                </a:solidFill>
                <a:latin typeface="Calibri"/>
                <a:cs typeface="Calibri"/>
              </a:rPr>
              <a:t> </a:t>
            </a:r>
            <a:endParaRPr lang="en-US" sz="2800" b="0" i="0" u="none" strike="noStrike" kern="1200" cap="none" spc="0" normalizeH="0" baseline="0" noProof="0">
              <a:ln>
                <a:noFill/>
              </a:ln>
              <a:solidFill>
                <a:srgbClr val="000000"/>
              </a:solidFill>
              <a:effectLst/>
              <a:uLnTx/>
              <a:uFillTx/>
              <a:latin typeface="Calibri" charset="0"/>
              <a:cs typeface="Calibri" charset="0"/>
            </a:endParaRP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6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6" name="Explosion: 14 Points 5">
            <a:extLst>
              <a:ext uri="{FF2B5EF4-FFF2-40B4-BE49-F238E27FC236}">
                <a16:creationId xmlns:a16="http://schemas.microsoft.com/office/drawing/2014/main" id="{4F914157-2BD0-E849-AE08-C6F213989FB9}"/>
              </a:ext>
            </a:extLst>
          </p:cNvPr>
          <p:cNvSpPr/>
          <p:nvPr/>
        </p:nvSpPr>
        <p:spPr>
          <a:xfrm>
            <a:off x="0" y="4291426"/>
            <a:ext cx="1552575" cy="914400"/>
          </a:xfrm>
          <a:prstGeom prst="irregularSeal2">
            <a:avLst/>
          </a:prstGeom>
          <a:solidFill>
            <a:srgbClr val="FF8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rPr>
              <a:t>NEW</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8979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9322704" cy="67722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Accessibility Features</a:t>
            </a:r>
            <a:r>
              <a:rPr lang="en-US" sz="3600" b="1">
                <a:solidFill>
                  <a:schemeClr val="accent1"/>
                </a:solidFill>
                <a:latin typeface="Calibri" panose="020F0502020204030204"/>
                <a:ea typeface="Open Sans" charset="0"/>
                <a:cs typeface="Calibri"/>
              </a:rPr>
              <a:t>—</a:t>
            </a:r>
            <a:r>
              <a:rPr kumimoji="0" lang="en-US" sz="3600" b="1" i="0" u="none" strike="noStrike" kern="1200" cap="none" spc="0" normalizeH="0" baseline="0" noProof="0">
                <a:ln>
                  <a:noFill/>
                </a:ln>
                <a:solidFill>
                  <a:srgbClr val="1682C5"/>
                </a:solidFill>
                <a:effectLst/>
                <a:uLnTx/>
                <a:uFillTx/>
                <a:latin typeface="Calibri"/>
                <a:ea typeface="+mj-ea"/>
                <a:cs typeface="Calibri"/>
              </a:rPr>
              <a:t>STAAR Online Grade 4 Writing</a:t>
            </a:r>
            <a:endParaRPr kumimoji="0" lang="en-US" sz="6000" b="0" i="0" u="none" strike="noStrike" kern="1200" cap="none" spc="0" normalizeH="0" baseline="0" noProof="0">
              <a:ln>
                <a:noFill/>
              </a:ln>
              <a:solidFill>
                <a:srgbClr val="1682C5"/>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02ACB55F-5B66-4F7C-85FF-609C7C058CD0}"/>
              </a:ext>
            </a:extLst>
          </p:cNvPr>
          <p:cNvSpPr txBox="1">
            <a:spLocks/>
          </p:cNvSpPr>
          <p:nvPr/>
        </p:nvSpPr>
        <p:spPr>
          <a:xfrm>
            <a:off x="388599" y="1587466"/>
            <a:ext cx="10776606" cy="503015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800" b="1" i="0" u="none" strike="noStrike" kern="1200" cap="none" spc="0" normalizeH="0" baseline="0" noProof="0">
              <a:ln>
                <a:noFill/>
              </a:ln>
              <a:solidFill>
                <a:srgbClr val="1682C5"/>
              </a:solidFill>
              <a:effectLst/>
              <a:uLnTx/>
              <a:uFillTx/>
              <a:latin typeface="Calibri" charset="0"/>
              <a:ea typeface="+mn-ea"/>
              <a:cs typeface="Calibri" charset="0"/>
            </a:endParaRPr>
          </a:p>
          <a:p>
            <a:pPr marL="0" marR="0" lvl="1" indent="0" algn="l" defTabSz="914400" rtl="0" eaLnBrk="1" fontAlgn="auto" latinLnBrk="0" hangingPunct="1">
              <a:lnSpc>
                <a:spcPct val="90000"/>
              </a:lnSpc>
              <a:spcBef>
                <a:spcPts val="500"/>
              </a:spcBef>
              <a:spcAft>
                <a:spcPts val="0"/>
              </a:spcAft>
              <a:buClr>
                <a:srgbClr val="FF8134"/>
              </a:buClr>
              <a:buSzTx/>
              <a:buFont typeface="Arial"/>
              <a:buNone/>
              <a:tabLst/>
              <a:defRPr/>
            </a:pPr>
            <a:r>
              <a:rPr kumimoji="0" lang="en-US" sz="2600" b="1" i="0" u="none" strike="noStrike" kern="1200" cap="none" spc="0" normalizeH="0" baseline="0" noProof="0">
                <a:ln>
                  <a:noFill/>
                </a:ln>
                <a:solidFill>
                  <a:srgbClr val="1682C5"/>
                </a:solidFill>
                <a:effectLst/>
                <a:uLnTx/>
                <a:uFillTx/>
                <a:latin typeface="Calibri" charset="0"/>
                <a:ea typeface="+mn-ea"/>
                <a:cs typeface="Calibri" charset="0"/>
              </a:rPr>
              <a:t>Typing a student’s response to the writing prompt into the online test for any grade 4 student who is taking STAAR writing online and cannot type proficiently: </a:t>
            </a:r>
          </a:p>
          <a:p>
            <a:pPr marL="914400" marR="0" lvl="1" indent="-4572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600" b="0" i="0" u="none" strike="noStrike" kern="1200" cap="none" spc="0" normalizeH="0" baseline="0" noProof="0">
                <a:ln>
                  <a:noFill/>
                </a:ln>
                <a:solidFill>
                  <a:srgbClr val="000000"/>
                </a:solidFill>
                <a:effectLst/>
                <a:uLnTx/>
                <a:uFillTx/>
                <a:latin typeface="Calibri"/>
                <a:cs typeface="Calibri"/>
              </a:rPr>
              <a:t>Eligibility for Basic Transcribing does NOT need to be determined; however, the procedures for Basic Transcribing MUST be adhered to. The Basic Transcribing policy document can be found on TEA’s Accommodation Resources webpage. </a:t>
            </a:r>
            <a:endParaRPr lang="en-US" sz="2600" b="0" i="0" u="none" strike="noStrike" kern="1200" cap="none" spc="0" normalizeH="0" baseline="0" noProof="0">
              <a:ln>
                <a:noFill/>
              </a:ln>
              <a:solidFill>
                <a:srgbClr val="000000"/>
              </a:solidFill>
              <a:effectLst/>
              <a:uLnTx/>
              <a:uFillTx/>
              <a:latin typeface="Calibri"/>
              <a:cs typeface="Calibri"/>
            </a:endParaRP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914400" marR="0" lvl="1" indent="-4572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600" b="0" i="0" u="none" strike="noStrike" kern="1200" cap="none" spc="0" normalizeH="0" baseline="0" noProof="0">
                <a:ln>
                  <a:noFill/>
                </a:ln>
                <a:solidFill>
                  <a:srgbClr val="000000"/>
                </a:solidFill>
                <a:effectLst/>
                <a:uLnTx/>
                <a:uFillTx/>
                <a:latin typeface="Calibri"/>
                <a:cs typeface="Calibri"/>
              </a:rPr>
              <a:t>Students taking the grade 7 writing test, English I, English II, or English III must meet the eligibility requirements for Basic Transcribing if this type of support is needed. </a:t>
            </a:r>
            <a:endParaRPr lang="en-US" sz="2600" b="0" i="0" u="none" strike="noStrike" kern="1200" cap="none" spc="0" normalizeH="0" baseline="0" noProof="0">
              <a:ln>
                <a:noFill/>
              </a:ln>
              <a:solidFill>
                <a:srgbClr val="000000"/>
              </a:solidFill>
              <a:effectLst/>
              <a:uLnTx/>
              <a:uFillTx/>
              <a:latin typeface="Calibri"/>
              <a:cs typeface="Calibri"/>
            </a:endParaRP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6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2" name="Explosion: 14 Points 1">
            <a:extLst>
              <a:ext uri="{FF2B5EF4-FFF2-40B4-BE49-F238E27FC236}">
                <a16:creationId xmlns:a16="http://schemas.microsoft.com/office/drawing/2014/main" id="{73A76808-2553-4E05-8B4E-419A25A7F7A2}"/>
              </a:ext>
            </a:extLst>
          </p:cNvPr>
          <p:cNvSpPr/>
          <p:nvPr/>
        </p:nvSpPr>
        <p:spPr>
          <a:xfrm rot="417108">
            <a:off x="197687" y="883002"/>
            <a:ext cx="2794204" cy="1251080"/>
          </a:xfrm>
          <a:prstGeom prst="irregularSeal2">
            <a:avLst/>
          </a:prstGeom>
          <a:solidFill>
            <a:srgbClr val="FF8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Reminder</a:t>
            </a:r>
          </a:p>
        </p:txBody>
      </p:sp>
    </p:spTree>
    <p:extLst>
      <p:ext uri="{BB962C8B-B14F-4D97-AF65-F5344CB8AC3E}">
        <p14:creationId xmlns:p14="http://schemas.microsoft.com/office/powerpoint/2010/main" val="36732116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Locally Approved Designated Supports </a:t>
            </a:r>
          </a:p>
        </p:txBody>
      </p:sp>
      <p:sp>
        <p:nvSpPr>
          <p:cNvPr id="2" name="Content Placeholder 2">
            <a:extLst>
              <a:ext uri="{FF2B5EF4-FFF2-40B4-BE49-F238E27FC236}">
                <a16:creationId xmlns:a16="http://schemas.microsoft.com/office/drawing/2014/main" id="{86E356BC-AC7C-4491-83A2-F6EB4156D0BE}"/>
              </a:ext>
            </a:extLst>
          </p:cNvPr>
          <p:cNvSpPr txBox="1">
            <a:spLocks/>
          </p:cNvSpPr>
          <p:nvPr/>
        </p:nvSpPr>
        <p:spPr>
          <a:xfrm>
            <a:off x="672716" y="1293222"/>
            <a:ext cx="11042970" cy="543173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These include twelve supports that may be made available to students who meet eligibility criteria.</a:t>
            </a:r>
            <a:endParaRPr lang="en-US" sz="28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Eligibility decisions are made by the appropriate team of people at the campus level based on the eligibility criteria and are documented in the appropriate paperwork.</a:t>
            </a:r>
            <a:endParaRPr lang="en-US" sz="28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Each policy document is organized the same way</a:t>
            </a:r>
            <a:endParaRPr lang="en-US" sz="2800" b="0" i="0" u="none" strike="noStrike" kern="1200" cap="none" spc="0" normalizeH="0" baseline="0" noProof="0">
              <a:ln>
                <a:noFill/>
              </a:ln>
              <a:solidFill>
                <a:srgbClr val="000000"/>
              </a:solidFill>
              <a:effectLst/>
              <a:uLnTx/>
              <a:uFillTx/>
              <a:latin typeface="Calibri"/>
              <a:cs typeface="Calibri"/>
            </a:endParaRPr>
          </a:p>
          <a:p>
            <a:pPr marL="1424305" marR="0" lvl="2" indent="-342900" algn="l" defTabSz="914400" rtl="0" eaLnBrk="1" fontAlgn="auto" latinLnBrk="0" hangingPunct="1">
              <a:lnSpc>
                <a:spcPct val="90000"/>
              </a:lnSpc>
              <a:spcBef>
                <a:spcPts val="500"/>
              </a:spcBef>
              <a:spcAft>
                <a:spcPts val="0"/>
              </a:spcAft>
              <a:buClr>
                <a:srgbClr val="1682C5"/>
              </a:buClr>
              <a:buSzPct val="95000"/>
              <a:buFont typeface="Arial"/>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Description of Accommodation</a:t>
            </a:r>
            <a:endParaRPr lang="en-US" sz="2400" b="0" i="0" u="none" strike="noStrike" kern="1200" cap="none" spc="0" normalizeH="0" baseline="0" noProof="0">
              <a:ln>
                <a:noFill/>
              </a:ln>
              <a:solidFill>
                <a:srgbClr val="000000"/>
              </a:solidFill>
              <a:effectLst/>
              <a:uLnTx/>
              <a:uFillTx/>
              <a:latin typeface="Calibri"/>
              <a:cs typeface="Calibri"/>
            </a:endParaRPr>
          </a:p>
          <a:p>
            <a:pPr marL="1424305" marR="0" lvl="2" indent="-342900" algn="l" defTabSz="914400" rtl="0" eaLnBrk="1" fontAlgn="auto" latinLnBrk="0" hangingPunct="1">
              <a:lnSpc>
                <a:spcPct val="90000"/>
              </a:lnSpc>
              <a:spcBef>
                <a:spcPts val="500"/>
              </a:spcBef>
              <a:spcAft>
                <a:spcPts val="0"/>
              </a:spcAft>
              <a:buClr>
                <a:srgbClr val="1682C5"/>
              </a:buClr>
              <a:buSzPct val="95000"/>
              <a:buFont typeface="Arial"/>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Assessments</a:t>
            </a:r>
            <a:endParaRPr lang="en-US" sz="2400" b="0" i="0" u="none" strike="noStrike" kern="1200" cap="none" spc="0" normalizeH="0" baseline="0" noProof="0">
              <a:ln>
                <a:noFill/>
              </a:ln>
              <a:solidFill>
                <a:srgbClr val="000000"/>
              </a:solidFill>
              <a:effectLst/>
              <a:uLnTx/>
              <a:uFillTx/>
              <a:latin typeface="Calibri"/>
              <a:cs typeface="Calibri"/>
            </a:endParaRPr>
          </a:p>
          <a:p>
            <a:pPr marL="1424305" marR="0" lvl="2" indent="-342900" algn="l" defTabSz="914400" rtl="0" eaLnBrk="1" fontAlgn="auto" latinLnBrk="0" hangingPunct="1">
              <a:lnSpc>
                <a:spcPct val="90000"/>
              </a:lnSpc>
              <a:spcBef>
                <a:spcPts val="500"/>
              </a:spcBef>
              <a:spcAft>
                <a:spcPts val="0"/>
              </a:spcAft>
              <a:buClr>
                <a:srgbClr val="1682C5"/>
              </a:buClr>
              <a:buSzPct val="95000"/>
              <a:buFont typeface="Arial"/>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Student Eligibility Criteria</a:t>
            </a:r>
            <a:endParaRPr lang="en-US" sz="2400" b="0" i="0" u="none" strike="noStrike" kern="1200" cap="none" spc="0" normalizeH="0" baseline="0" noProof="0">
              <a:ln>
                <a:noFill/>
              </a:ln>
              <a:solidFill>
                <a:srgbClr val="000000"/>
              </a:solidFill>
              <a:effectLst/>
              <a:uLnTx/>
              <a:uFillTx/>
              <a:latin typeface="Calibri"/>
              <a:cs typeface="Calibri"/>
            </a:endParaRPr>
          </a:p>
          <a:p>
            <a:pPr marL="1424305" marR="0" lvl="2" indent="-342900" algn="l" defTabSz="914400" rtl="0" eaLnBrk="1" fontAlgn="auto" latinLnBrk="0" hangingPunct="1">
              <a:lnSpc>
                <a:spcPct val="90000"/>
              </a:lnSpc>
              <a:spcBef>
                <a:spcPts val="500"/>
              </a:spcBef>
              <a:spcAft>
                <a:spcPts val="0"/>
              </a:spcAft>
              <a:buClr>
                <a:srgbClr val="1682C5"/>
              </a:buClr>
              <a:buSzPct val="95000"/>
              <a:buFont typeface="Arial"/>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Authority for Decision and Required Documentation</a:t>
            </a:r>
            <a:endParaRPr lang="en-US" sz="2400" b="0" i="0" u="none" strike="noStrike" kern="1200" cap="none" spc="0" normalizeH="0" baseline="0" noProof="0">
              <a:ln>
                <a:noFill/>
              </a:ln>
              <a:solidFill>
                <a:srgbClr val="000000"/>
              </a:solidFill>
              <a:effectLst/>
              <a:uLnTx/>
              <a:uFillTx/>
              <a:latin typeface="Calibri"/>
              <a:cs typeface="Calibri"/>
            </a:endParaRPr>
          </a:p>
          <a:p>
            <a:pPr marL="1424305" marR="0" lvl="2" indent="-342900" algn="l" defTabSz="914400" rtl="0" eaLnBrk="1" fontAlgn="auto" latinLnBrk="0" hangingPunct="1">
              <a:lnSpc>
                <a:spcPct val="90000"/>
              </a:lnSpc>
              <a:spcBef>
                <a:spcPts val="500"/>
              </a:spcBef>
              <a:spcAft>
                <a:spcPts val="0"/>
              </a:spcAft>
              <a:buClr>
                <a:srgbClr val="1682C5"/>
              </a:buClr>
              <a:buSzPct val="95000"/>
              <a:buFont typeface="Arial"/>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Examples/Types</a:t>
            </a:r>
            <a:endParaRPr lang="en-US" sz="2400" b="0" i="0" u="none" strike="noStrike" kern="1200" cap="none" spc="0" normalizeH="0" baseline="0" noProof="0">
              <a:ln>
                <a:noFill/>
              </a:ln>
              <a:solidFill>
                <a:srgbClr val="000000"/>
              </a:solidFill>
              <a:effectLst/>
              <a:uLnTx/>
              <a:uFillTx/>
              <a:latin typeface="Calibri"/>
              <a:cs typeface="Calibri"/>
            </a:endParaRPr>
          </a:p>
          <a:p>
            <a:pPr marL="1424305" marR="0" lvl="2" indent="-342900" algn="l" defTabSz="914400" rtl="0" eaLnBrk="1" fontAlgn="auto" latinLnBrk="0" hangingPunct="1">
              <a:lnSpc>
                <a:spcPct val="90000"/>
              </a:lnSpc>
              <a:spcBef>
                <a:spcPts val="500"/>
              </a:spcBef>
              <a:spcAft>
                <a:spcPts val="0"/>
              </a:spcAft>
              <a:buClr>
                <a:srgbClr val="1682C5"/>
              </a:buClr>
              <a:buSzPct val="95000"/>
              <a:buFont typeface="Arial"/>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Special Instructions/Considerations </a:t>
            </a:r>
            <a:endParaRPr lang="en-US" sz="2400" b="0" i="0" u="none" strike="noStrike" kern="1200" cap="none" spc="0" normalizeH="0" baseline="0" noProof="0">
              <a:ln>
                <a:noFill/>
              </a:ln>
              <a:solidFill>
                <a:srgbClr val="000000"/>
              </a:solidFill>
              <a:effectLst/>
              <a:uLnTx/>
              <a:uFillTx/>
              <a:latin typeface="Calibri"/>
              <a:cs typeface="Calibri"/>
            </a:endParaRPr>
          </a:p>
          <a:p>
            <a:pPr marL="1492250" marR="0" lvl="3" indent="-215900" algn="l" defTabSz="914400" rtl="0" eaLnBrk="1" fontAlgn="auto" latinLnBrk="0" hangingPunct="1">
              <a:lnSpc>
                <a:spcPct val="90000"/>
              </a:lnSpc>
              <a:spcBef>
                <a:spcPts val="500"/>
              </a:spcBef>
              <a:spcAft>
                <a:spcPts val="0"/>
              </a:spcAft>
              <a:buClr>
                <a:srgbClr val="FF8134"/>
              </a:buClr>
              <a:buSzTx/>
              <a:buFont typeface="Arial" charset="0"/>
              <a:buChar char="•"/>
              <a:tabLst/>
              <a:defRPr/>
            </a:pPr>
            <a:endParaRPr lang="en-US" sz="2800" b="0" i="0" u="none" strike="noStrike" kern="1200" cap="none" spc="0" normalizeH="0" baseline="0" noProof="0">
              <a:ln>
                <a:noFill/>
              </a:ln>
              <a:solidFill>
                <a:srgbClr val="000000"/>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2848683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Locally Approved Designated Supports</a:t>
            </a:r>
          </a:p>
        </p:txBody>
      </p:sp>
      <p:sp>
        <p:nvSpPr>
          <p:cNvPr id="2" name="Content Placeholder 2">
            <a:extLst>
              <a:ext uri="{FF2B5EF4-FFF2-40B4-BE49-F238E27FC236}">
                <a16:creationId xmlns:a16="http://schemas.microsoft.com/office/drawing/2014/main" id="{86E356BC-AC7C-4491-83A2-F6EB4156D0BE}"/>
              </a:ext>
            </a:extLst>
          </p:cNvPr>
          <p:cNvSpPr txBox="1">
            <a:spLocks/>
          </p:cNvSpPr>
          <p:nvPr/>
        </p:nvSpPr>
        <p:spPr>
          <a:xfrm>
            <a:off x="0" y="1428485"/>
            <a:ext cx="5476135" cy="4802449"/>
          </a:xfrm>
          <a:prstGeom prst="rect">
            <a:avLst/>
          </a:prstGeom>
        </p:spPr>
        <p:txBody>
          <a:bodyPr vert="horz" lIns="91440" tIns="45720" rIns="91440" bIns="45720" rtlCol="0" anchor="t">
            <a:normAutofit fontScale="400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
                <a:srgbClr val="1682C5"/>
              </a:buClr>
              <a:buSzPct val="95000"/>
              <a:buFont typeface="Wingdings"/>
              <a:buChar char="§"/>
              <a:tabLst/>
              <a:defRPr/>
            </a:pPr>
            <a:endParaRPr kumimoji="0" lang="en-US" sz="6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800100" marR="0" lvl="1" indent="-342900" algn="l" defTabSz="914400" rtl="0" eaLnBrk="1" fontAlgn="auto" latinLnBrk="0" hangingPunct="1">
              <a:lnSpc>
                <a:spcPct val="100000"/>
              </a:lnSpc>
              <a:spcBef>
                <a:spcPts val="500"/>
              </a:spcBef>
              <a:spcAft>
                <a:spcPts val="0"/>
              </a:spcAft>
              <a:buClr>
                <a:srgbClr val="FF8134"/>
              </a:buClr>
              <a:buSzPct val="95000"/>
              <a:buFont typeface="Wingdings" panose="05000000000000000000" pitchFamily="2" charset="2"/>
              <a:buChar char="§"/>
              <a:tabLst/>
              <a:defRPr/>
            </a:pPr>
            <a:r>
              <a:rPr kumimoji="0" lang="en-US" sz="60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Basic Transcribing</a:t>
            </a:r>
          </a:p>
          <a:p>
            <a:pPr marL="800100" marR="0" lvl="1" indent="-342900" algn="l" defTabSz="914400" rtl="0" eaLnBrk="1" fontAlgn="auto" latinLnBrk="0" hangingPunct="1">
              <a:lnSpc>
                <a:spcPct val="100000"/>
              </a:lnSpc>
              <a:spcBef>
                <a:spcPts val="500"/>
              </a:spcBef>
              <a:spcAft>
                <a:spcPts val="0"/>
              </a:spcAft>
              <a:buClr>
                <a:srgbClr val="FF8134"/>
              </a:buClr>
              <a:buSzPct val="95000"/>
              <a:buFont typeface="Wingdings" panose="05000000000000000000" pitchFamily="2" charset="2"/>
              <a:buChar char="§"/>
              <a:tabLst/>
              <a:defRPr/>
            </a:pPr>
            <a:r>
              <a:rPr kumimoji="0" lang="en-US" sz="60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Braille/Refreshable Braille</a:t>
            </a:r>
          </a:p>
          <a:p>
            <a:pPr marL="800100" marR="0" lvl="1" indent="-342900" algn="l" defTabSz="914400" rtl="0" eaLnBrk="1" fontAlgn="auto" latinLnBrk="0" hangingPunct="1">
              <a:lnSpc>
                <a:spcPct val="100000"/>
              </a:lnSpc>
              <a:spcBef>
                <a:spcPts val="500"/>
              </a:spcBef>
              <a:spcAft>
                <a:spcPts val="0"/>
              </a:spcAft>
              <a:buClr>
                <a:srgbClr val="FF8134"/>
              </a:buClr>
              <a:buSzPct val="95000"/>
              <a:buFont typeface="Wingdings" panose="05000000000000000000" pitchFamily="2" charset="2"/>
              <a:buChar char="§"/>
              <a:tabLst/>
              <a:defRPr/>
            </a:pPr>
            <a:r>
              <a:rPr kumimoji="0" lang="en-US" sz="60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Calculation Aids</a:t>
            </a:r>
          </a:p>
          <a:p>
            <a:pPr marL="800100" marR="0" lvl="1" indent="-342900" algn="l" defTabSz="914400" rtl="0" eaLnBrk="1" fontAlgn="auto" latinLnBrk="0" hangingPunct="1">
              <a:lnSpc>
                <a:spcPct val="100000"/>
              </a:lnSpc>
              <a:spcBef>
                <a:spcPts val="500"/>
              </a:spcBef>
              <a:spcAft>
                <a:spcPts val="0"/>
              </a:spcAft>
              <a:buClr>
                <a:srgbClr val="FF8134"/>
              </a:buClr>
              <a:buSzPct val="95000"/>
              <a:buFont typeface="Wingdings" panose="05000000000000000000" pitchFamily="2" charset="2"/>
              <a:buChar char="§"/>
              <a:tabLst/>
              <a:defRPr/>
            </a:pPr>
            <a:r>
              <a:rPr kumimoji="0" lang="en-US" sz="60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Content and Language Supports</a:t>
            </a:r>
          </a:p>
          <a:p>
            <a:pPr marL="800100" marR="0" lvl="1" indent="-342900" algn="l" defTabSz="914400" rtl="0" eaLnBrk="1" fontAlgn="auto" latinLnBrk="0" hangingPunct="1">
              <a:lnSpc>
                <a:spcPct val="100000"/>
              </a:lnSpc>
              <a:spcBef>
                <a:spcPts val="500"/>
              </a:spcBef>
              <a:spcAft>
                <a:spcPts val="0"/>
              </a:spcAft>
              <a:buClr>
                <a:srgbClr val="FF8134"/>
              </a:buClr>
              <a:buSzPct val="95000"/>
              <a:buFont typeface="Wingdings" panose="05000000000000000000" pitchFamily="2" charset="2"/>
              <a:buChar char="§"/>
              <a:tabLst/>
              <a:defRPr/>
            </a:pPr>
            <a:r>
              <a:rPr kumimoji="0" lang="en-US" sz="60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Extra Time</a:t>
            </a:r>
          </a:p>
          <a:p>
            <a:pPr marL="800100" marR="0" lvl="1" indent="-342900" algn="l" defTabSz="914400" rtl="0" eaLnBrk="1" fontAlgn="auto" latinLnBrk="0" hangingPunct="1">
              <a:lnSpc>
                <a:spcPct val="100000"/>
              </a:lnSpc>
              <a:spcBef>
                <a:spcPts val="500"/>
              </a:spcBef>
              <a:spcAft>
                <a:spcPts val="0"/>
              </a:spcAft>
              <a:buClr>
                <a:srgbClr val="FF8134"/>
              </a:buClr>
              <a:buSzPct val="95000"/>
              <a:buFont typeface="Wingdings" panose="05000000000000000000" pitchFamily="2" charset="2"/>
              <a:buChar char="§"/>
              <a:tabLst/>
              <a:defRPr/>
            </a:pPr>
            <a:r>
              <a:rPr kumimoji="0" lang="en-US" sz="60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Individual Structured Reminders</a:t>
            </a:r>
          </a:p>
          <a:p>
            <a:pPr marL="800100" marR="0" lvl="1" indent="-342900" algn="l" defTabSz="914400" rtl="0" eaLnBrk="1" fontAlgn="auto" latinLnBrk="0" hangingPunct="1">
              <a:lnSpc>
                <a:spcPct val="100000"/>
              </a:lnSpc>
              <a:spcBef>
                <a:spcPts val="500"/>
              </a:spcBef>
              <a:spcAft>
                <a:spcPts val="0"/>
              </a:spcAft>
              <a:buClr>
                <a:srgbClr val="FF8134"/>
              </a:buClr>
              <a:buSzPct val="95000"/>
              <a:buFont typeface="Wingdings" panose="05000000000000000000" pitchFamily="2" charset="2"/>
              <a:buChar char="§"/>
              <a:tabLst/>
              <a:defRPr/>
            </a:pPr>
            <a:r>
              <a:rPr kumimoji="0" lang="en-US" sz="60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Supplemental Aids</a:t>
            </a:r>
          </a:p>
          <a:p>
            <a:pPr marL="800100" marR="0" lvl="1" indent="-342900" algn="l" defTabSz="914400" rtl="0" eaLnBrk="1" fontAlgn="auto" latinLnBrk="0" hangingPunct="1">
              <a:lnSpc>
                <a:spcPct val="100000"/>
              </a:lnSpc>
              <a:spcBef>
                <a:spcPts val="500"/>
              </a:spcBef>
              <a:spcAft>
                <a:spcPts val="0"/>
              </a:spcAft>
              <a:buClr>
                <a:srgbClr val="FF8134"/>
              </a:buClr>
              <a:buSzPct val="95000"/>
              <a:buFont typeface="Wingdings" panose="05000000000000000000" pitchFamily="2" charset="2"/>
              <a:buChar char="§"/>
              <a:tabLst/>
              <a:defRPr/>
            </a:pPr>
            <a:r>
              <a:rPr kumimoji="0" lang="en-US" sz="60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Large Print </a:t>
            </a:r>
          </a:p>
          <a:p>
            <a:pPr marL="800100" marR="0" lvl="1" indent="-342900" algn="l" defTabSz="914400" rtl="0" eaLnBrk="1" fontAlgn="auto" latinLnBrk="0" hangingPunct="1">
              <a:lnSpc>
                <a:spcPct val="100000"/>
              </a:lnSpc>
              <a:spcBef>
                <a:spcPts val="500"/>
              </a:spcBef>
              <a:spcAft>
                <a:spcPts val="0"/>
              </a:spcAft>
              <a:buClr>
                <a:srgbClr val="FF8134"/>
              </a:buClr>
              <a:buSzPct val="95000"/>
              <a:buFont typeface="Wingdings" panose="05000000000000000000" pitchFamily="2" charset="2"/>
              <a:buChar char="§"/>
              <a:tabLst/>
              <a:defRPr/>
            </a:pPr>
            <a:r>
              <a:rPr kumimoji="0" lang="en-US" sz="60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Manipulating Test Materials</a:t>
            </a:r>
          </a:p>
          <a:p>
            <a:pPr marL="800100" marR="0" lvl="1" indent="-342900" algn="l" defTabSz="914400" rtl="0" eaLnBrk="1" fontAlgn="auto" latinLnBrk="0" hangingPunct="1">
              <a:lnSpc>
                <a:spcPct val="100000"/>
              </a:lnSpc>
              <a:spcBef>
                <a:spcPts val="500"/>
              </a:spcBef>
              <a:spcAft>
                <a:spcPts val="0"/>
              </a:spcAft>
              <a:buClr>
                <a:srgbClr val="FF8134"/>
              </a:buClr>
              <a:buSzPct val="95000"/>
              <a:buFont typeface="Wingdings" panose="05000000000000000000" pitchFamily="2" charset="2"/>
              <a:buChar char="§"/>
              <a:tabLst/>
              <a:defRPr/>
            </a:pPr>
            <a:r>
              <a:rPr kumimoji="0" lang="en-US" sz="60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Mathematics Manipulatives</a:t>
            </a:r>
          </a:p>
          <a:p>
            <a:pPr marL="800100" marR="0" lvl="1" indent="-342900" algn="l" defTabSz="914400" rtl="0" eaLnBrk="1" fontAlgn="auto" latinLnBrk="0" hangingPunct="1">
              <a:lnSpc>
                <a:spcPct val="100000"/>
              </a:lnSpc>
              <a:spcBef>
                <a:spcPts val="500"/>
              </a:spcBef>
              <a:spcAft>
                <a:spcPts val="0"/>
              </a:spcAft>
              <a:buClr>
                <a:srgbClr val="FF8134"/>
              </a:buClr>
              <a:buSzPct val="95000"/>
              <a:buFont typeface="Wingdings" panose="05000000000000000000" pitchFamily="2" charset="2"/>
              <a:buChar char="§"/>
              <a:tabLst/>
              <a:defRPr/>
            </a:pPr>
            <a:r>
              <a:rPr kumimoji="0" lang="en-US" sz="60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Oral/Signed Administration</a:t>
            </a:r>
          </a:p>
          <a:p>
            <a:pPr marL="800100" marR="0" lvl="1" indent="-342900" algn="l" defTabSz="914400" rtl="0" eaLnBrk="1" fontAlgn="auto" latinLnBrk="0" hangingPunct="1">
              <a:lnSpc>
                <a:spcPct val="100000"/>
              </a:lnSpc>
              <a:spcBef>
                <a:spcPts val="500"/>
              </a:spcBef>
              <a:spcAft>
                <a:spcPts val="0"/>
              </a:spcAft>
              <a:buClr>
                <a:srgbClr val="FF8134"/>
              </a:buClr>
              <a:buSzPct val="95000"/>
              <a:buFont typeface="Wingdings" panose="05000000000000000000" pitchFamily="2" charset="2"/>
              <a:buChar char="§"/>
              <a:tabLst/>
              <a:defRPr/>
            </a:pPr>
            <a:r>
              <a:rPr kumimoji="0" lang="en-US" sz="60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Spelling Assistance</a:t>
            </a:r>
          </a:p>
          <a:p>
            <a:pPr marL="1424305" marR="0" lvl="2" indent="-342900" algn="l" defTabSz="914400" rtl="0" eaLnBrk="1" fontAlgn="auto" latinLnBrk="0" hangingPunct="1">
              <a:lnSpc>
                <a:spcPct val="90000"/>
              </a:lnSpc>
              <a:spcBef>
                <a:spcPts val="500"/>
              </a:spcBef>
              <a:spcAft>
                <a:spcPts val="0"/>
              </a:spcAft>
              <a:buClr>
                <a:srgbClr val="FF8134"/>
              </a:buClr>
              <a:buSzTx/>
              <a:buFont typeface="Arial"/>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FF8134"/>
              </a:buClr>
              <a:buSzTx/>
              <a:buFont typeface="Arial" charset="0"/>
              <a:buChar char="•"/>
              <a:tabLst/>
              <a:defRPr/>
            </a:pPr>
            <a:endParaRPr kumimoji="0" lang="en-US" sz="16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3" name="TextBox 2">
            <a:extLst>
              <a:ext uri="{FF2B5EF4-FFF2-40B4-BE49-F238E27FC236}">
                <a16:creationId xmlns:a16="http://schemas.microsoft.com/office/drawing/2014/main" id="{FE3E75C8-AFE4-43ED-BC5B-B4971CBDB18E}"/>
              </a:ext>
            </a:extLst>
          </p:cNvPr>
          <p:cNvSpPr txBox="1"/>
          <p:nvPr/>
        </p:nvSpPr>
        <p:spPr>
          <a:xfrm>
            <a:off x="7086600" y="1552575"/>
            <a:ext cx="3590925"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pic>
        <p:nvPicPr>
          <p:cNvPr id="16" name="Picture 15" descr="A close up of a computer&#10;&#10;Description generated with high confidence">
            <a:extLst>
              <a:ext uri="{FF2B5EF4-FFF2-40B4-BE49-F238E27FC236}">
                <a16:creationId xmlns:a16="http://schemas.microsoft.com/office/drawing/2014/main" id="{3EDA7A45-CFA5-4445-8285-3DAB51FA015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276930" y="1752630"/>
            <a:ext cx="6464122" cy="4301314"/>
          </a:xfrm>
          <a:prstGeom prst="rect">
            <a:avLst/>
          </a:prstGeom>
        </p:spPr>
      </p:pic>
      <p:sp>
        <p:nvSpPr>
          <p:cNvPr id="9" name="TextBox 8">
            <a:extLst>
              <a:ext uri="{FF2B5EF4-FFF2-40B4-BE49-F238E27FC236}">
                <a16:creationId xmlns:a16="http://schemas.microsoft.com/office/drawing/2014/main" id="{7256B161-9450-4CF0-88A6-0A4761D4DD2E}"/>
              </a:ext>
            </a:extLst>
          </p:cNvPr>
          <p:cNvSpPr txBox="1"/>
          <p:nvPr/>
        </p:nvSpPr>
        <p:spPr>
          <a:xfrm flipH="1">
            <a:off x="3873734" y="6095895"/>
            <a:ext cx="7867318" cy="369332"/>
          </a:xfrm>
          <a:prstGeom prst="rect">
            <a:avLst/>
          </a:prstGeom>
          <a:solidFill>
            <a:srgbClr val="FF8135"/>
          </a:solidFill>
        </p:spPr>
        <p:txBody>
          <a:bodyPr wrap="square" rtlCol="0">
            <a:spAutoFit/>
          </a:bodyPr>
          <a:lstStyle/>
          <a:p>
            <a:r>
              <a:rPr lang="en-US" b="1">
                <a:cs typeface="Calibri"/>
              </a:rPr>
              <a:t>Policy documents located on the DCCR and Accommodation Resources website</a:t>
            </a:r>
            <a:r>
              <a:rPr lang="en-US" sz="1400" b="1">
                <a:cs typeface="Calibri"/>
              </a:rPr>
              <a:t> </a:t>
            </a:r>
          </a:p>
        </p:txBody>
      </p:sp>
    </p:spTree>
    <p:extLst>
      <p:ext uri="{BB962C8B-B14F-4D97-AF65-F5344CB8AC3E}">
        <p14:creationId xmlns:p14="http://schemas.microsoft.com/office/powerpoint/2010/main" val="20957826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Basic Transcribing</a:t>
            </a:r>
          </a:p>
        </p:txBody>
      </p:sp>
      <p:sp>
        <p:nvSpPr>
          <p:cNvPr id="9" name="Content Placeholder 2">
            <a:extLst>
              <a:ext uri="{FF2B5EF4-FFF2-40B4-BE49-F238E27FC236}">
                <a16:creationId xmlns:a16="http://schemas.microsoft.com/office/drawing/2014/main" id="{AF6FFDD9-4C03-462C-B282-1E8CB4AA1B46}"/>
              </a:ext>
            </a:extLst>
          </p:cNvPr>
          <p:cNvSpPr txBox="1">
            <a:spLocks/>
          </p:cNvSpPr>
          <p:nvPr/>
        </p:nvSpPr>
        <p:spPr>
          <a:xfrm>
            <a:off x="3296" y="1245928"/>
            <a:ext cx="11441290" cy="549756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lvl="1" algn="l">
              <a:buClr>
                <a:srgbClr val="FF8134"/>
              </a:buClr>
              <a:defRPr/>
            </a:pPr>
            <a:r>
              <a:rPr kumimoji="0" lang="en-US" sz="2600" b="1" i="0" u="none" strike="noStrike" kern="1200" cap="none" spc="0" normalizeH="0" baseline="0" noProof="0" dirty="0">
                <a:ln>
                  <a:noFill/>
                </a:ln>
                <a:solidFill>
                  <a:srgbClr val="0D6CB9"/>
                </a:solidFill>
                <a:effectLst/>
                <a:uLnTx/>
                <a:uFillTx/>
                <a:latin typeface="Calibri"/>
                <a:cs typeface="Calibri"/>
              </a:rPr>
              <a:t>A student may receive this support if served by an ARD committee, Section 504 committee, RTI committee, or student assistance team.</a:t>
            </a:r>
            <a:r>
              <a:rPr lang="en-US" sz="2800" dirty="0">
                <a:solidFill>
                  <a:srgbClr val="000000"/>
                </a:solidFill>
                <a:latin typeface="Calibri"/>
                <a:cs typeface="Calibri"/>
              </a:rPr>
              <a:t> </a:t>
            </a:r>
            <a:endParaRPr kumimoji="0" lang="en-US" sz="2800" b="0" i="0" u="none" strike="noStrike" kern="1200" cap="none" spc="0" normalizeH="0" baseline="0" noProof="0" dirty="0">
              <a:ln>
                <a:noFill/>
              </a:ln>
              <a:solidFill>
                <a:srgbClr val="000000">
                  <a:lumMod val="75000"/>
                  <a:lumOff val="25000"/>
                </a:srgbClr>
              </a:solidFill>
              <a:effectLst/>
              <a:uLnTx/>
              <a:uFillTx/>
              <a:latin typeface="Calibri" charset="0"/>
              <a:ea typeface="+mn-ea"/>
              <a:cs typeface="Calibri" charset="0"/>
            </a:endParaRPr>
          </a:p>
          <a:p>
            <a:pPr marL="1485900" marR="0" lvl="2" indent="-5715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a:cs typeface="Calibri"/>
              </a:rPr>
              <a:t>If the student is not receiving special education or Section 504 services, the decision should be based on consistent academic struggles in the specific area even after intensive instruction and remediation.</a:t>
            </a:r>
            <a:r>
              <a:rPr kumimoji="0" lang="en-US" sz="2600" b="0" i="0" u="none" strike="noStrike" kern="1200" cap="none" spc="0" normalizeH="0" baseline="0" noProof="0" dirty="0">
                <a:ln>
                  <a:noFill/>
                </a:ln>
                <a:solidFill>
                  <a:srgbClr val="000000"/>
                </a:solidFill>
                <a:effectLst/>
                <a:uLnTx/>
                <a:uFillTx/>
                <a:latin typeface="Calibri"/>
                <a:cs typeface="Calibri"/>
              </a:rPr>
              <a:t> </a:t>
            </a:r>
            <a:endParaRPr lang="en-US" sz="2600" b="0" i="0" u="none" strike="noStrike" kern="1200" cap="none" spc="0" normalizeH="0" baseline="0" noProof="0" dirty="0">
              <a:ln>
                <a:noFill/>
              </a:ln>
              <a:solidFill>
                <a:srgbClr val="000000"/>
              </a:solidFill>
              <a:effectLst/>
              <a:uLnTx/>
              <a:uFillTx/>
              <a:latin typeface="Calibri"/>
              <a:cs typeface="Calibri"/>
            </a:endParaRPr>
          </a:p>
          <a:p>
            <a:pPr marL="1485900" marR="0" lvl="2" indent="-5715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endParaRPr lang="en-US" sz="900" b="0" i="0" u="none" strike="noStrike" kern="1200" cap="none" spc="0" normalizeH="0" baseline="0" noProof="0" dirty="0">
              <a:ln>
                <a:noFill/>
              </a:ln>
              <a:solidFill>
                <a:srgbClr val="000000"/>
              </a:solidFill>
              <a:effectLst/>
              <a:uLnTx/>
              <a:uFillTx/>
              <a:latin typeface="Calibri"/>
              <a:cs typeface="Calibri"/>
            </a:endParaRPr>
          </a:p>
          <a:p>
            <a:pPr marL="1485900" marR="0" lvl="2" indent="-5715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a:cs typeface="Calibri"/>
              </a:rPr>
              <a:t>Eligibility </a:t>
            </a:r>
            <a:r>
              <a:rPr lang="en-US" sz="2400" dirty="0">
                <a:solidFill>
                  <a:srgbClr val="000000"/>
                </a:solidFill>
                <a:latin typeface="Calibri"/>
                <a:cs typeface="Calibri"/>
              </a:rPr>
              <a:t>includes</a:t>
            </a:r>
            <a:r>
              <a:rPr kumimoji="0" lang="en-US" sz="2400" b="0" i="0" u="none" strike="noStrike" kern="1200" cap="none" spc="0" normalizeH="0" baseline="0" noProof="0" dirty="0">
                <a:ln>
                  <a:noFill/>
                </a:ln>
                <a:solidFill>
                  <a:srgbClr val="000000"/>
                </a:solidFill>
                <a:effectLst/>
                <a:uLnTx/>
                <a:uFillTx/>
                <a:latin typeface="Calibri"/>
                <a:cs typeface="Calibri"/>
              </a:rPr>
              <a:t> routinely and effectively uses the support in classroom instruction and testing.</a:t>
            </a:r>
            <a:endParaRPr lang="en-US" sz="2400" b="0" i="0" u="none" strike="noStrike" kern="1200" cap="none" spc="0" normalizeH="0" baseline="0" noProof="0" dirty="0">
              <a:ln>
                <a:noFill/>
              </a:ln>
              <a:solidFill>
                <a:srgbClr val="000000"/>
              </a:solidFill>
              <a:effectLst/>
              <a:uLnTx/>
              <a:uFillTx/>
              <a:latin typeface="Calibri"/>
              <a:cs typeface="Calibri"/>
            </a:endParaRPr>
          </a:p>
          <a:p>
            <a:pPr marL="914400" marR="0" lvl="2" indent="0" algn="l" defTabSz="914400" rtl="0" eaLnBrk="1" fontAlgn="auto" latinLnBrk="0" hangingPunct="1">
              <a:lnSpc>
                <a:spcPct val="90000"/>
              </a:lnSpc>
              <a:spcBef>
                <a:spcPts val="500"/>
              </a:spcBef>
              <a:spcAft>
                <a:spcPts val="0"/>
              </a:spcAft>
              <a:buClr>
                <a:srgbClr val="FF8134"/>
              </a:buClr>
              <a:buSzTx/>
              <a:buFont typeface="Arial"/>
              <a:buNone/>
              <a:tabLst/>
              <a:defRPr/>
            </a:pPr>
            <a:endParaRPr lang="en-US" sz="900" b="0" i="0" u="none" strike="noStrike" kern="1200" cap="none" spc="0" normalizeH="0" baseline="0" noProof="0" dirty="0">
              <a:ln>
                <a:noFill/>
              </a:ln>
              <a:solidFill>
                <a:srgbClr val="000000"/>
              </a:solidFill>
              <a:effectLst/>
              <a:uLnTx/>
              <a:uFillTx/>
              <a:latin typeface="Calibri"/>
              <a:cs typeface="Calibri"/>
            </a:endParaRPr>
          </a:p>
          <a:p>
            <a:pPr marL="1485900" marR="0" lvl="2" indent="-5715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a:cs typeface="Calibri"/>
              </a:rPr>
              <a:t>If the student uses speech-to-text technology to indicate responses for multiple-choice questions, </a:t>
            </a:r>
            <a:r>
              <a:rPr kumimoji="0" lang="en-US" sz="2400" b="0" i="0" u="none" strike="noStrike" kern="1200" cap="none" spc="0" normalizeH="0" baseline="0" noProof="0" dirty="0" err="1">
                <a:ln>
                  <a:noFill/>
                </a:ln>
                <a:solidFill>
                  <a:srgbClr val="000000"/>
                </a:solidFill>
                <a:effectLst/>
                <a:uLnTx/>
                <a:uFillTx/>
                <a:latin typeface="Calibri"/>
                <a:cs typeface="Calibri"/>
              </a:rPr>
              <a:t>griddable</a:t>
            </a:r>
            <a:r>
              <a:rPr kumimoji="0" lang="en-US" sz="2400" b="0" i="0" u="none" strike="noStrike" kern="1200" cap="none" spc="0" normalizeH="0" baseline="0" noProof="0" dirty="0">
                <a:ln>
                  <a:noFill/>
                </a:ln>
                <a:solidFill>
                  <a:srgbClr val="000000"/>
                </a:solidFill>
                <a:effectLst/>
                <a:uLnTx/>
                <a:uFillTx/>
                <a:latin typeface="Calibri"/>
                <a:cs typeface="Calibri"/>
              </a:rPr>
              <a:t> questions, or the writing prompt, please refer to our Technology Use Guidelines document.</a:t>
            </a:r>
            <a:endParaRPr lang="en-US" sz="2400" b="0" i="0" u="none" strike="noStrike" kern="1200" cap="none" spc="0" normalizeH="0" baseline="0" noProof="0" dirty="0">
              <a:ln>
                <a:noFill/>
              </a:ln>
              <a:solidFill>
                <a:srgbClr val="000000"/>
              </a:solidFill>
              <a:effectLst/>
              <a:uLnTx/>
              <a:uFillTx/>
              <a:latin typeface="Calibri"/>
              <a:cs typeface="Calibri"/>
            </a:endParaRPr>
          </a:p>
          <a:p>
            <a:pPr marL="1485900" marR="0" lvl="2" indent="-5715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endParaRPr lang="en-US" sz="900" b="0" i="0" u="none" strike="noStrike" kern="1200" cap="none" spc="0" normalizeH="0" baseline="0" noProof="0" dirty="0">
              <a:ln>
                <a:noFill/>
              </a:ln>
              <a:solidFill>
                <a:srgbClr val="000000"/>
              </a:solidFill>
              <a:effectLst/>
              <a:uLnTx/>
              <a:uFillTx/>
              <a:latin typeface="Calibri" charset="0"/>
              <a:cs typeface="Calibri" charset="0"/>
            </a:endParaRPr>
          </a:p>
          <a:p>
            <a:pPr marL="1485900" marR="0" lvl="2" indent="-5715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a:cs typeface="Calibri"/>
              </a:rPr>
              <a:t>Added in 2019, the student may dictate or </a:t>
            </a:r>
            <a:r>
              <a:rPr lang="en-US" sz="2400" dirty="0">
                <a:solidFill>
                  <a:srgbClr val="000000"/>
                </a:solidFill>
                <a:latin typeface="Calibri"/>
                <a:cs typeface="Calibri"/>
              </a:rPr>
              <a:t>sign</a:t>
            </a:r>
            <a:r>
              <a:rPr kumimoji="0" lang="en-US" sz="2400" b="0" i="0" u="none" strike="noStrike" kern="1200" cap="none" spc="0" normalizeH="0" baseline="0" noProof="0" dirty="0">
                <a:ln>
                  <a:noFill/>
                </a:ln>
                <a:solidFill>
                  <a:srgbClr val="000000"/>
                </a:solidFill>
                <a:effectLst/>
                <a:uLnTx/>
                <a:uFillTx/>
                <a:latin typeface="Calibri"/>
                <a:cs typeface="Calibri"/>
              </a:rPr>
              <a:t> information to be recorded in the margins of the test booklet or in the notes tool for online tests</a:t>
            </a:r>
            <a:r>
              <a:rPr lang="en-US" sz="2400" dirty="0">
                <a:solidFill>
                  <a:srgbClr val="000000"/>
                </a:solidFill>
                <a:latin typeface="Calibri"/>
                <a:cs typeface="Calibri"/>
              </a:rPr>
              <a:t>.</a:t>
            </a:r>
            <a:r>
              <a:rPr kumimoji="0" lang="en-US" sz="2400" b="0" i="0" u="none" strike="noStrike" kern="1200" cap="none" spc="0" normalizeH="0" baseline="0" noProof="0" dirty="0">
                <a:ln>
                  <a:noFill/>
                </a:ln>
                <a:solidFill>
                  <a:srgbClr val="000000"/>
                </a:solidFill>
                <a:effectLst/>
                <a:uLnTx/>
                <a:uFillTx/>
                <a:latin typeface="Calibri"/>
                <a:cs typeface="Calibri"/>
              </a:rPr>
              <a:t> (</a:t>
            </a:r>
            <a:r>
              <a:rPr lang="en-US" sz="2400" dirty="0">
                <a:solidFill>
                  <a:srgbClr val="000000"/>
                </a:solidFill>
                <a:latin typeface="Calibri"/>
                <a:cs typeface="Calibri"/>
              </a:rPr>
              <a:t>Does</a:t>
            </a:r>
            <a:r>
              <a:rPr kumimoji="0" lang="en-US" sz="2400" b="0" i="0" u="none" strike="noStrike" kern="1200" cap="none" spc="0" normalizeH="0" baseline="0" noProof="0" dirty="0">
                <a:ln>
                  <a:noFill/>
                </a:ln>
                <a:solidFill>
                  <a:srgbClr val="000000"/>
                </a:solidFill>
                <a:effectLst/>
                <a:uLnTx/>
                <a:uFillTx/>
                <a:latin typeface="Calibri"/>
                <a:cs typeface="Calibri"/>
              </a:rPr>
              <a:t> NOT apply to math calculations or responses to the written composition</a:t>
            </a:r>
            <a:r>
              <a:rPr lang="en-US" sz="2400" dirty="0">
                <a:solidFill>
                  <a:srgbClr val="000000"/>
                </a:solidFill>
                <a:latin typeface="Calibri"/>
                <a:cs typeface="Calibri"/>
              </a:rPr>
              <a:t>.)</a:t>
            </a:r>
            <a:endParaRPr lang="en-US" sz="2400" b="0" i="0" u="none" strike="noStrike" kern="1200" cap="none" spc="0" normalizeH="0" baseline="0" noProof="0" dirty="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9018342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989284" y="284910"/>
            <a:ext cx="10021646" cy="99043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Basic </a:t>
            </a:r>
            <a:r>
              <a:rPr lang="en-US" sz="3600" b="1">
                <a:solidFill>
                  <a:srgbClr val="1682C5"/>
                </a:solidFill>
                <a:latin typeface="Calibri" panose="020F0502020204030204"/>
                <a:ea typeface="Open Sans" charset="0"/>
                <a:cs typeface="Open Sans" charset="0"/>
              </a:rPr>
              <a:t>Transcribing</a:t>
            </a:r>
            <a:r>
              <a:rPr lang="en-US" sz="3600" b="1">
                <a:solidFill>
                  <a:schemeClr val="accent1"/>
                </a:solidFill>
                <a:latin typeface="Calibri" panose="020F0502020204030204"/>
                <a:ea typeface="Open Sans" charset="0"/>
                <a:cs typeface="Calibri"/>
              </a:rPr>
              <a:t>—</a:t>
            </a: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Calibri"/>
              </a:rPr>
              <a:t>Special Instructions/Considerations</a:t>
            </a:r>
            <a:endPar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endParaRPr>
          </a:p>
        </p:txBody>
      </p:sp>
      <p:sp>
        <p:nvSpPr>
          <p:cNvPr id="8" name="Content Placeholder 2">
            <a:extLst>
              <a:ext uri="{FF2B5EF4-FFF2-40B4-BE49-F238E27FC236}">
                <a16:creationId xmlns:a16="http://schemas.microsoft.com/office/drawing/2014/main" id="{B5178E80-B528-4D2D-916A-F19D5726F4F0}"/>
              </a:ext>
            </a:extLst>
          </p:cNvPr>
          <p:cNvSpPr txBox="1">
            <a:spLocks/>
          </p:cNvSpPr>
          <p:nvPr/>
        </p:nvSpPr>
        <p:spPr>
          <a:xfrm>
            <a:off x="-601" y="1462677"/>
            <a:ext cx="11511730" cy="558051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Calibri" charset="0"/>
                <a:ea typeface="+mn-ea"/>
                <a:cs typeface="Calibri" charset="0"/>
              </a:rPr>
              <a:t>The student must be given the full time allotted to complete the entire test. It is allowable for the student to review the transcription and make any edits within the time constraints of the assessment. </a:t>
            </a:r>
          </a:p>
          <a:p>
            <a:pPr marL="1371600" marR="0" lvl="2" indent="-457200" algn="l" defTabSz="914400" rtl="0" eaLnBrk="1" fontAlgn="auto" latinLnBrk="0" hangingPunct="1">
              <a:lnSpc>
                <a:spcPct val="90000"/>
              </a:lnSpc>
              <a:spcBef>
                <a:spcPts val="500"/>
              </a:spcBef>
              <a:spcAft>
                <a:spcPts val="0"/>
              </a:spcAft>
              <a:buClr>
                <a:srgbClr val="1682C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cs typeface="Calibri"/>
              </a:rPr>
              <a:t>This means that the student can change his or her response ONLY within the time limit of the test (i.e., 4 hours, 5 hours, or extra time). </a:t>
            </a:r>
            <a:endParaRPr lang="en-US" sz="2400" b="0" i="0" u="none" strike="noStrike" kern="1200" cap="none" spc="0" normalizeH="0" baseline="0" noProof="0" dirty="0">
              <a:ln>
                <a:noFill/>
              </a:ln>
              <a:solidFill>
                <a:srgbClr val="000000"/>
              </a:solidFill>
              <a:effectLst/>
              <a:uLnTx/>
              <a:uFillTx/>
              <a:latin typeface="Calibri"/>
              <a:cs typeface="Calibri"/>
            </a:endParaRPr>
          </a:p>
          <a:p>
            <a:pPr marL="457200" marR="0" lvl="1" indent="0" algn="l" defTabSz="914400" rtl="0" eaLnBrk="1" fontAlgn="auto" latinLnBrk="0" hangingPunct="1">
              <a:lnSpc>
                <a:spcPct val="90000"/>
              </a:lnSpc>
              <a:spcBef>
                <a:spcPts val="500"/>
              </a:spcBef>
              <a:spcAft>
                <a:spcPts val="0"/>
              </a:spcAft>
              <a:buClr>
                <a:srgbClr val="FF8134"/>
              </a:buClr>
              <a:buSzTx/>
              <a:buFontTx/>
              <a:buNone/>
              <a:tabLst/>
              <a:defRPr/>
            </a:pPr>
            <a:endParaRPr lang="en-US" sz="900" b="0" i="0" u="none" strike="noStrike" kern="1200" cap="none" spc="0" normalizeH="0" baseline="0" noProof="0" dirty="0">
              <a:ln>
                <a:noFill/>
              </a:ln>
              <a:solidFill>
                <a:srgbClr val="000000"/>
              </a:solidFill>
              <a:effectLst/>
              <a:uLnTx/>
              <a:uFillTx/>
              <a:latin typeface="Calibri" charset="0"/>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Calibri" charset="0"/>
                <a:ea typeface="+mn-ea"/>
                <a:cs typeface="Calibri" charset="0"/>
              </a:rPr>
              <a:t>If the test administrator transfers the student’s final responses onto the answer document/online testing platform after the testing period has ended, the student may not edit his or her response. </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lang="en-US" sz="900" b="0" i="0" u="none" strike="noStrike" kern="1200" cap="none" spc="0" normalizeH="0" baseline="0" noProof="0" dirty="0">
              <a:ln>
                <a:noFill/>
              </a:ln>
              <a:solidFill>
                <a:srgbClr val="000000"/>
              </a:solidFill>
              <a:effectLst/>
              <a:uLnTx/>
              <a:uFillTx/>
              <a:latin typeface="Calibri" charset="0"/>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Calibri" charset="0"/>
                <a:ea typeface="+mn-ea"/>
                <a:cs typeface="Calibri" charset="0"/>
              </a:rPr>
              <a:t>It is recommended that the test administrator ensure that he or she can read and understand the student’s intended response prior to the student leaving the testing room. </a:t>
            </a:r>
          </a:p>
          <a:p>
            <a:pPr marL="457200" marR="0" lvl="1" indent="0" algn="l" defTabSz="914400" rtl="0" eaLnBrk="1" fontAlgn="auto" latinLnBrk="0" hangingPunct="1">
              <a:lnSpc>
                <a:spcPct val="100000"/>
              </a:lnSpc>
              <a:spcBef>
                <a:spcPts val="0"/>
              </a:spcBef>
              <a:spcAft>
                <a:spcPts val="0"/>
              </a:spcAft>
              <a:buClr>
                <a:srgbClr val="FF8134"/>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1090295" marR="0" lvl="2" indent="-175895" algn="l" defTabSz="914400" rtl="0" eaLnBrk="1" fontAlgn="auto" latinLnBrk="0" hangingPunct="1">
              <a:lnSpc>
                <a:spcPct val="100000"/>
              </a:lnSpc>
              <a:spcBef>
                <a:spcPts val="0"/>
              </a:spcBef>
              <a:spcAft>
                <a:spcPts val="0"/>
              </a:spcAft>
              <a:buClr>
                <a:srgbClr val="FF8134"/>
              </a:buClr>
              <a:buSzTx/>
              <a:buFontTx/>
              <a:buChar char="•"/>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alibri" charset="0"/>
              <a:ea typeface="Calibri" charset="0"/>
              <a:cs typeface="Calibri" charset="0"/>
            </a:endParaRPr>
          </a:p>
          <a:p>
            <a:pPr marL="1828800" marR="0" lvl="4" indent="0" algn="l" defTabSz="914400" rtl="0" eaLnBrk="1" fontAlgn="auto" latinLnBrk="0" hangingPunct="1">
              <a:lnSpc>
                <a:spcPct val="100000"/>
              </a:lnSpc>
              <a:spcBef>
                <a:spcPts val="0"/>
              </a:spcBef>
              <a:spcAft>
                <a:spcPts val="0"/>
              </a:spcAft>
              <a:buClr>
                <a:srgbClr val="FF8134"/>
              </a:buClr>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5246324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Calibri"/>
              </a:rPr>
              <a:t>Manipulating Test Materials</a:t>
            </a:r>
            <a:endParaRPr kumimoji="0" lang="en-US" sz="3600" b="1" i="0" u="none" strike="noStrike" kern="1200" cap="none" spc="0" normalizeH="0" baseline="0" noProof="0" err="1">
              <a:ln>
                <a:noFill/>
              </a:ln>
              <a:solidFill>
                <a:srgbClr val="1682C5"/>
              </a:solidFill>
              <a:effectLst/>
              <a:uLnTx/>
              <a:uFillTx/>
              <a:latin typeface="Calibri" panose="020F0502020204030204"/>
              <a:ea typeface="Open Sans" charset="0"/>
              <a:cs typeface="Open Sans" charset="0"/>
            </a:endParaRPr>
          </a:p>
        </p:txBody>
      </p:sp>
      <p:sp>
        <p:nvSpPr>
          <p:cNvPr id="2" name="Content Placeholder 2">
            <a:extLst>
              <a:ext uri="{FF2B5EF4-FFF2-40B4-BE49-F238E27FC236}">
                <a16:creationId xmlns:a16="http://schemas.microsoft.com/office/drawing/2014/main" id="{86E356BC-AC7C-4491-83A2-F6EB4156D0BE}"/>
              </a:ext>
            </a:extLst>
          </p:cNvPr>
          <p:cNvSpPr txBox="1">
            <a:spLocks/>
          </p:cNvSpPr>
          <p:nvPr/>
        </p:nvSpPr>
        <p:spPr>
          <a:xfrm>
            <a:off x="3182443" y="2413596"/>
            <a:ext cx="4400550" cy="265942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1682C5"/>
              </a:buClr>
              <a:buSzPct val="95000"/>
              <a:buFont typeface="Arial"/>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1424305" marR="0" lvl="2" indent="-342900" algn="l" defTabSz="914400" rtl="0" eaLnBrk="1" fontAlgn="auto" latinLnBrk="0" hangingPunct="1">
              <a:lnSpc>
                <a:spcPct val="90000"/>
              </a:lnSpc>
              <a:spcBef>
                <a:spcPts val="500"/>
              </a:spcBef>
              <a:spcAft>
                <a:spcPts val="0"/>
              </a:spcAft>
              <a:buClr>
                <a:srgbClr val="1682C5"/>
              </a:buClr>
              <a:buSzPct val="95000"/>
              <a:buFont typeface="Arial"/>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1492250" marR="0" lvl="3" indent="-215900" algn="l" defTabSz="914400" rtl="0" eaLnBrk="1" fontAlgn="auto" latinLnBrk="0" hangingPunct="1">
              <a:lnSpc>
                <a:spcPct val="90000"/>
              </a:lnSpc>
              <a:spcBef>
                <a:spcPts val="500"/>
              </a:spcBef>
              <a:spcAft>
                <a:spcPts val="0"/>
              </a:spcAft>
              <a:buClr>
                <a:srgbClr val="FF8134"/>
              </a:buClr>
              <a:buSzTx/>
              <a:buFont typeface="Arial" charset="0"/>
              <a:buChar char="•"/>
              <a:tabLst/>
              <a:defRPr/>
            </a:pPr>
            <a:endParaRPr kumimoji="0" lang="en-US" sz="16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3" name="TextBox 2">
            <a:extLst>
              <a:ext uri="{FF2B5EF4-FFF2-40B4-BE49-F238E27FC236}">
                <a16:creationId xmlns:a16="http://schemas.microsoft.com/office/drawing/2014/main" id="{FE3E75C8-AFE4-43ED-BC5B-B4971CBDB18E}"/>
              </a:ext>
            </a:extLst>
          </p:cNvPr>
          <p:cNvSpPr txBox="1"/>
          <p:nvPr/>
        </p:nvSpPr>
        <p:spPr>
          <a:xfrm>
            <a:off x="7086600" y="1552575"/>
            <a:ext cx="3590925"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10" name="TextBox 9">
            <a:extLst>
              <a:ext uri="{FF2B5EF4-FFF2-40B4-BE49-F238E27FC236}">
                <a16:creationId xmlns:a16="http://schemas.microsoft.com/office/drawing/2014/main" id="{53D73DDB-E72D-4EE3-8980-C1E6D5E9E61B}"/>
              </a:ext>
            </a:extLst>
          </p:cNvPr>
          <p:cNvSpPr txBox="1"/>
          <p:nvPr/>
        </p:nvSpPr>
        <p:spPr>
          <a:xfrm>
            <a:off x="1896139" y="1535519"/>
            <a:ext cx="6257925" cy="43088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8" name="TextBox 7">
            <a:extLst>
              <a:ext uri="{FF2B5EF4-FFF2-40B4-BE49-F238E27FC236}">
                <a16:creationId xmlns:a16="http://schemas.microsoft.com/office/drawing/2014/main" id="{43CB7E2F-096E-4E32-B0D0-82AA04724683}"/>
              </a:ext>
            </a:extLst>
          </p:cNvPr>
          <p:cNvSpPr txBox="1"/>
          <p:nvPr/>
        </p:nvSpPr>
        <p:spPr>
          <a:xfrm>
            <a:off x="686593" y="1287148"/>
            <a:ext cx="10782610" cy="481670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682C5"/>
                </a:solidFill>
                <a:effectLst/>
                <a:uLnTx/>
                <a:uFillTx/>
                <a:latin typeface="Calibri"/>
                <a:cs typeface="Calibri"/>
              </a:rPr>
              <a:t>A student may receive this support if served by an ARD committee, Section 504 committee, RTI committee, or student assistance team.</a:t>
            </a:r>
            <a:endParaRPr lang="en-US" sz="2800" b="1" i="0" u="none" strike="noStrike" kern="1200" cap="none" spc="0" normalizeH="0" baseline="0" noProof="0">
              <a:ln>
                <a:noFill/>
              </a:ln>
              <a:solidFill>
                <a:srgbClr val="1682C5"/>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noProof="0">
              <a:ln>
                <a:noFill/>
              </a:ln>
              <a:solidFill>
                <a:srgbClr val="1682C5"/>
              </a:solidFill>
              <a:effectLst/>
              <a:uLnTx/>
              <a:uFillTx/>
              <a:latin typeface="Calibri"/>
              <a:cs typeface="Calibri"/>
            </a:endParaRPr>
          </a:p>
          <a:p>
            <a:pPr marL="800100" marR="0" lvl="1" indent="-342900" algn="l" defTabSz="914400" rtl="0" eaLnBrk="1" fontAlgn="auto" latinLnBrk="0" hangingPunct="1">
              <a:lnSpc>
                <a:spcPct val="100000"/>
              </a:lnSpc>
              <a:spcBef>
                <a:spcPts val="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If the student is not receiving special education or Section 504 services, the decision should be based on consistent academic struggles in the specific area even after intensive instruction and remediation.</a:t>
            </a:r>
            <a:endParaRPr lang="en-US" sz="2800" b="0" i="0" u="none" strike="noStrike" kern="1200" cap="none" spc="0" normalizeH="0" baseline="0" noProof="0">
              <a:ln>
                <a:noFill/>
              </a:ln>
              <a:solidFill>
                <a:srgbClr val="000000"/>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
                <a:srgbClr val="FF8134"/>
              </a:buClr>
              <a:buSzTx/>
              <a:buFontTx/>
              <a:buNone/>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100000"/>
              </a:lnSpc>
              <a:spcBef>
                <a:spcPts val="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If a student is an EL with a disability, the decision is made by the ARD committee in conjunction with the student’s LPAC.</a:t>
            </a:r>
            <a:endParaRPr lang="en-US" sz="2800" b="0" i="0" u="none" strike="noStrike" kern="1200" cap="none" spc="0" normalizeH="0" baseline="0" noProof="0">
              <a:ln>
                <a:noFill/>
              </a:ln>
              <a:solidFill>
                <a:srgbClr val="000000"/>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
                <a:srgbClr val="FF8134"/>
              </a:buClr>
              <a:buSzTx/>
              <a:buFontTx/>
              <a:buNone/>
              <a:tabLst/>
              <a:defRPr/>
            </a:pPr>
            <a:endParaRPr lang="en-US" sz="900" b="0" i="0" u="none" strike="noStrike" kern="1200" cap="none" spc="0" normalizeH="0" baseline="0" noProof="0">
              <a:ln>
                <a:noFill/>
              </a:ln>
              <a:solidFill>
                <a:srgbClr val="000000"/>
              </a:solidFill>
              <a:effectLst/>
              <a:uLnTx/>
              <a:uFillTx/>
              <a:latin typeface="Calibri" charset="0"/>
              <a:cs typeface="Calibri" charset="0"/>
            </a:endParaRPr>
          </a:p>
          <a:p>
            <a:pPr marL="800100" marR="0" lvl="1" indent="-342900" algn="l" defTabSz="914400" rtl="0" eaLnBrk="1" fontAlgn="auto" latinLnBrk="0" hangingPunct="1">
              <a:lnSpc>
                <a:spcPct val="100000"/>
              </a:lnSpc>
              <a:spcBef>
                <a:spcPts val="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Eligibility </a:t>
            </a:r>
            <a:r>
              <a:rPr lang="en-US" sz="2800">
                <a:solidFill>
                  <a:srgbClr val="000000"/>
                </a:solidFill>
                <a:latin typeface="Calibri"/>
                <a:cs typeface="Calibri"/>
              </a:rPr>
              <a:t>includes</a:t>
            </a:r>
            <a:r>
              <a:rPr kumimoji="0" lang="en-US" sz="2800" b="0" i="0" u="none" strike="noStrike" kern="1200" cap="none" spc="0" normalizeH="0" baseline="0" noProof="0">
                <a:ln>
                  <a:noFill/>
                </a:ln>
                <a:solidFill>
                  <a:srgbClr val="000000"/>
                </a:solidFill>
                <a:effectLst/>
                <a:uLnTx/>
                <a:uFillTx/>
                <a:latin typeface="Calibri"/>
                <a:cs typeface="Calibri"/>
              </a:rPr>
              <a:t> routinely and effectively uses the support in classroom instruction and testing</a:t>
            </a:r>
            <a:r>
              <a:rPr lang="en-US" sz="2800">
                <a:solidFill>
                  <a:srgbClr val="000000"/>
                </a:solidFill>
                <a:latin typeface="Calibri"/>
                <a:cs typeface="Calibri"/>
              </a:rPr>
              <a:t>.</a:t>
            </a:r>
            <a:endParaRPr lang="en-US" sz="28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005258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writing implement, stationary&#10;&#10;Description generated with very high confidence">
            <a:extLst>
              <a:ext uri="{FF2B5EF4-FFF2-40B4-BE49-F238E27FC236}">
                <a16:creationId xmlns:a16="http://schemas.microsoft.com/office/drawing/2014/main" id="{2BF74AA0-6764-4EA5-8EBF-9C9D3B74ABD6}"/>
              </a:ext>
            </a:extLst>
          </p:cNvPr>
          <p:cNvPicPr>
            <a:picLocks noChangeAspect="1"/>
          </p:cNvPicPr>
          <p:nvPr/>
        </p:nvPicPr>
        <p:blipFill rotWithShape="1">
          <a:blip r:embed="rId3">
            <a:alphaModFix amt="5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485" b="22515"/>
          <a:stretch/>
        </p:blipFill>
        <p:spPr>
          <a:xfrm>
            <a:off x="20" y="1"/>
            <a:ext cx="12191980" cy="6857999"/>
          </a:xfrm>
          <a:prstGeom prst="rect">
            <a:avLst/>
          </a:prstGeom>
        </p:spPr>
      </p:pic>
      <p:sp>
        <p:nvSpPr>
          <p:cNvPr id="9" name="Title 10"/>
          <p:cNvSpPr txBox="1">
            <a:spLocks/>
          </p:cNvSpPr>
          <p:nvPr/>
        </p:nvSpPr>
        <p:spPr>
          <a:xfrm>
            <a:off x="1524000" y="1122362"/>
            <a:ext cx="9144000" cy="290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b="1">
                <a:solidFill>
                  <a:srgbClr val="FFFFFF"/>
                </a:solidFill>
              </a:rPr>
              <a:t>Test Administration Updates</a:t>
            </a:r>
          </a:p>
        </p:txBody>
      </p:sp>
      <p:sp>
        <p:nvSpPr>
          <p:cNvPr id="5" name="Footer Placeholder 4">
            <a:extLst>
              <a:ext uri="{FF2B5EF4-FFF2-40B4-BE49-F238E27FC236}">
                <a16:creationId xmlns:a16="http://schemas.microsoft.com/office/drawing/2014/main" id="{5AC32606-9418-DD4E-A56D-B49A6E35AB69}"/>
              </a:ext>
            </a:extLst>
          </p:cNvPr>
          <p:cNvSpPr>
            <a:spLocks noGrp="1"/>
          </p:cNvSpPr>
          <p:nvPr>
            <p:ph type="ftr" sz="quarter" idx="3"/>
          </p:nvPr>
        </p:nvSpPr>
        <p:spPr/>
        <p:txBody>
          <a:bodyPr/>
          <a:lstStyle/>
          <a:p>
            <a:r>
              <a:rPr lang="en-US">
                <a:solidFill>
                  <a:schemeClr val="accent1">
                    <a:lumMod val="60000"/>
                    <a:lumOff val="40000"/>
                  </a:schemeClr>
                </a:solidFill>
              </a:rPr>
              <a:t>TEA - Student Assessment Division</a:t>
            </a:r>
          </a:p>
        </p:txBody>
      </p:sp>
    </p:spTree>
    <p:extLst>
      <p:ext uri="{BB962C8B-B14F-4D97-AF65-F5344CB8AC3E}">
        <p14:creationId xmlns:p14="http://schemas.microsoft.com/office/powerpoint/2010/main" val="33448045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26885" y="1266150"/>
            <a:ext cx="11547598" cy="5518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8134"/>
              </a:buClr>
              <a:buSzTx/>
              <a:buFont typeface="Arial"/>
              <a:buNone/>
              <a:tabLst/>
              <a:defRPr/>
            </a:pPr>
            <a:r>
              <a:rPr kumimoji="0" lang="en-US" sz="2600" b="1" i="0" u="none" strike="noStrike" kern="1200" cap="none" spc="0" normalizeH="0" baseline="0" noProof="0">
                <a:ln>
                  <a:noFill/>
                </a:ln>
                <a:solidFill>
                  <a:srgbClr val="0D6CB9"/>
                </a:solidFill>
                <a:effectLst/>
                <a:uLnTx/>
                <a:uFillTx/>
                <a:latin typeface="Calibri"/>
                <a:cs typeface="Calibri"/>
              </a:rPr>
              <a:t>A student may receive this support if</a:t>
            </a:r>
            <a:r>
              <a:rPr lang="en-US" sz="2600" b="1">
                <a:solidFill>
                  <a:srgbClr val="0D6CB9"/>
                </a:solidFill>
                <a:latin typeface="Calibri"/>
                <a:cs typeface="Calibri"/>
              </a:rPr>
              <a:t>:</a:t>
            </a:r>
            <a:endParaRPr lang="en-US" sz="2600" b="1" i="0" u="none" strike="noStrike" kern="1200" cap="none" spc="0" normalizeH="0" baseline="0" noProof="0">
              <a:ln>
                <a:noFill/>
              </a:ln>
              <a:solidFill>
                <a:srgbClr val="0D6CB9"/>
              </a:solidFill>
              <a:effectLst/>
              <a:uLnTx/>
              <a:uFillTx/>
              <a:latin typeface="Calibri"/>
              <a:cs typeface="Calibri"/>
            </a:endParaRPr>
          </a:p>
          <a:p>
            <a:pPr marL="914400" lvl="1" indent="-457200" algn="l">
              <a:buClr>
                <a:srgbClr val="FF8134"/>
              </a:buClr>
              <a:buFont typeface="Wingdings" panose="05000000000000000000" pitchFamily="2" charset="2"/>
              <a:buChar char="§"/>
              <a:defRPr/>
            </a:pPr>
            <a:r>
              <a:rPr lang="en-US" sz="2600">
                <a:solidFill>
                  <a:srgbClr val="000000"/>
                </a:solidFill>
                <a:latin typeface="Calibri"/>
                <a:cs typeface="Calibri"/>
              </a:rPr>
              <a:t>The student is served</a:t>
            </a:r>
            <a:r>
              <a:rPr kumimoji="0" lang="en-US" sz="2600" b="0" i="0" u="none" strike="noStrike" kern="1200" cap="none" spc="0" normalizeH="0" baseline="0" noProof="0">
                <a:ln>
                  <a:noFill/>
                </a:ln>
                <a:solidFill>
                  <a:srgbClr val="000000"/>
                </a:solidFill>
                <a:effectLst/>
                <a:uLnTx/>
                <a:uFillTx/>
                <a:latin typeface="Calibri"/>
                <a:cs typeface="Calibri"/>
              </a:rPr>
              <a:t> by an ARD or Section 504 committee.</a:t>
            </a:r>
            <a:endParaRPr lang="en-US" sz="2600" b="0" i="0" u="none" strike="noStrike" kern="1200" cap="none" spc="0" normalizeH="0" baseline="0" noProof="0">
              <a:ln>
                <a:noFill/>
              </a:ln>
              <a:solidFill>
                <a:srgbClr val="000000"/>
              </a:solidFill>
              <a:effectLst/>
              <a:uLnTx/>
              <a:uFillTx/>
              <a:latin typeface="Calibri"/>
              <a:cs typeface="Calibri"/>
            </a:endParaRP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914400" marR="0" lvl="1" indent="-4572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600" b="0" i="0" u="none" strike="noStrike" kern="1200" cap="none" spc="0" normalizeH="0" baseline="0" noProof="0">
                <a:ln>
                  <a:noFill/>
                </a:ln>
                <a:solidFill>
                  <a:srgbClr val="000000"/>
                </a:solidFill>
                <a:effectLst/>
                <a:uLnTx/>
                <a:uFillTx/>
                <a:latin typeface="Calibri"/>
                <a:cs typeface="Calibri"/>
              </a:rPr>
              <a:t>If a student is an EL with a disability, the decision is made by the ARD committee in conjunction with the student’s LPAC.</a:t>
            </a:r>
            <a:endParaRPr lang="en-US" sz="2600" b="0" i="0" u="none" strike="noStrike" kern="1200" cap="none" spc="0" normalizeH="0" baseline="0" noProof="0">
              <a:ln>
                <a:noFill/>
              </a:ln>
              <a:solidFill>
                <a:srgbClr val="000000"/>
              </a:solidFill>
              <a:effectLst/>
              <a:uLnTx/>
              <a:uFillTx/>
              <a:latin typeface="Calibri"/>
              <a:cs typeface="Calibri"/>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600" b="0" i="0" u="none" strike="noStrike" kern="1200" cap="none" spc="0" normalizeH="0" baseline="0" noProof="0">
                <a:ln>
                  <a:noFill/>
                </a:ln>
                <a:solidFill>
                  <a:srgbClr val="000000"/>
                </a:solidFill>
                <a:effectLst/>
                <a:uLnTx/>
                <a:uFillTx/>
                <a:latin typeface="Calibri"/>
                <a:cs typeface="Calibri"/>
              </a:rPr>
              <a:t>Grade-specific eligibility must be met for a student who receives Section 504 or special education services and routinely and effectively uses the support in classroom instruction and testing.</a:t>
            </a:r>
            <a:endParaRPr lang="en-US" sz="26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600" b="0" i="0" u="none" strike="noStrike" kern="1200" cap="none" spc="0" normalizeH="0" baseline="0" noProof="0">
                <a:ln>
                  <a:noFill/>
                </a:ln>
                <a:solidFill>
                  <a:srgbClr val="000000"/>
                </a:solidFill>
                <a:effectLst/>
                <a:uLnTx/>
                <a:uFillTx/>
                <a:latin typeface="Calibri"/>
                <a:cs typeface="Calibri"/>
              </a:rPr>
              <a:t>For math and science STAAR and STAAR Spanish, the basic calculator (i.e., four-function) will be offered as an embedded PNP support on the STAAR online assessment for students who meet the eligibility in grades </a:t>
            </a:r>
            <a:r>
              <a:rPr lang="en-US" sz="2600">
                <a:solidFill>
                  <a:srgbClr val="000000"/>
                </a:solidFill>
                <a:latin typeface="Calibri"/>
                <a:cs typeface="Calibri"/>
              </a:rPr>
              <a:t>3</a:t>
            </a:r>
            <a:r>
              <a:rPr lang="en-US" sz="2600">
                <a:latin typeface="Calibri"/>
                <a:cs typeface="Calibri"/>
              </a:rPr>
              <a:t>–</a:t>
            </a:r>
            <a:r>
              <a:rPr lang="en-US" sz="2600">
                <a:solidFill>
                  <a:srgbClr val="000000"/>
                </a:solidFill>
                <a:latin typeface="Calibri"/>
                <a:cs typeface="Calibri"/>
              </a:rPr>
              <a:t>7</a:t>
            </a:r>
            <a:r>
              <a:rPr kumimoji="0" lang="en-US" sz="2600" b="0" i="0" u="none" strike="noStrike" kern="1200" cap="none" spc="0" normalizeH="0" baseline="0" noProof="0">
                <a:ln>
                  <a:noFill/>
                </a:ln>
                <a:solidFill>
                  <a:srgbClr val="000000"/>
                </a:solidFill>
                <a:effectLst/>
                <a:uLnTx/>
                <a:uFillTx/>
                <a:latin typeface="Calibri"/>
                <a:cs typeface="Calibri"/>
              </a:rPr>
              <a:t>. For questions about the functions allowed on a basic calculator, refer to the calculator tool in the online 2018 STAAR released tests and technology guidelines training PPT.</a:t>
            </a:r>
            <a:endParaRPr lang="en-US" sz="26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endParaRP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Calculation </a:t>
            </a: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Calibri"/>
              </a:rPr>
              <a:t>Aids</a:t>
            </a:r>
            <a:endPar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endParaRPr>
          </a:p>
        </p:txBody>
      </p:sp>
    </p:spTree>
    <p:extLst>
      <p:ext uri="{BB962C8B-B14F-4D97-AF65-F5344CB8AC3E}">
        <p14:creationId xmlns:p14="http://schemas.microsoft.com/office/powerpoint/2010/main" val="34281659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Calculation </a:t>
            </a:r>
            <a:r>
              <a:rPr lang="en-US" sz="3600" b="1">
                <a:solidFill>
                  <a:srgbClr val="1682C5"/>
                </a:solidFill>
                <a:latin typeface="Calibri" panose="020F0502020204030204"/>
                <a:ea typeface="Open Sans" charset="0"/>
                <a:cs typeface="Calibri"/>
              </a:rPr>
              <a:t>Aids</a:t>
            </a:r>
            <a:r>
              <a:rPr lang="en-US" sz="3600" b="1">
                <a:solidFill>
                  <a:schemeClr val="accent1"/>
                </a:solidFill>
                <a:latin typeface="Calibri" panose="020F0502020204030204"/>
                <a:ea typeface="Open Sans" charset="0"/>
                <a:cs typeface="Calibri"/>
              </a:rPr>
              <a:t>—</a:t>
            </a: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Calibri"/>
              </a:rPr>
              <a:t>Examples/Types</a:t>
            </a:r>
            <a:endPar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endParaRPr>
          </a:p>
        </p:txBody>
      </p:sp>
      <p:sp>
        <p:nvSpPr>
          <p:cNvPr id="2" name="Content Placeholder 2">
            <a:extLst>
              <a:ext uri="{FF2B5EF4-FFF2-40B4-BE49-F238E27FC236}">
                <a16:creationId xmlns:a16="http://schemas.microsoft.com/office/drawing/2014/main" id="{543B8D88-EE93-433C-B3BC-8C4CA1684CD7}"/>
              </a:ext>
            </a:extLst>
          </p:cNvPr>
          <p:cNvSpPr txBox="1">
            <a:spLocks/>
          </p:cNvSpPr>
          <p:nvPr/>
        </p:nvSpPr>
        <p:spPr>
          <a:xfrm>
            <a:off x="301805" y="1366372"/>
            <a:ext cx="11396604" cy="512650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marR="0" lvl="1" indent="-3429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Allowable Examples/Types</a:t>
            </a:r>
            <a:endParaRPr lang="en-US" sz="28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Basic (i.e., four-function) handheld calculator or calculator application, including large-key or speech-output</a:t>
            </a:r>
            <a:endParaRPr lang="en-US" sz="28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Basic calculator available as an online embedded support on STAAR</a:t>
            </a:r>
            <a:endParaRPr lang="en-US" sz="28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Abacus or Cranmer modified abacus</a:t>
            </a:r>
            <a:endParaRPr lang="en-US" sz="28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a:buChar char="•"/>
              <a:tabLst/>
              <a:defRPr/>
            </a:pPr>
            <a:r>
              <a:rPr lang="en-US" sz="2800">
                <a:solidFill>
                  <a:srgbClr val="000000"/>
                </a:solidFill>
                <a:latin typeface="Calibri"/>
                <a:cs typeface="Calibri"/>
              </a:rPr>
              <a:t>0</a:t>
            </a:r>
            <a:r>
              <a:rPr lang="en-US" sz="2800">
                <a:latin typeface="Calibri"/>
                <a:cs typeface="Calibri"/>
              </a:rPr>
              <a:t>–</a:t>
            </a:r>
            <a:r>
              <a:rPr lang="en-US" sz="2800">
                <a:solidFill>
                  <a:srgbClr val="000000"/>
                </a:solidFill>
                <a:latin typeface="Calibri"/>
                <a:cs typeface="Calibri"/>
              </a:rPr>
              <a:t>9</a:t>
            </a:r>
            <a:r>
              <a:rPr kumimoji="0" lang="en-US" sz="2800" b="0" i="0" u="none" strike="noStrike" kern="1200" cap="none" spc="0" normalizeH="0" baseline="0" noProof="0">
                <a:ln>
                  <a:noFill/>
                </a:ln>
                <a:solidFill>
                  <a:srgbClr val="000000"/>
                </a:solidFill>
                <a:effectLst/>
                <a:uLnTx/>
                <a:uFillTx/>
                <a:latin typeface="Calibri"/>
                <a:cs typeface="Calibri"/>
              </a:rPr>
              <a:t> addition grid without special number (e.g., even numbers) indicated</a:t>
            </a:r>
            <a:endParaRPr lang="en-US" sz="28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Grade-appropriate multiplication grid without special numbers (e.g., perfect squares) indicated</a:t>
            </a:r>
            <a:endParaRPr lang="en-US" sz="2800" b="0" i="0" u="none" strike="noStrike" kern="1200" cap="none" spc="0" normalizeH="0" baseline="0" noProof="0">
              <a:ln>
                <a:noFill/>
              </a:ln>
              <a:solidFill>
                <a:srgbClr val="000000"/>
              </a:solidFill>
              <a:effectLst/>
              <a:uLnTx/>
              <a:uFillTx/>
              <a:latin typeface="Calibri"/>
              <a:cs typeface="Calibri"/>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24691705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Braille</a:t>
            </a: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Calibri"/>
              </a:rPr>
              <a:t>/Refreshable Braille </a:t>
            </a:r>
            <a:endPar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endParaRPr>
          </a:p>
        </p:txBody>
      </p:sp>
      <p:sp>
        <p:nvSpPr>
          <p:cNvPr id="2" name="Content Placeholder 2">
            <a:extLst>
              <a:ext uri="{FF2B5EF4-FFF2-40B4-BE49-F238E27FC236}">
                <a16:creationId xmlns:a16="http://schemas.microsoft.com/office/drawing/2014/main" id="{390F8723-03EA-41AB-AA90-18265D585AFE}"/>
              </a:ext>
            </a:extLst>
          </p:cNvPr>
          <p:cNvSpPr txBox="1">
            <a:spLocks/>
          </p:cNvSpPr>
          <p:nvPr/>
        </p:nvSpPr>
        <p:spPr>
          <a:xfrm>
            <a:off x="149329" y="1311294"/>
            <a:ext cx="11692059" cy="522410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r>
              <a:rPr kumimoji="0" lang="en-US" sz="2400" b="1" i="0" u="none" strike="noStrike" kern="1200" cap="none" spc="0" normalizeH="0" baseline="0" noProof="0" dirty="0">
                <a:ln>
                  <a:noFill/>
                </a:ln>
                <a:solidFill>
                  <a:srgbClr val="0D6CB9"/>
                </a:solidFill>
                <a:effectLst/>
                <a:uLnTx/>
                <a:uFillTx/>
                <a:latin typeface="Calibri"/>
                <a:cs typeface="Calibri"/>
              </a:rPr>
              <a:t>A student may receive this support </a:t>
            </a:r>
            <a:r>
              <a:rPr lang="en-US" sz="2400" b="1" dirty="0">
                <a:solidFill>
                  <a:srgbClr val="0D6CB9"/>
                </a:solidFill>
                <a:latin typeface="Calibri"/>
                <a:cs typeface="Calibri"/>
              </a:rPr>
              <a:t>if:</a:t>
            </a:r>
            <a:endParaRPr lang="en-US" sz="2400" b="1" i="0" u="none" strike="noStrike" kern="1200" cap="none" spc="0" normalizeH="0" baseline="0" noProof="0" dirty="0">
              <a:ln>
                <a:noFill/>
              </a:ln>
              <a:solidFill>
                <a:srgbClr val="0D6CB9"/>
              </a:solidFill>
              <a:effectLst/>
              <a:uLnTx/>
              <a:uFillTx/>
              <a:latin typeface="Calibri"/>
              <a:cs typeface="Calibri"/>
            </a:endParaRPr>
          </a:p>
          <a:p>
            <a:pPr marL="1257300" lvl="2" indent="-342900" algn="l">
              <a:buClr>
                <a:srgbClr val="FF8134"/>
              </a:buClr>
              <a:buFont typeface="Wingdings" charset="2"/>
              <a:buChar char="§"/>
              <a:defRPr/>
            </a:pPr>
            <a:r>
              <a:rPr kumimoji="0" lang="en-US" sz="2200" b="0" i="0" u="none" strike="noStrike" kern="1200" cap="none" spc="0" normalizeH="0" baseline="0" noProof="0" dirty="0">
                <a:ln>
                  <a:noFill/>
                </a:ln>
                <a:solidFill>
                  <a:srgbClr val="000000"/>
                </a:solidFill>
                <a:effectLst/>
                <a:uLnTx/>
                <a:uFillTx/>
                <a:latin typeface="Calibri"/>
                <a:cs typeface="Calibri"/>
              </a:rPr>
              <a:t>routinely and effectively using the support in classroom instruction and testing, and</a:t>
            </a:r>
            <a:r>
              <a:rPr lang="en-US" sz="2400" dirty="0">
                <a:solidFill>
                  <a:srgbClr val="000000"/>
                </a:solidFill>
                <a:latin typeface="Calibri"/>
                <a:cs typeface="Calibri"/>
              </a:rPr>
              <a:t> </a:t>
            </a:r>
            <a:endParaRPr lang="en-US" sz="2400" b="0" i="0" u="none" strike="noStrike" kern="1200" cap="none" spc="0" normalizeH="0" baseline="0" noProof="0" dirty="0">
              <a:ln>
                <a:noFill/>
              </a:ln>
              <a:solidFill>
                <a:srgbClr val="000000"/>
              </a:solidFill>
              <a:effectLst/>
              <a:uLnTx/>
              <a:uFillTx/>
              <a:latin typeface="Calibri" charset="0"/>
              <a:cs typeface="Calibri" charset="0"/>
            </a:endParaRPr>
          </a:p>
          <a:p>
            <a:pPr marL="1257300" marR="0" lvl="2" indent="-342900" algn="l" defTabSz="914400">
              <a:lnSpc>
                <a:spcPct val="90000"/>
              </a:lnSpc>
              <a:spcBef>
                <a:spcPts val="500"/>
              </a:spcBef>
              <a:spcAft>
                <a:spcPts val="0"/>
              </a:spcAft>
              <a:buClr>
                <a:srgbClr val="FF8134"/>
              </a:buClr>
              <a:buSzTx/>
              <a:buFont typeface="Wingdings" charset="2"/>
              <a:buChar char="§"/>
              <a:tabLst/>
              <a:defRPr/>
            </a:pPr>
            <a:r>
              <a:rPr kumimoji="0" lang="en-US" sz="2200" b="0" i="0" u="none" strike="noStrike" kern="1200" cap="none" spc="0" normalizeH="0" baseline="0" noProof="0" dirty="0">
                <a:ln>
                  <a:noFill/>
                </a:ln>
                <a:solidFill>
                  <a:srgbClr val="000000"/>
                </a:solidFill>
                <a:effectLst/>
                <a:uLnTx/>
                <a:uFillTx/>
                <a:latin typeface="Calibri"/>
                <a:cs typeface="Calibri"/>
              </a:rPr>
              <a:t>served by an ARD committee, Section 504 committee, RTI committee, or student assistance team.</a:t>
            </a:r>
            <a:endParaRPr lang="en-US" sz="2200" b="0" i="0" u="none" strike="noStrike" kern="1200" cap="none" spc="0" normalizeH="0" baseline="0" noProof="0" dirty="0">
              <a:ln>
                <a:noFill/>
              </a:ln>
              <a:solidFill>
                <a:srgbClr val="000000"/>
              </a:solidFill>
              <a:effectLst/>
              <a:uLnTx/>
              <a:uFillTx/>
              <a:latin typeface="Calibri"/>
              <a:cs typeface="Calibri"/>
            </a:endParaRPr>
          </a:p>
          <a:p>
            <a:pPr marL="1714500" marR="0" lvl="3" indent="-342900" algn="l" defTabSz="914400" rtl="0" eaLnBrk="1" fontAlgn="auto" latinLnBrk="0" hangingPunct="1">
              <a:lnSpc>
                <a:spcPct val="90000"/>
              </a:lnSpc>
              <a:spcBef>
                <a:spcPts val="500"/>
              </a:spcBef>
              <a:spcAft>
                <a:spcPts val="0"/>
              </a:spcAft>
              <a:buClr>
                <a:srgbClr val="1682C5"/>
              </a:buClr>
              <a:buSzPct val="95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Calibri"/>
                <a:cs typeface="Calibri"/>
              </a:rPr>
              <a:t>If a student is an EL with a disability, the decision is made by the ARD committee in conjunction with the student’s LPAC.</a:t>
            </a:r>
            <a:endParaRPr lang="en-US" sz="2000" b="0" i="0" u="none" strike="noStrike" kern="1200" cap="none" spc="0" normalizeH="0" baseline="0" noProof="0" dirty="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200" b="0" i="0" u="none" strike="noStrike" kern="1200" cap="none" spc="0" normalizeH="0" baseline="0" noProof="0" dirty="0">
                <a:ln>
                  <a:noFill/>
                </a:ln>
                <a:solidFill>
                  <a:srgbClr val="000000"/>
                </a:solidFill>
                <a:effectLst/>
                <a:uLnTx/>
                <a:uFillTx/>
                <a:latin typeface="Calibri"/>
                <a:cs typeface="Calibri"/>
              </a:rPr>
              <a:t>For students taking STAAR braille, including students using a refreshable braille display, who are also eligible to receive content and language supports, districts should contact the Texas Assessment Support Center to order STAAR with Embedded Supports materials. </a:t>
            </a:r>
            <a:r>
              <a:rPr kumimoji="0" lang="en-US" sz="2200" b="1" i="0" u="none" strike="noStrike" kern="1200" cap="none" spc="0" normalizeH="0" baseline="0" noProof="0" dirty="0">
                <a:ln>
                  <a:noFill/>
                </a:ln>
                <a:solidFill>
                  <a:srgbClr val="000000"/>
                </a:solidFill>
                <a:effectLst/>
                <a:uLnTx/>
                <a:uFillTx/>
                <a:latin typeface="Calibri"/>
                <a:cs typeface="Calibri"/>
              </a:rPr>
              <a:t>Districts do NOT need to submit a request for TEA to approve for the STAAR with Embedded Supports. </a:t>
            </a:r>
            <a:r>
              <a:rPr kumimoji="0" lang="en-US" sz="2200" b="0" i="0" u="none" strike="noStrike" kern="1200" cap="none" spc="0" normalizeH="0" baseline="0" noProof="0" dirty="0">
                <a:ln>
                  <a:noFill/>
                </a:ln>
                <a:solidFill>
                  <a:srgbClr val="000000"/>
                </a:solidFill>
                <a:effectLst/>
                <a:uLnTx/>
                <a:uFillTx/>
                <a:latin typeface="Calibri"/>
                <a:cs typeface="Calibri"/>
              </a:rPr>
              <a:t> </a:t>
            </a:r>
            <a:endParaRPr lang="en-US" sz="2200" b="0" i="0" u="none" strike="noStrike" kern="1200" cap="none" spc="0" normalizeH="0" baseline="0" noProof="0" dirty="0">
              <a:ln>
                <a:noFill/>
              </a:ln>
              <a:solidFill>
                <a:srgbClr val="000000"/>
              </a:solidFill>
              <a:effectLst/>
              <a:uLnTx/>
              <a:uFillTx/>
              <a:latin typeface="Calibri" panose="020F0502020204030204"/>
              <a:cs typeface="Calibri"/>
            </a:endParaRPr>
          </a:p>
          <a:p>
            <a:pPr marL="1257300" lvl="2" indent="-342900" algn="l">
              <a:buClr>
                <a:srgbClr val="FF8134"/>
              </a:buClr>
              <a:buFont typeface="Wingdings"/>
              <a:buChar char="§"/>
              <a:defRPr/>
            </a:pPr>
            <a:r>
              <a:rPr kumimoji="0" lang="en-US" sz="2200" b="0" i="0" u="none" strike="noStrike" kern="1200" cap="none" spc="0" normalizeH="0" baseline="0" noProof="0" dirty="0">
                <a:ln>
                  <a:noFill/>
                </a:ln>
                <a:solidFill>
                  <a:srgbClr val="000000"/>
                </a:solidFill>
                <a:effectLst/>
                <a:uLnTx/>
                <a:uFillTx/>
                <a:latin typeface="Calibri"/>
                <a:cs typeface="Calibri"/>
              </a:rPr>
              <a:t>Specific information about administering braille tests is available in the General Instructions for Administering Braille State Assessments document, located on the TEA’s Accommodation Resources webpage.</a:t>
            </a:r>
            <a:r>
              <a:rPr lang="en-US" sz="2400" dirty="0">
                <a:solidFill>
                  <a:srgbClr val="000000"/>
                </a:solidFill>
                <a:latin typeface="Calibri"/>
                <a:cs typeface="Calibri"/>
              </a:rPr>
              <a:t> </a:t>
            </a:r>
            <a:endParaRPr lang="en-US" sz="2400" b="0" i="0" u="none" strike="noStrike" kern="1200" cap="none" spc="0" normalizeH="0" baseline="0" noProof="0" dirty="0">
              <a:ln>
                <a:noFill/>
              </a:ln>
              <a:solidFill>
                <a:srgbClr val="000000"/>
              </a:solidFill>
              <a:effectLst/>
              <a:uLnTx/>
              <a:uFillTx/>
              <a:latin typeface="Calibri" charset="0"/>
              <a:cs typeface="Calibri" charset="0"/>
            </a:endParaRPr>
          </a:p>
          <a:p>
            <a:pPr marL="1257300" marR="0" lvl="2"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200" b="0" i="0" u="none" strike="noStrike" kern="1200" cap="none" spc="0" normalizeH="0" baseline="0" noProof="0" dirty="0">
                <a:ln>
                  <a:noFill/>
                </a:ln>
                <a:solidFill>
                  <a:srgbClr val="000000"/>
                </a:solidFill>
                <a:effectLst/>
                <a:uLnTx/>
                <a:uFillTx/>
                <a:latin typeface="Calibri"/>
                <a:cs typeface="Calibri"/>
              </a:rPr>
              <a:t>The state will provide both contracted and uncontracted braille test materials in UEB ONLY.</a:t>
            </a:r>
            <a:endParaRPr lang="en-US" sz="2200" b="0" i="0" u="none" strike="noStrike" kern="1200" cap="none" spc="0" normalizeH="0" baseline="0" noProof="0" dirty="0">
              <a:ln>
                <a:noFill/>
              </a:ln>
              <a:solidFill>
                <a:srgbClr val="000000"/>
              </a:solidFill>
              <a:effectLst/>
              <a:uLnTx/>
              <a:uFillTx/>
              <a:latin typeface="Calibri"/>
              <a:cs typeface="Calibri"/>
            </a:endParaRPr>
          </a:p>
        </p:txBody>
      </p:sp>
      <p:sp>
        <p:nvSpPr>
          <p:cNvPr id="8" name="Explosion: 14 Points 7">
            <a:extLst>
              <a:ext uri="{FF2B5EF4-FFF2-40B4-BE49-F238E27FC236}">
                <a16:creationId xmlns:a16="http://schemas.microsoft.com/office/drawing/2014/main" id="{55DBA77A-9C82-475E-AF19-7515530A7E0B}"/>
              </a:ext>
            </a:extLst>
          </p:cNvPr>
          <p:cNvSpPr/>
          <p:nvPr/>
        </p:nvSpPr>
        <p:spPr>
          <a:xfrm rot="21129021">
            <a:off x="9734787" y="183839"/>
            <a:ext cx="2348422" cy="1149970"/>
          </a:xfrm>
          <a:prstGeom prst="irregularSeal2">
            <a:avLst/>
          </a:prstGeom>
          <a:solidFill>
            <a:srgbClr val="FF8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Updated</a:t>
            </a:r>
          </a:p>
        </p:txBody>
      </p:sp>
      <p:sp>
        <p:nvSpPr>
          <p:cNvPr id="9" name="Explosion: 14 Points 8">
            <a:extLst>
              <a:ext uri="{FF2B5EF4-FFF2-40B4-BE49-F238E27FC236}">
                <a16:creationId xmlns:a16="http://schemas.microsoft.com/office/drawing/2014/main" id="{2BA29AE0-5F69-4270-9980-380BA1FB5468}"/>
              </a:ext>
            </a:extLst>
          </p:cNvPr>
          <p:cNvSpPr/>
          <p:nvPr/>
        </p:nvSpPr>
        <p:spPr>
          <a:xfrm>
            <a:off x="41265" y="3791891"/>
            <a:ext cx="1523821" cy="828136"/>
          </a:xfrm>
          <a:prstGeom prst="irregularSeal2">
            <a:avLst/>
          </a:prstGeom>
          <a:solidFill>
            <a:srgbClr val="FF8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rPr>
              <a:t>NEW</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6804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Braille</a:t>
            </a: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Calibri"/>
              </a:rPr>
              <a:t>/Refreshable Braille </a:t>
            </a:r>
            <a:endPar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endParaRPr>
          </a:p>
        </p:txBody>
      </p:sp>
      <p:sp>
        <p:nvSpPr>
          <p:cNvPr id="2" name="Content Placeholder 2">
            <a:extLst>
              <a:ext uri="{FF2B5EF4-FFF2-40B4-BE49-F238E27FC236}">
                <a16:creationId xmlns:a16="http://schemas.microsoft.com/office/drawing/2014/main" id="{390F8723-03EA-41AB-AA90-18265D585AFE}"/>
              </a:ext>
            </a:extLst>
          </p:cNvPr>
          <p:cNvSpPr txBox="1">
            <a:spLocks/>
          </p:cNvSpPr>
          <p:nvPr/>
        </p:nvSpPr>
        <p:spPr>
          <a:xfrm>
            <a:off x="508171" y="1310442"/>
            <a:ext cx="11389283" cy="5645381"/>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8400" b="0" i="0" u="none" strike="noStrike" kern="1200" cap="none" spc="0" normalizeH="0" baseline="0" noProof="0">
                <a:ln>
                  <a:noFill/>
                </a:ln>
                <a:effectLst/>
                <a:uLnTx/>
                <a:uFillTx/>
                <a:latin typeface="Calibri"/>
                <a:cs typeface="Calibri"/>
              </a:rPr>
              <a:t>Online screen reader support for refreshable braille displays will be available in reading/language arts and social studies assessments.</a:t>
            </a:r>
            <a:endParaRPr lang="en-US" sz="8400" b="0" i="0" u="none" strike="noStrike" kern="1200" cap="none" spc="0" normalizeH="0" baseline="0" noProof="0">
              <a:ln>
                <a:noFill/>
              </a:ln>
              <a:effectLst/>
              <a:uLnTx/>
              <a:uFillTx/>
              <a:latin typeface="Calibri"/>
              <a:cs typeface="Calibri"/>
            </a:endParaRP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lang="en-US" sz="8400" b="0" i="0" u="none" strike="noStrike" kern="1200" cap="none" spc="0" normalizeH="0" baseline="0" noProof="0">
              <a:ln>
                <a:noFill/>
              </a:ln>
              <a:effectLst/>
              <a:highlight>
                <a:srgbClr val="FFFF00"/>
              </a:highlight>
              <a:uLnTx/>
              <a:uFillTx/>
              <a:latin typeface="Calibri" charset="0"/>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8400" b="0" i="0" u="none" strike="noStrike" kern="1200" cap="none" spc="0" normalizeH="0" baseline="0" noProof="0">
                <a:ln>
                  <a:noFill/>
                </a:ln>
                <a:effectLst/>
                <a:uLnTx/>
                <a:uFillTx/>
                <a:latin typeface="Calibri"/>
                <a:cs typeface="Calibri"/>
              </a:rPr>
              <a:t>For braille administrations, there is no need submit an Accommodation Request Form to request "Extra Day". (Included in "General Instructions for Administering Braille State Assessments".)</a:t>
            </a:r>
            <a:endParaRPr lang="en-US" sz="8400" b="0" i="0" u="none" strike="noStrike" kern="1200" cap="none" spc="0" normalizeH="0" baseline="0" noProof="0">
              <a:ln>
                <a:noFill/>
              </a:ln>
              <a:effectLst/>
              <a:uLnTx/>
              <a:uFillTx/>
              <a:latin typeface="Calibri"/>
              <a:cs typeface="Calibri"/>
            </a:endParaRP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lang="en-US" sz="8400" b="0" i="0" u="none" strike="noStrike" kern="1200" cap="none" spc="0" normalizeH="0" baseline="0" noProof="0">
              <a:ln>
                <a:noFill/>
              </a:ln>
              <a:effectLst/>
              <a:uLnTx/>
              <a:uFillTx/>
              <a:latin typeface="Calibri" charset="0"/>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8400" b="0" i="0" u="none" strike="noStrike" kern="1200" cap="none" spc="0" normalizeH="0" baseline="0" noProof="0">
                <a:ln>
                  <a:noFill/>
                </a:ln>
                <a:effectLst/>
                <a:uLnTx/>
                <a:uFillTx/>
                <a:latin typeface="Calibri"/>
                <a:cs typeface="Calibri"/>
              </a:rPr>
              <a:t>Accommodations specific to braille test takers will be provided in the STAAR with Embedded Supports Paper Administration Guide accommodation tables and identified for the test administrator as “Braille Instructions ONLY.” Samples of how these accommodations will appear will be provided in the non-secure front matter of the STAAR with Embedded Supports Paper Administration Guide.</a:t>
            </a:r>
            <a:endParaRPr lang="en-US" sz="8400" b="0" i="0" u="none" strike="noStrike" kern="1200" cap="none" spc="0" normalizeH="0" baseline="0" noProof="0">
              <a:ln>
                <a:noFill/>
              </a:ln>
              <a:effectLst/>
              <a:uLnTx/>
              <a:uFillTx/>
              <a:latin typeface="Calibri"/>
              <a:cs typeface="Calibri"/>
            </a:endParaRP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8400" b="1" i="0" u="none" strike="noStrike" kern="1200" cap="none" spc="0" normalizeH="0" baseline="0" noProof="0">
              <a:ln>
                <a:noFill/>
              </a:ln>
              <a:solidFill>
                <a:srgbClr val="0D6CB9"/>
              </a:solidFill>
              <a:effectLst/>
              <a:highlight>
                <a:srgbClr val="FFFF00"/>
              </a:highlight>
              <a:uLnTx/>
              <a:uFillTx/>
              <a:latin typeface="Calibri" charset="0"/>
              <a:ea typeface="+mn-ea"/>
              <a:cs typeface="Calibri" charset="0"/>
            </a:endParaRPr>
          </a:p>
          <a:p>
            <a:pPr marR="0" lvl="1" algn="l" defTabSz="914400" rtl="0" eaLnBrk="1" fontAlgn="auto" latinLnBrk="0" hangingPunct="1">
              <a:lnSpc>
                <a:spcPct val="90000"/>
              </a:lnSpc>
              <a:spcBef>
                <a:spcPts val="500"/>
              </a:spcBef>
              <a:spcAft>
                <a:spcPts val="0"/>
              </a:spcAft>
              <a:buClr>
                <a:srgbClr val="FF8134"/>
              </a:buClr>
              <a:buSzTx/>
              <a:tabLst/>
              <a:defRPr/>
            </a:pPr>
            <a:r>
              <a:rPr kumimoji="0" lang="en-US" sz="84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8400" b="1" i="0" u="none" strike="noStrike" kern="1200" cap="none" spc="0" normalizeH="0" baseline="0" noProof="0">
                <a:ln>
                  <a:noFill/>
                </a:ln>
                <a:solidFill>
                  <a:srgbClr val="0070C0"/>
                </a:solidFill>
                <a:effectLst/>
                <a:uLnTx/>
                <a:uFillTx/>
                <a:latin typeface="Calibri" panose="020F0502020204030204"/>
                <a:ea typeface="+mn-ea"/>
                <a:cs typeface="+mn-cs"/>
              </a:rPr>
              <a:t>UPDATE</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8400" b="0" i="0" u="none" strike="noStrike" kern="1200" cap="none" spc="0" normalizeH="0" baseline="0" noProof="0">
                <a:ln>
                  <a:noFill/>
                </a:ln>
                <a:solidFill>
                  <a:srgbClr val="000000"/>
                </a:solidFill>
                <a:effectLst/>
                <a:uLnTx/>
                <a:uFillTx/>
                <a:latin typeface="Calibri" panose="020F0502020204030204"/>
                <a:ea typeface="+mn-ea"/>
                <a:cs typeface="+mn-cs"/>
              </a:rPr>
              <a:t>The contents of a braille assessment and the STAAR large-print test booklet may be previewed by the test administrator during the district-determined preview window. The preview may take place on any school day prior to the subject-area test, during the testing week. Districts and campuses are responsible for keeping testing materials secure. If a student receives the STAAR with Embedded Supports test in conjunction with the braille assessment, this preview window is also allowable.</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80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endParaRPr>
          </a:p>
        </p:txBody>
      </p:sp>
      <p:sp>
        <p:nvSpPr>
          <p:cNvPr id="7" name="Explosion: 14 Points 6">
            <a:extLst>
              <a:ext uri="{FF2B5EF4-FFF2-40B4-BE49-F238E27FC236}">
                <a16:creationId xmlns:a16="http://schemas.microsoft.com/office/drawing/2014/main" id="{2839312A-38F0-4F2B-BFE8-0182F5AED2EF}"/>
              </a:ext>
            </a:extLst>
          </p:cNvPr>
          <p:cNvSpPr/>
          <p:nvPr/>
        </p:nvSpPr>
        <p:spPr>
          <a:xfrm rot="21312486">
            <a:off x="9534412" y="210941"/>
            <a:ext cx="2555708" cy="1136943"/>
          </a:xfrm>
          <a:prstGeom prst="irregularSeal2">
            <a:avLst/>
          </a:prstGeom>
          <a:solidFill>
            <a:srgbClr val="FF8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Calibri"/>
              </a:rPr>
              <a:t>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Calibri"/>
              </a:rPr>
              <a:t>INFORMATION</a:t>
            </a:r>
          </a:p>
        </p:txBody>
      </p:sp>
      <p:sp>
        <p:nvSpPr>
          <p:cNvPr id="9" name="Explosion: 14 Points 8">
            <a:extLst>
              <a:ext uri="{FF2B5EF4-FFF2-40B4-BE49-F238E27FC236}">
                <a16:creationId xmlns:a16="http://schemas.microsoft.com/office/drawing/2014/main" id="{A8FC302C-AB7A-4A38-A033-182577778BB6}"/>
              </a:ext>
            </a:extLst>
          </p:cNvPr>
          <p:cNvSpPr/>
          <p:nvPr/>
        </p:nvSpPr>
        <p:spPr>
          <a:xfrm rot="20846541">
            <a:off x="12015" y="4210583"/>
            <a:ext cx="1523821" cy="828136"/>
          </a:xfrm>
          <a:prstGeom prst="irregularSeal2">
            <a:avLst/>
          </a:prstGeom>
          <a:solidFill>
            <a:srgbClr val="FF8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rPr>
              <a:t>NEW</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2242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71797" y="2098964"/>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6"/>
            <a:ext cx="10213430" cy="11006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endParaRPr>
          </a:p>
        </p:txBody>
      </p:sp>
      <p:pic>
        <p:nvPicPr>
          <p:cNvPr id="8" name="Picture 7" descr="A close up of a sign&#10;&#10;Description automatically generated">
            <a:extLst>
              <a:ext uri="{FF2B5EF4-FFF2-40B4-BE49-F238E27FC236}">
                <a16:creationId xmlns:a16="http://schemas.microsoft.com/office/drawing/2014/main" id="{FD96442D-6549-4313-A2F0-BA5B46130AC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01773" y="1850997"/>
            <a:ext cx="5101054" cy="4028729"/>
          </a:xfrm>
          <a:prstGeom prst="rect">
            <a:avLst/>
          </a:prstGeom>
        </p:spPr>
      </p:pic>
    </p:spTree>
    <p:extLst>
      <p:ext uri="{BB962C8B-B14F-4D97-AF65-F5344CB8AC3E}">
        <p14:creationId xmlns:p14="http://schemas.microsoft.com/office/powerpoint/2010/main" val="11615105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Content and Language Supports</a:t>
            </a:r>
          </a:p>
        </p:txBody>
      </p:sp>
      <p:sp>
        <p:nvSpPr>
          <p:cNvPr id="2" name="Content Placeholder 2">
            <a:extLst>
              <a:ext uri="{FF2B5EF4-FFF2-40B4-BE49-F238E27FC236}">
                <a16:creationId xmlns:a16="http://schemas.microsoft.com/office/drawing/2014/main" id="{3D6943C2-2FCF-488F-B195-6066716C8650}"/>
              </a:ext>
            </a:extLst>
          </p:cNvPr>
          <p:cNvSpPr txBox="1">
            <a:spLocks/>
          </p:cNvSpPr>
          <p:nvPr/>
        </p:nvSpPr>
        <p:spPr>
          <a:xfrm>
            <a:off x="397025" y="1311582"/>
            <a:ext cx="11493402" cy="542389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8134"/>
              </a:buClr>
              <a:buSzTx/>
              <a:buFont typeface="Arial"/>
              <a:buNone/>
              <a:tabLst/>
              <a:defRPr/>
            </a:pPr>
            <a:r>
              <a:rPr kumimoji="0" lang="en-US" sz="2600" b="1" i="0" u="none" strike="noStrike" kern="1200" cap="none" spc="0" normalizeH="0" baseline="0" noProof="0" dirty="0">
                <a:ln>
                  <a:noFill/>
                </a:ln>
                <a:solidFill>
                  <a:srgbClr val="0D6CB9"/>
                </a:solidFill>
                <a:effectLst/>
                <a:uLnTx/>
                <a:uFillTx/>
                <a:latin typeface="Calibri"/>
                <a:cs typeface="Calibri"/>
              </a:rPr>
              <a:t>A student may receive this support if</a:t>
            </a:r>
            <a:r>
              <a:rPr lang="en-US" sz="2600" b="1" dirty="0">
                <a:solidFill>
                  <a:srgbClr val="0D6CB9"/>
                </a:solidFill>
                <a:latin typeface="Calibri"/>
                <a:cs typeface="Calibri"/>
              </a:rPr>
              <a:t>:</a:t>
            </a:r>
            <a:endParaRPr kumimoji="0" lang="en-US" sz="2600" b="1" i="0" u="none" strike="noStrike" kern="1200" cap="none" spc="0" normalizeH="0" baseline="0" noProof="0" dirty="0">
              <a:ln>
                <a:noFill/>
              </a:ln>
              <a:solidFill>
                <a:srgbClr val="0D6CB9"/>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Calibri"/>
                <a:cs typeface="Calibri"/>
              </a:rPr>
              <a:t>Served by an ARD committee, Section 504 committee, or LPAC committee (for an English test)</a:t>
            </a:r>
            <a:endParaRPr lang="en-US" sz="2800" b="0" i="0" u="none" strike="noStrike" kern="1200" cap="none" spc="0" normalizeH="0" baseline="0" noProof="0" dirty="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a:cs typeface="Calibri"/>
              </a:rPr>
              <a:t>If a student is an EL with a disability, the decision is made by the ARD committee in conjunction with the student’s LPAC.</a:t>
            </a:r>
            <a:endParaRPr lang="en-US" sz="2400" b="0" i="0" u="none" strike="noStrike" kern="1200" cap="none" spc="0" normalizeH="0" baseline="0" noProof="0" dirty="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a:cs typeface="Calibri"/>
              </a:rPr>
              <a:t>ELs taking STAAR Spanish may be eligible for content and language supports if the Section 504 or ARD committee determines the student is eligible.</a:t>
            </a:r>
            <a:endParaRPr lang="en-US" sz="2400" b="0" i="0" u="none" strike="noStrike" kern="1200" cap="none" spc="0" normalizeH="0" baseline="0" noProof="0" dirty="0">
              <a:ln>
                <a:noFill/>
              </a:ln>
              <a:solidFill>
                <a:srgbClr val="000000"/>
              </a:solidFill>
              <a:effectLst/>
              <a:uLnTx/>
              <a:uFillTx/>
              <a:latin typeface="Calibri"/>
              <a:cs typeface="Calibri"/>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lang="en-US" sz="900" b="0" i="0" u="none" strike="noStrike" kern="1200" cap="none" spc="0" normalizeH="0" baseline="0" noProof="0" dirty="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lang="en-US" sz="2800" dirty="0">
                <a:solidFill>
                  <a:srgbClr val="000000"/>
                </a:solidFill>
                <a:latin typeface="Calibri"/>
                <a:cs typeface="Calibri"/>
              </a:rPr>
              <a:t>The</a:t>
            </a:r>
            <a:r>
              <a:rPr kumimoji="0" lang="en-US" sz="2800" b="0" i="0" u="none" strike="noStrike" kern="1200" cap="none" spc="0" normalizeH="0" baseline="0" noProof="0" dirty="0">
                <a:ln>
                  <a:noFill/>
                </a:ln>
                <a:solidFill>
                  <a:srgbClr val="000000"/>
                </a:solidFill>
                <a:effectLst/>
                <a:uLnTx/>
                <a:uFillTx/>
                <a:latin typeface="Calibri"/>
                <a:cs typeface="Calibri"/>
              </a:rPr>
              <a:t> ARD, Section 504, or LPAC committee determines he/she uses the support routinely and effectively in classroom instruction and testing.</a:t>
            </a:r>
            <a:endParaRPr lang="en-US" sz="2800" b="0" i="0" u="none" strike="noStrike" kern="1200" cap="none" spc="0" normalizeH="0" baseline="0" noProof="0" dirty="0">
              <a:ln>
                <a:noFill/>
              </a:ln>
              <a:solidFill>
                <a:srgbClr val="000000"/>
              </a:solidFill>
              <a:effectLst/>
              <a:uLnTx/>
              <a:uFillTx/>
              <a:latin typeface="Calibri"/>
              <a:cs typeface="Calibri"/>
            </a:endParaRP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lang="en-US" sz="900" b="0" i="0" u="none" strike="noStrike" kern="1200" cap="none" spc="0" normalizeH="0" baseline="0" noProof="0" dirty="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800" b="1" i="0" u="none" strike="noStrike" kern="1200" cap="none" spc="0" normalizeH="0" baseline="0" noProof="0" dirty="0">
                <a:ln>
                  <a:noFill/>
                </a:ln>
                <a:solidFill>
                  <a:srgbClr val="000000"/>
                </a:solidFill>
                <a:effectLst/>
                <a:uLnTx/>
                <a:uFillTx/>
                <a:latin typeface="Calibri"/>
                <a:cs typeface="Calibri"/>
              </a:rPr>
              <a:t>NOTE:</a:t>
            </a:r>
            <a:r>
              <a:rPr kumimoji="0" lang="en-US" sz="2800" b="0" i="0" u="none" strike="noStrike" kern="1200" cap="none" spc="0" normalizeH="0" baseline="0" noProof="0" dirty="0">
                <a:ln>
                  <a:noFill/>
                </a:ln>
                <a:solidFill>
                  <a:srgbClr val="000000"/>
                </a:solidFill>
                <a:effectLst/>
                <a:uLnTx/>
                <a:uFillTx/>
                <a:latin typeface="Calibri"/>
                <a:cs typeface="Calibri"/>
              </a:rPr>
              <a:t> </a:t>
            </a:r>
            <a:r>
              <a:rPr lang="en-US" sz="2800" dirty="0">
                <a:solidFill>
                  <a:srgbClr val="000000"/>
                </a:solidFill>
                <a:latin typeface="Calibri"/>
                <a:cs typeface="Calibri"/>
              </a:rPr>
              <a:t>Students</a:t>
            </a:r>
            <a:r>
              <a:rPr kumimoji="0" lang="en-US" sz="2800" b="0" i="0" u="none" strike="noStrike" kern="1200" cap="none" spc="0" normalizeH="0" baseline="0" noProof="0" dirty="0">
                <a:ln>
                  <a:noFill/>
                </a:ln>
                <a:solidFill>
                  <a:srgbClr val="000000"/>
                </a:solidFill>
                <a:effectLst/>
                <a:uLnTx/>
                <a:uFillTx/>
                <a:latin typeface="Calibri"/>
                <a:cs typeface="Calibri"/>
              </a:rPr>
              <a:t> for whom the LPAC recommends the use of these supports for any reading or writing assessment may not be considered for reclassification at the end of the school year.</a:t>
            </a:r>
            <a:endParaRPr lang="en-US" sz="2800" b="0" i="0" u="none" strike="noStrike" kern="1200" cap="none" spc="0" normalizeH="0" baseline="0" noProof="0" dirty="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Calibri" charset="0"/>
              <a:ea typeface="+mn-ea"/>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Calibri" charset="0"/>
              <a:ea typeface="+mn-ea"/>
              <a:cs typeface="Calibri" charset="0"/>
            </a:endParaRP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200" b="0" i="0" u="none" strike="noStrike" kern="1200" cap="none" spc="0" normalizeH="0" baseline="0" noProof="0" dirty="0">
              <a:ln>
                <a:noFill/>
              </a:ln>
              <a:solidFill>
                <a:srgbClr val="000000">
                  <a:lumMod val="75000"/>
                  <a:lumOff val="25000"/>
                </a:srgbClr>
              </a:solidFill>
              <a:effectLst/>
              <a:uLnTx/>
              <a:uFillTx/>
              <a:latin typeface="Calibri" charset="0"/>
              <a:ea typeface="+mn-ea"/>
              <a:cs typeface="Calibri" charset="0"/>
            </a:endParaRPr>
          </a:p>
          <a:p>
            <a:pPr marL="1090295" marR="0" lvl="2" indent="-175895" algn="l" defTabSz="914400" rtl="0" eaLnBrk="1" fontAlgn="auto" latinLnBrk="0" hangingPunct="1">
              <a:lnSpc>
                <a:spcPct val="90000"/>
              </a:lnSpc>
              <a:spcBef>
                <a:spcPts val="500"/>
              </a:spcBef>
              <a:spcAft>
                <a:spcPts val="0"/>
              </a:spcAft>
              <a:buClr>
                <a:srgbClr val="FF8134"/>
              </a:buClr>
              <a:buSzTx/>
              <a:buFont typeface="Arial"/>
              <a:buChar char="•"/>
              <a:tabLst/>
              <a:defRPr/>
            </a:pPr>
            <a:endParaRPr kumimoji="0" lang="en-US" sz="1800" b="0" i="0" u="none" strike="noStrike" kern="1200" cap="none" spc="0" normalizeH="0" baseline="0" noProof="0" dirty="0">
              <a:ln>
                <a:noFill/>
              </a:ln>
              <a:solidFill>
                <a:srgbClr val="404040"/>
              </a:solidFill>
              <a:effectLst/>
              <a:uLnTx/>
              <a:uFillTx/>
              <a:latin typeface="Calibri" panose="020F0502020204030204"/>
              <a:ea typeface="+mn-ea"/>
              <a:cs typeface="Calibri"/>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19099651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889362"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Content and Language Supports</a:t>
            </a:r>
          </a:p>
        </p:txBody>
      </p:sp>
      <p:sp>
        <p:nvSpPr>
          <p:cNvPr id="2" name="Content Placeholder 2">
            <a:extLst>
              <a:ext uri="{FF2B5EF4-FFF2-40B4-BE49-F238E27FC236}">
                <a16:creationId xmlns:a16="http://schemas.microsoft.com/office/drawing/2014/main" id="{3D6943C2-2FCF-488F-B195-6066716C8650}"/>
              </a:ext>
            </a:extLst>
          </p:cNvPr>
          <p:cNvSpPr txBox="1">
            <a:spLocks/>
          </p:cNvSpPr>
          <p:nvPr/>
        </p:nvSpPr>
        <p:spPr>
          <a:xfrm>
            <a:off x="-48453" y="1261186"/>
            <a:ext cx="12068364" cy="53646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lvl="1" indent="-342900" algn="l">
              <a:buClr>
                <a:srgbClr val="FF8134"/>
              </a:buClr>
              <a:buFont typeface="Wingdings"/>
              <a:buChar char="§"/>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STAAR and STAAR Spanish online tests </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only</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(not available for Algebra II or English III).</a:t>
            </a:r>
            <a:r>
              <a:rPr lang="en-US" sz="2400" dirty="0">
                <a:solidFill>
                  <a:srgbClr val="000000"/>
                </a:solidFill>
                <a:latin typeface="Calibri" panose="020F0502020204030204"/>
              </a:rPr>
              <a:t> </a:t>
            </a: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1257300" marR="0" lvl="2"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NOTE: </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Although STAAR Spanish uses the same guidelines for Content and Language Supports as the English version of STAAR, some of the accommodations in the pop-ups and rollovers may not be identical due to linguistic differences. </a:t>
            </a: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Content and Language Supports include</a:t>
            </a: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1257300" lvl="2" indent="-342900" algn="l">
              <a:buClr>
                <a:srgbClr val="0D6CB9"/>
              </a:buClr>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rPr>
              <a:t>Pop-ups</a:t>
            </a:r>
            <a:r>
              <a:rPr lang="en-US" sz="2000" dirty="0">
                <a:solidFill>
                  <a:srgbClr val="000000"/>
                </a:solidFill>
                <a:latin typeface="Calibri" panose="020F0502020204030204"/>
                <a:cs typeface="Calibri"/>
              </a:rPr>
              <a:t> </a:t>
            </a:r>
            <a:endParaRPr lang="en-US" sz="2000" b="0" i="0" u="none" strike="noStrike" kern="1200" cap="none" spc="0" normalizeH="0" baseline="0" noProof="0" dirty="0">
              <a:ln>
                <a:noFill/>
              </a:ln>
              <a:solidFill>
                <a:srgbClr val="000000"/>
              </a:solidFill>
              <a:effectLst/>
              <a:uLnTx/>
              <a:uFillTx/>
              <a:latin typeface="Calibri" panose="020F0502020204030204"/>
              <a:cs typeface="Calibri" charset="0"/>
            </a:endParaRPr>
          </a:p>
          <a:p>
            <a:pPr marL="1257300" marR="0" lvl="2" indent="-342900" algn="l" defTabSz="914400" rtl="0" eaLnBrk="1" fontAlgn="auto" latinLnBrk="0" hangingPunct="1">
              <a:lnSpc>
                <a:spcPct val="90000"/>
              </a:lnSpc>
              <a:spcBef>
                <a:spcPts val="500"/>
              </a:spcBef>
              <a:spcAft>
                <a:spcPts val="0"/>
              </a:spcAft>
              <a:buClr>
                <a:srgbClr val="0D6CB9"/>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rPr>
              <a:t>Rollovers</a:t>
            </a:r>
            <a:endParaRPr lang="en-US" sz="2000" b="0" i="0" u="none" strike="noStrike" kern="1200" cap="none" spc="0" normalizeH="0" baseline="0" noProof="0" dirty="0">
              <a:ln>
                <a:noFill/>
              </a:ln>
              <a:solidFill>
                <a:srgbClr val="000000"/>
              </a:solidFill>
              <a:effectLst/>
              <a:uLnTx/>
              <a:uFillTx/>
              <a:latin typeface="Calibri" panose="020F0502020204030204"/>
              <a:cs typeface="Calibri"/>
            </a:endParaRPr>
          </a:p>
          <a:p>
            <a:pPr marL="1257300" marR="0" lvl="2" indent="-342900" algn="l" defTabSz="914400" rtl="0" eaLnBrk="1" fontAlgn="auto" latinLnBrk="0" hangingPunct="1">
              <a:lnSpc>
                <a:spcPct val="90000"/>
              </a:lnSpc>
              <a:spcBef>
                <a:spcPts val="500"/>
              </a:spcBef>
              <a:spcAft>
                <a:spcPts val="0"/>
              </a:spcAft>
              <a:buClr>
                <a:srgbClr val="0D6CB9"/>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rPr>
              <a:t>Supplementary Materials</a:t>
            </a:r>
            <a:endParaRPr lang="en-US" sz="2000" b="0" i="0" u="none" strike="noStrike" kern="1200" cap="none" spc="0" normalizeH="0" baseline="0" noProof="0" dirty="0">
              <a:ln>
                <a:noFill/>
              </a:ln>
              <a:solidFill>
                <a:srgbClr val="000000"/>
              </a:solidFill>
              <a:effectLst/>
              <a:uLnTx/>
              <a:uFillTx/>
              <a:latin typeface="Calibri" panose="020F0502020204030204"/>
              <a:cs typeface="Calibri"/>
            </a:endParaRPr>
          </a:p>
          <a:p>
            <a:pPr marL="1257300" marR="0" lvl="2" indent="-342900" algn="l" defTabSz="914400" rtl="0" eaLnBrk="1" fontAlgn="auto" latinLnBrk="0" hangingPunct="1">
              <a:lnSpc>
                <a:spcPct val="90000"/>
              </a:lnSpc>
              <a:spcBef>
                <a:spcPts val="500"/>
              </a:spcBef>
              <a:spcAft>
                <a:spcPts val="0"/>
              </a:spcAft>
              <a:buClr>
                <a:srgbClr val="0D6CB9"/>
              </a:buClr>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Calibri"/>
              </a:rPr>
              <a:t>Prereads</a:t>
            </a:r>
            <a:endParaRPr lang="en-US" sz="2000" b="0" i="0" u="none" strike="noStrike" kern="1200" cap="none" spc="0" normalizeH="0" baseline="0" noProof="0" dirty="0">
              <a:ln>
                <a:noFill/>
              </a:ln>
              <a:solidFill>
                <a:srgbClr val="000000"/>
              </a:solidFill>
              <a:effectLst/>
              <a:uLnTx/>
              <a:uFillTx/>
              <a:latin typeface="Calibri" panose="020F0502020204030204"/>
              <a:cs typeface="Calibri"/>
            </a:endParaRPr>
          </a:p>
          <a:p>
            <a:pPr marL="1714500" lvl="3" indent="-342900" algn="l">
              <a:buClr>
                <a:srgbClr val="0D6CB9"/>
              </a:buClr>
              <a:buFont typeface="Arial" panose="020B0604020202020204" pitchFamily="34" charset="0"/>
              <a:buChar char="•"/>
              <a:defRPr/>
            </a:pPr>
            <a:r>
              <a:rPr lang="en-US" sz="2400" b="1" dirty="0">
                <a:solidFill>
                  <a:srgbClr val="0D6CB9"/>
                </a:solidFill>
                <a:latin typeface="Calibri" panose="020F0502020204030204"/>
                <a:cs typeface="Calibri"/>
              </a:rPr>
              <a:t>NEW:</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 </a:t>
            </a:r>
            <a:r>
              <a:rPr lang="en-US" sz="2400" dirty="0">
                <a:solidFill>
                  <a:srgbClr val="000000"/>
                </a:solidFill>
                <a:latin typeface="Calibri" panose="020F0502020204030204"/>
                <a:cs typeface="Calibri"/>
              </a:rPr>
              <a:t>Writing</a:t>
            </a:r>
            <a:r>
              <a:rPr lang="en-US" sz="2400" dirty="0">
                <a:latin typeface="Calibri" panose="020F0502020204030204"/>
                <a:cs typeface="Calibri"/>
              </a:rPr>
              <a:t>—b</a:t>
            </a:r>
            <a:r>
              <a:rPr lang="en-US" sz="2400" dirty="0">
                <a:solidFill>
                  <a:srgbClr val="000000"/>
                </a:solidFill>
                <a:latin typeface="Calibri" panose="020F0502020204030204"/>
                <a:cs typeface="Calibri"/>
              </a:rPr>
              <a:t>eginning</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 in </a:t>
            </a:r>
            <a:r>
              <a:rPr lang="en-US" sz="2400" dirty="0">
                <a:solidFill>
                  <a:srgbClr val="000000"/>
                </a:solidFill>
                <a:latin typeface="Calibri" panose="020F0502020204030204"/>
                <a:cs typeface="Calibri"/>
              </a:rPr>
              <a:t>spring</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 2020 all writing tests</a:t>
            </a:r>
            <a:r>
              <a:rPr lang="en-US" sz="2400" dirty="0">
                <a:solidFill>
                  <a:srgbClr val="000000"/>
                </a:solidFill>
                <a:latin typeface="Calibri" panose="020F0502020204030204"/>
                <a:cs typeface="Calibri"/>
              </a:rPr>
              <a:t>,</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 including Eng. I and II</a:t>
            </a:r>
            <a:r>
              <a:rPr lang="en-US" sz="2400" dirty="0">
                <a:solidFill>
                  <a:srgbClr val="000000"/>
                </a:solidFill>
                <a:latin typeface="Calibri" panose="020F0502020204030204"/>
                <a:cs typeface="Calibri"/>
              </a:rPr>
              <a:t>, </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will ONLY have </a:t>
            </a:r>
            <a:r>
              <a:rPr lang="en-US" sz="2400" dirty="0" err="1">
                <a:solidFill>
                  <a:srgbClr val="000000"/>
                </a:solidFill>
                <a:latin typeface="Calibri" panose="020F0502020204030204"/>
                <a:cs typeface="Calibri"/>
              </a:rPr>
              <a:t>prereads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 prior to the </a:t>
            </a:r>
            <a:r>
              <a:rPr lang="en-US" sz="2400" dirty="0">
                <a:solidFill>
                  <a:srgbClr val="000000"/>
                </a:solidFill>
                <a:latin typeface="Calibri" panose="020F0502020204030204"/>
                <a:cs typeface="Calibri"/>
              </a:rPr>
              <a:t>editing</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 passages.</a:t>
            </a: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1714500" lvl="3" indent="-342900" algn="l">
              <a:buClr>
                <a:srgbClr val="0D6CB9"/>
              </a:buClr>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Reading</a:t>
            </a:r>
            <a:r>
              <a:rPr lang="en-US" sz="2400" dirty="0">
                <a:latin typeface="Calibri" panose="020F0502020204030204"/>
                <a:cs typeface="Calibri"/>
              </a:rPr>
              <a:t>—a</a:t>
            </a:r>
            <a:r>
              <a:rPr lang="en-US" sz="2400" dirty="0">
                <a:solidFill>
                  <a:srgbClr val="000000"/>
                </a:solidFill>
                <a:latin typeface="Calibri" panose="020F0502020204030204"/>
                <a:cs typeface="Calibri"/>
              </a:rPr>
              <a:t>ll</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 reading selections</a:t>
            </a:r>
            <a:r>
              <a:rPr lang="en-US" sz="2400" dirty="0">
                <a:solidFill>
                  <a:srgbClr val="000000"/>
                </a:solidFill>
                <a:latin typeface="Calibri" panose="020F0502020204030204"/>
                <a:cs typeface="Calibri"/>
              </a:rPr>
              <a:t>,</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 including Eng. I and II</a:t>
            </a:r>
            <a:r>
              <a:rPr lang="en-US" sz="2400" dirty="0">
                <a:solidFill>
                  <a:srgbClr val="000000"/>
                </a:solidFill>
                <a:latin typeface="Calibri" panose="020F0502020204030204"/>
                <a:cs typeface="Calibri"/>
              </a:rPr>
              <a:t>, </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will have </a:t>
            </a:r>
            <a:r>
              <a:rPr lang="en-US" sz="2400" dirty="0" err="1">
                <a:solidFill>
                  <a:srgbClr val="000000"/>
                </a:solidFill>
                <a:latin typeface="Calibri" panose="020F0502020204030204"/>
                <a:cs typeface="Calibri"/>
              </a:rPr>
              <a:t>prereads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a:rPr>
              <a:t> prior to the selection.</a:t>
            </a:r>
            <a:endParaRPr lang="en-US" sz="2400" b="0" i="0" u="none" strike="noStrike" kern="1200" cap="none" spc="0" normalizeH="0" baseline="0" noProof="0" dirty="0">
              <a:ln>
                <a:noFill/>
              </a:ln>
              <a:solidFill>
                <a:srgbClr val="000000"/>
              </a:solidFill>
              <a:effectLst/>
              <a:uLnTx/>
              <a:uFillTx/>
              <a:latin typeface="Calibri" panose="020F0502020204030204"/>
              <a:cs typeface="Calibri"/>
            </a:endParaRPr>
          </a:p>
          <a:p>
            <a:pPr marL="800100" marR="0" lvl="1" indent="-342900" algn="l" defTabSz="914400" rtl="0" eaLnBrk="1" fontAlgn="auto" latinLnBrk="0" hangingPunct="1">
              <a:lnSpc>
                <a:spcPct val="80000"/>
              </a:lnSpc>
              <a:spcBef>
                <a:spcPts val="500"/>
              </a:spcBef>
              <a:spcAft>
                <a:spcPts val="0"/>
              </a:spcAft>
              <a:buClr>
                <a:srgbClr val="FF8134"/>
              </a:buClr>
              <a:buSzTx/>
              <a:buFont typeface="Wingdings"/>
              <a:buChar char="§"/>
              <a:tabLst/>
              <a:defRPr/>
            </a:pPr>
            <a:r>
              <a:rPr kumimoji="0" lang="en-US" sz="2400" b="0" i="0" u="none" strike="noStrike" kern="1200" cap="none" spc="0" normalizeH="0" baseline="0" noProof="0" dirty="0">
                <a:ln>
                  <a:noFill/>
                </a:ln>
                <a:solidFill>
                  <a:srgbClr val="000000"/>
                </a:solidFill>
                <a:effectLst/>
                <a:uLnTx/>
                <a:uFillTx/>
                <a:latin typeface="Calibri"/>
                <a:cs typeface="Calibri"/>
              </a:rPr>
              <a:t>STAAR and STAAR Spanish with embedded supports paper version available through the Special Paper Administration Process.</a:t>
            </a:r>
            <a:endParaRPr lang="en-US" sz="2400" b="0" i="0" u="none" strike="noStrike" kern="1200" cap="none" spc="0" normalizeH="0" baseline="0" noProof="0" dirty="0">
              <a:ln>
                <a:noFill/>
              </a:ln>
              <a:solidFill>
                <a:srgbClr val="000000"/>
              </a:solidFill>
              <a:effectLst/>
              <a:uLnTx/>
              <a:uFillTx/>
              <a:latin typeface="Calibri"/>
              <a:cs typeface="Calibri"/>
            </a:endParaRPr>
          </a:p>
          <a:p>
            <a:pPr marL="1090295" marR="0" lvl="2" indent="-175895" algn="l" defTabSz="914400" rtl="0" eaLnBrk="1" fontAlgn="auto" latinLnBrk="0" hangingPunct="1">
              <a:lnSpc>
                <a:spcPct val="90000"/>
              </a:lnSpc>
              <a:spcBef>
                <a:spcPts val="500"/>
              </a:spcBef>
              <a:spcAft>
                <a:spcPts val="0"/>
              </a:spcAft>
              <a:buClr>
                <a:srgbClr val="FF8134"/>
              </a:buClr>
              <a:buSzTx/>
              <a:buFont typeface="Arial"/>
              <a:buChar char="•"/>
              <a:tabLst/>
              <a:defRPr/>
            </a:pPr>
            <a:endParaRPr lang="en-US" sz="2400" b="0" i="0" u="none" strike="noStrike" kern="1200" cap="none" spc="0" normalizeH="0" baseline="0" noProof="0" dirty="0">
              <a:ln>
                <a:noFill/>
              </a:ln>
              <a:solidFill>
                <a:srgbClr val="404040"/>
              </a:solidFill>
              <a:effectLst/>
              <a:uLnTx/>
              <a:uFillTx/>
              <a:latin typeface="Calibri" panose="020F0502020204030204"/>
              <a:cs typeface="Calibri"/>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lang="en-US" sz="2400" b="0" i="0" u="none" strike="noStrike" kern="1200" cap="none" spc="0" normalizeH="0" baseline="0" noProof="0" dirty="0">
              <a:ln>
                <a:noFill/>
              </a:ln>
              <a:solidFill>
                <a:srgbClr val="000000"/>
              </a:solidFill>
              <a:effectLst/>
              <a:uLnTx/>
              <a:uFillTx/>
              <a:latin typeface="Calibri" charset="0"/>
              <a:ea typeface="Calibri" charset="0"/>
              <a:cs typeface="Calibri" charset="0"/>
            </a:endParaRPr>
          </a:p>
        </p:txBody>
      </p:sp>
      <p:sp>
        <p:nvSpPr>
          <p:cNvPr id="9" name="Explosion: 14 Points 8">
            <a:extLst>
              <a:ext uri="{FF2B5EF4-FFF2-40B4-BE49-F238E27FC236}">
                <a16:creationId xmlns:a16="http://schemas.microsoft.com/office/drawing/2014/main" id="{41D5A824-4961-4C46-AC44-B585F304328F}"/>
              </a:ext>
            </a:extLst>
          </p:cNvPr>
          <p:cNvSpPr/>
          <p:nvPr/>
        </p:nvSpPr>
        <p:spPr>
          <a:xfrm rot="21240000">
            <a:off x="9483582" y="135783"/>
            <a:ext cx="2656938" cy="1124228"/>
          </a:xfrm>
          <a:prstGeom prst="irregularSeal2">
            <a:avLst/>
          </a:prstGeom>
          <a:solidFill>
            <a:srgbClr val="FF8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Calibri"/>
              </a:rPr>
              <a:t>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Calibri"/>
              </a:rPr>
              <a:t>INFORMATION</a:t>
            </a:r>
          </a:p>
        </p:txBody>
      </p:sp>
      <p:sp>
        <p:nvSpPr>
          <p:cNvPr id="8" name="Explosion: 14 Points 7">
            <a:extLst>
              <a:ext uri="{FF2B5EF4-FFF2-40B4-BE49-F238E27FC236}">
                <a16:creationId xmlns:a16="http://schemas.microsoft.com/office/drawing/2014/main" id="{573E34F1-B48C-4787-8C38-25D9C57ACD47}"/>
              </a:ext>
            </a:extLst>
          </p:cNvPr>
          <p:cNvSpPr/>
          <p:nvPr/>
        </p:nvSpPr>
        <p:spPr>
          <a:xfrm>
            <a:off x="98851" y="4575088"/>
            <a:ext cx="1509443" cy="828136"/>
          </a:xfrm>
          <a:prstGeom prst="irregularSeal2">
            <a:avLst/>
          </a:prstGeom>
          <a:solidFill>
            <a:srgbClr val="FF8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rPr>
              <a:t>NEW</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7484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19099" y="1296421"/>
            <a:ext cx="11172825" cy="51573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80000"/>
              </a:lnSpc>
              <a:buClr>
                <a:srgbClr val="FF8134"/>
              </a:buClr>
              <a:defRPr/>
            </a:pPr>
            <a:r>
              <a:rPr kumimoji="0" lang="en-US" sz="2600" b="1" i="0" u="none" strike="noStrike" kern="1200" cap="none" spc="0" normalizeH="0" baseline="0" noProof="0">
                <a:ln>
                  <a:noFill/>
                </a:ln>
                <a:solidFill>
                  <a:srgbClr val="0D6CB9"/>
                </a:solidFill>
                <a:effectLst/>
                <a:uLnTx/>
                <a:uFillTx/>
                <a:latin typeface="Calibri"/>
                <a:cs typeface="Calibri"/>
              </a:rPr>
              <a:t>A student may receive this support </a:t>
            </a:r>
            <a:r>
              <a:rPr lang="en-US" sz="2600" b="1">
                <a:solidFill>
                  <a:srgbClr val="0D6CB9"/>
                </a:solidFill>
                <a:latin typeface="Calibri"/>
                <a:cs typeface="Calibri"/>
              </a:rPr>
              <a:t>if:</a:t>
            </a:r>
            <a:r>
              <a:rPr lang="en-US" sz="2800" b="1">
                <a:solidFill>
                  <a:srgbClr val="0D6CB9"/>
                </a:solidFill>
                <a:latin typeface="Calibri"/>
                <a:cs typeface="Calibri"/>
              </a:rPr>
              <a:t> </a:t>
            </a:r>
            <a:endParaRPr lang="en-US" sz="2800" b="1" i="0" u="none" strike="noStrike" kern="1200" cap="none" spc="0" normalizeH="0" baseline="0" noProof="0">
              <a:ln>
                <a:noFill/>
              </a:ln>
              <a:solidFill>
                <a:srgbClr val="0D6CB9"/>
              </a:solidFill>
              <a:effectLst/>
              <a:uLnTx/>
              <a:uFillTx/>
              <a:latin typeface="Calibri" charset="0"/>
              <a:cs typeface="Calibri" charset="0"/>
            </a:endParaRPr>
          </a:p>
          <a:p>
            <a:pPr marL="800100" marR="0" lvl="1" indent="-342900" algn="l" defTabSz="914400" rtl="0" eaLnBrk="1" fontAlgn="auto" latinLnBrk="0" hangingPunct="1">
              <a:lnSpc>
                <a:spcPct val="80000"/>
              </a:lnSpc>
              <a:spcBef>
                <a:spcPts val="500"/>
              </a:spcBef>
              <a:spcAft>
                <a:spcPts val="0"/>
              </a:spcAft>
              <a:buClr>
                <a:srgbClr val="FF8134"/>
              </a:buClr>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Served by an ARD committee, Section 504 committee, LPAC, RTI committee, or student assistance team and a determination is made that the student meets eligibility criteria.</a:t>
            </a: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342900" marR="0" lvl="0" indent="-342900" algn="l" defTabSz="914400" rtl="0" eaLnBrk="1" fontAlgn="auto" latinLnBrk="0" hangingPunct="1">
              <a:lnSpc>
                <a:spcPct val="80000"/>
              </a:lnSpc>
              <a:spcBef>
                <a:spcPts val="1000"/>
              </a:spcBef>
              <a:spcAft>
                <a:spcPts val="0"/>
              </a:spcAft>
              <a:buClr>
                <a:srgbClr val="FF8134"/>
              </a:buClr>
              <a:buSzTx/>
              <a:buFont typeface="Wingdings" panose="05000000000000000000" pitchFamily="2" charset="2"/>
              <a:buChar char="§"/>
              <a:tabLst/>
              <a:defRPr/>
            </a:pPr>
            <a:endParaRPr lang="en-US" sz="900" b="0" i="0" u="none" strike="noStrike" kern="1200" cap="none" spc="0" normalizeH="0" baseline="0" noProof="0">
              <a:ln>
                <a:noFill/>
              </a:ln>
              <a:solidFill>
                <a:srgbClr val="000000"/>
              </a:solidFill>
              <a:effectLst/>
              <a:uLnTx/>
              <a:uFillTx/>
              <a:latin typeface="Calibri" panose="020F0502020204030204"/>
              <a:cs typeface="Calibri"/>
            </a:endParaRPr>
          </a:p>
          <a:p>
            <a:pPr marL="800100" marR="0" lvl="1" indent="-342900" algn="l" defTabSz="914400" rtl="0" eaLnBrk="1" fontAlgn="auto" latinLnBrk="0" hangingPunct="1">
              <a:lnSpc>
                <a:spcPct val="90000"/>
              </a:lnSpc>
              <a:spcBef>
                <a:spcPts val="500"/>
              </a:spcBef>
              <a:spcAft>
                <a:spcPts val="0"/>
              </a:spcAft>
              <a:buClr>
                <a:srgbClr val="FF8135"/>
              </a:buClr>
              <a:buSzPct val="95000"/>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For a student that is not receiving special education or Section 504 services, the decision should be based on consistent academic struggles in the specific area </a:t>
            </a:r>
            <a:r>
              <a:rPr lang="en-US" sz="2400">
                <a:solidFill>
                  <a:srgbClr val="000000"/>
                </a:solidFill>
                <a:latin typeface="Calibri"/>
                <a:cs typeface="Calibri"/>
              </a:rPr>
              <a:t>even</a:t>
            </a:r>
            <a:r>
              <a:rPr kumimoji="0" lang="en-US" sz="2400" b="0" i="0" u="none" strike="noStrike" kern="1200" cap="none" spc="0" normalizeH="0" baseline="0" noProof="0">
                <a:ln>
                  <a:noFill/>
                </a:ln>
                <a:solidFill>
                  <a:srgbClr val="000000"/>
                </a:solidFill>
                <a:effectLst/>
                <a:uLnTx/>
                <a:uFillTx/>
                <a:latin typeface="Calibri"/>
                <a:cs typeface="Calibri"/>
              </a:rPr>
              <a:t> after intensive instruction and remediation.</a:t>
            </a:r>
            <a:r>
              <a:rPr kumimoji="0" lang="en-US" sz="2800" b="0" i="0" u="none" strike="noStrike" kern="1200" cap="none" spc="0" normalizeH="0" baseline="0" noProof="0">
                <a:ln>
                  <a:noFill/>
                </a:ln>
                <a:solidFill>
                  <a:srgbClr val="000000"/>
                </a:solidFill>
                <a:effectLst/>
                <a:uLnTx/>
                <a:uFillTx/>
                <a:latin typeface="Calibri"/>
                <a:cs typeface="Calibri"/>
              </a:rPr>
              <a:t> </a:t>
            </a:r>
            <a:endParaRPr lang="en-US" sz="28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5"/>
              </a:buClr>
              <a:buSzPct val="95000"/>
              <a:buFont typeface="Wingdings" panose="05000000000000000000" pitchFamily="2" charset="2"/>
              <a:buChar char="§"/>
              <a:tabLst/>
              <a:defRPr/>
            </a:pPr>
            <a:endParaRPr lang="en-US" sz="900" b="0" i="0" u="none" strike="noStrike" kern="1200" cap="none" spc="0" normalizeH="0" baseline="0" noProof="0">
              <a:ln>
                <a:noFill/>
              </a:ln>
              <a:solidFill>
                <a:srgbClr val="000000"/>
              </a:solidFill>
              <a:effectLst/>
              <a:highlight>
                <a:srgbClr val="FFFF00"/>
              </a:highligh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5"/>
              </a:buClr>
              <a:buSzPct val="95000"/>
              <a:buFont typeface="Wingdings" panose="05000000000000000000" pitchFamily="2" charset="2"/>
              <a:buChar char="§"/>
              <a:tabLst/>
              <a:defRPr/>
            </a:pPr>
            <a:r>
              <a:rPr kumimoji="0" lang="en-US" sz="2400" i="0" u="none" strike="noStrike" kern="1200" cap="none" spc="0" normalizeH="0" baseline="0" noProof="0">
                <a:ln>
                  <a:noFill/>
                </a:ln>
                <a:solidFill>
                  <a:srgbClr val="000000"/>
                </a:solidFill>
                <a:effectLst/>
                <a:uLnTx/>
                <a:uFillTx/>
                <a:latin typeface="Calibri"/>
                <a:cs typeface="Calibri"/>
              </a:rPr>
              <a:t>For a student who is an EL, the decision is made by the LPAC based on the eligibility criteria and is documented in the student’s file.</a:t>
            </a:r>
            <a:endParaRPr lang="en-US" sz="240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5"/>
              </a:buClr>
              <a:buSzPct val="95000"/>
              <a:buFont typeface="Wingdings" panose="05000000000000000000" pitchFamily="2" charset="2"/>
              <a:buChar char="§"/>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5"/>
              </a:buClr>
              <a:buSzPct val="95000"/>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For a student that is an EL with a disability, the decision is made by the ARD committee in conjunction with the student’s LPAC.</a:t>
            </a:r>
            <a:endParaRPr lang="en-US" sz="24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000" b="1" i="0" u="none" strike="noStrike" kern="1200" cap="none" spc="0" normalizeH="0" baseline="0" noProof="0">
                <a:ln>
                  <a:noFill/>
                </a:ln>
                <a:solidFill>
                  <a:srgbClr val="000000"/>
                </a:solidFill>
                <a:effectLst/>
                <a:uLnTx/>
                <a:uFillTx/>
                <a:latin typeface="Calibri"/>
                <a:cs typeface="Calibri"/>
              </a:rPr>
              <a:t>NOTE:</a:t>
            </a:r>
            <a:r>
              <a:rPr kumimoji="0" lang="en-US" sz="2000" b="0" i="0" u="none" strike="noStrike" kern="1200" cap="none" spc="0" normalizeH="0" baseline="0" noProof="0">
                <a:ln>
                  <a:noFill/>
                </a:ln>
                <a:solidFill>
                  <a:srgbClr val="000000"/>
                </a:solidFill>
                <a:effectLst/>
                <a:uLnTx/>
                <a:uFillTx/>
                <a:latin typeface="Calibri"/>
                <a:cs typeface="Calibri"/>
              </a:rPr>
              <a:t> </a:t>
            </a:r>
            <a:r>
              <a:rPr lang="en-US" sz="2000">
                <a:solidFill>
                  <a:srgbClr val="000000"/>
                </a:solidFill>
                <a:latin typeface="Calibri"/>
                <a:cs typeface="Calibri"/>
              </a:rPr>
              <a:t>Students</a:t>
            </a:r>
            <a:r>
              <a:rPr kumimoji="0" lang="en-US" sz="2000" b="0" i="0" u="none" strike="noStrike" kern="1200" cap="none" spc="0" normalizeH="0" baseline="0" noProof="0">
                <a:ln>
                  <a:noFill/>
                </a:ln>
                <a:solidFill>
                  <a:srgbClr val="000000"/>
                </a:solidFill>
                <a:effectLst/>
                <a:uLnTx/>
                <a:uFillTx/>
                <a:latin typeface="Calibri"/>
                <a:cs typeface="Calibri"/>
              </a:rPr>
              <a:t> for whom the LPAC recommends the use of these supports for any reading or writing assessment, may not be considered for reclassification at the end of the school year.</a:t>
            </a:r>
            <a:endParaRPr lang="en-US" sz="20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lang="en-US" b="0" i="0" u="none" strike="noStrike" kern="1200" cap="none" spc="0" normalizeH="0" baseline="0" noProof="0">
              <a:ln>
                <a:noFill/>
              </a:ln>
              <a:solidFill>
                <a:srgbClr val="000000"/>
              </a:solidFill>
              <a:effectLst/>
              <a:uLnTx/>
              <a:uFillTx/>
              <a:latin typeface="Calibri" charset="0"/>
              <a:cs typeface="Calibri" charset="0"/>
            </a:endParaRPr>
          </a:p>
          <a:p>
            <a:pPr marL="1714500" marR="0" lvl="3" indent="-342900" algn="l" defTabSz="914400" rtl="0" eaLnBrk="1" fontAlgn="auto" latinLnBrk="0" hangingPunct="1">
              <a:lnSpc>
                <a:spcPct val="90000"/>
              </a:lnSpc>
              <a:spcBef>
                <a:spcPts val="500"/>
              </a:spcBef>
              <a:spcAft>
                <a:spcPts val="0"/>
              </a:spcAft>
              <a:buClr>
                <a:srgbClr val="FF8135"/>
              </a:buClr>
              <a:buSzPct val="95000"/>
              <a:buFont typeface="Wingdings" panose="05000000000000000000" pitchFamily="2" charset="2"/>
              <a:buChar char="§"/>
              <a:tabLst/>
              <a:defRPr/>
            </a:pPr>
            <a:endParaRPr kumimoji="0" lang="en-US" sz="17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Calibri"/>
            </a:endParaRPr>
          </a:p>
          <a:p>
            <a:pPr marL="347345" marR="0" lvl="2"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endParaRPr>
          </a:p>
          <a:p>
            <a:pPr marL="457200" marR="0" lvl="2"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Oral/Signed Administration</a:t>
            </a:r>
          </a:p>
        </p:txBody>
      </p:sp>
      <p:sp>
        <p:nvSpPr>
          <p:cNvPr id="8" name="Explosion: 14 Points 7">
            <a:extLst>
              <a:ext uri="{FF2B5EF4-FFF2-40B4-BE49-F238E27FC236}">
                <a16:creationId xmlns:a16="http://schemas.microsoft.com/office/drawing/2014/main" id="{99C48BD3-CBDD-4507-B5E7-DFDC4979EA0E}"/>
              </a:ext>
            </a:extLst>
          </p:cNvPr>
          <p:cNvSpPr/>
          <p:nvPr/>
        </p:nvSpPr>
        <p:spPr>
          <a:xfrm rot="21148235">
            <a:off x="9792508" y="369765"/>
            <a:ext cx="1917524" cy="1085756"/>
          </a:xfrm>
          <a:prstGeom prst="irregularSeal2">
            <a:avLst/>
          </a:prstGeom>
          <a:solidFill>
            <a:srgbClr val="FF8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Updated</a:t>
            </a:r>
          </a:p>
        </p:txBody>
      </p:sp>
    </p:spTree>
    <p:extLst>
      <p:ext uri="{BB962C8B-B14F-4D97-AF65-F5344CB8AC3E}">
        <p14:creationId xmlns:p14="http://schemas.microsoft.com/office/powerpoint/2010/main" val="32226582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69260" y="1236336"/>
            <a:ext cx="10797430" cy="543496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80000"/>
              </a:lnSpc>
              <a:spcBef>
                <a:spcPts val="100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Eligibility</a:t>
            </a:r>
            <a:endParaRPr lang="en-US" sz="2800" b="0" i="0" u="none" strike="noStrike" kern="1200" cap="none" spc="0" normalizeH="0" baseline="0" noProof="0">
              <a:ln>
                <a:noFill/>
              </a:ln>
              <a:solidFill>
                <a:srgbClr val="000000"/>
              </a:solidFill>
              <a:effectLst/>
              <a:uLnTx/>
              <a:uFillTx/>
              <a:latin typeface="Calibri"/>
              <a:cs typeface="Calibri"/>
            </a:endParaRPr>
          </a:p>
          <a:p>
            <a:pPr marL="1257300" lvl="2" indent="-342900" algn="l">
              <a:lnSpc>
                <a:spcPct val="80000"/>
              </a:lnSpc>
              <a:buClr>
                <a:srgbClr val="FF8134"/>
              </a:buClr>
              <a:buFont typeface="Wingdings" panose="05000000000000000000" pitchFamily="2" charset="2"/>
              <a:buChar char="§"/>
              <a:defRPr/>
            </a:pPr>
            <a:r>
              <a:rPr kumimoji="0" lang="en-US" sz="2600" b="0" i="0" u="none" strike="noStrike" kern="1200" cap="none" spc="0" normalizeH="0" baseline="0" noProof="0">
                <a:ln>
                  <a:noFill/>
                </a:ln>
                <a:solidFill>
                  <a:srgbClr val="000000"/>
                </a:solidFill>
                <a:effectLst/>
                <a:uLnTx/>
                <a:uFillTx/>
                <a:latin typeface="Calibri"/>
                <a:cs typeface="Calibri"/>
              </a:rPr>
              <a:t>routinely and effectively uses in class</a:t>
            </a:r>
            <a:r>
              <a:rPr lang="en-US" sz="2600">
                <a:solidFill>
                  <a:srgbClr val="000000"/>
                </a:solidFill>
                <a:latin typeface="Calibri"/>
                <a:cs typeface="Calibri"/>
              </a:rPr>
              <a:t> </a:t>
            </a:r>
            <a:endParaRPr lang="en-US" sz="2600" b="0" i="0" u="none" strike="noStrike" kern="1200" cap="none" spc="0" normalizeH="0" baseline="0" noProof="0">
              <a:ln>
                <a:noFill/>
              </a:ln>
              <a:solidFill>
                <a:srgbClr val="000000"/>
              </a:solidFill>
              <a:effectLst/>
              <a:uLnTx/>
              <a:uFillTx/>
              <a:latin typeface="Calibri" charset="0"/>
              <a:cs typeface="Calibri" charset="0"/>
            </a:endParaRPr>
          </a:p>
          <a:p>
            <a:pPr marL="1257300" marR="0" lvl="2" indent="-342900" algn="l" defTabSz="914400" rtl="0" eaLnBrk="1" fontAlgn="auto" latinLnBrk="0" hangingPunct="1">
              <a:lnSpc>
                <a:spcPct val="80000"/>
              </a:lnSpc>
              <a:spcBef>
                <a:spcPts val="500"/>
              </a:spcBef>
              <a:spcAft>
                <a:spcPts val="0"/>
              </a:spcAft>
              <a:buClr>
                <a:srgbClr val="FF8134"/>
              </a:buClr>
              <a:buSzTx/>
              <a:buFont typeface="Wingdings" panose="05000000000000000000" pitchFamily="2" charset="2"/>
              <a:buChar char="§"/>
              <a:tabLst/>
              <a:defRPr/>
            </a:pPr>
            <a:r>
              <a:rPr kumimoji="0" lang="en-US" sz="2600" b="0" i="0" u="none" strike="noStrike" kern="1200" cap="none" spc="0" normalizeH="0" baseline="0" noProof="0">
                <a:ln>
                  <a:noFill/>
                </a:ln>
                <a:solidFill>
                  <a:srgbClr val="000000"/>
                </a:solidFill>
                <a:effectLst/>
                <a:uLnTx/>
                <a:uFillTx/>
                <a:latin typeface="Calibri"/>
                <a:cs typeface="Calibri"/>
              </a:rPr>
              <a:t>meets at least one of the following: EL and takes English test; dyslexia or related disorder; documented evidence of reading difficulties</a:t>
            </a:r>
            <a:endParaRPr lang="en-US" sz="2600" b="0" i="0" u="none" strike="noStrike" kern="1200" cap="none" spc="0" normalizeH="0" baseline="0" noProof="0">
              <a:ln>
                <a:noFill/>
              </a:ln>
              <a:solidFill>
                <a:srgbClr val="000000"/>
              </a:solidFill>
              <a:effectLst/>
              <a:uLnTx/>
              <a:uFillTx/>
              <a:latin typeface="Calibri"/>
              <a:cs typeface="Calibri"/>
            </a:endParaRPr>
          </a:p>
          <a:p>
            <a:pPr marL="1714500" lvl="3" indent="-342900" algn="l">
              <a:lnSpc>
                <a:spcPct val="80000"/>
              </a:lnSpc>
              <a:buClr>
                <a:srgbClr val="FF8134"/>
              </a:buClr>
              <a:buFont typeface="Wingdings" panose="05000000000000000000" pitchFamily="2" charset="2"/>
              <a:buChar char="§"/>
              <a:defRPr/>
            </a:pPr>
            <a:r>
              <a:rPr kumimoji="0" lang="en-US" sz="2600" b="1" i="0" u="none" strike="noStrike" kern="1200" cap="none" spc="0" normalizeH="0" baseline="0" noProof="0">
                <a:ln>
                  <a:noFill/>
                </a:ln>
                <a:solidFill>
                  <a:srgbClr val="000000"/>
                </a:solidFill>
                <a:effectLst/>
                <a:highlight>
                  <a:srgbClr val="FFFF00"/>
                </a:highlight>
                <a:uLnTx/>
                <a:uFillTx/>
                <a:latin typeface="Calibri"/>
                <a:cs typeface="Calibri"/>
              </a:rPr>
              <a:t>NOTE: </a:t>
            </a:r>
            <a:r>
              <a:rPr kumimoji="0" lang="en-US" sz="2600" b="0" i="0" u="none" strike="noStrike" kern="1200" cap="none" spc="0" normalizeH="0" baseline="0" noProof="0">
                <a:ln>
                  <a:noFill/>
                </a:ln>
                <a:solidFill>
                  <a:srgbClr val="000000"/>
                </a:solidFill>
                <a:effectLst/>
                <a:highlight>
                  <a:srgbClr val="FFFF00"/>
                </a:highlight>
                <a:uLnTx/>
                <a:uFillTx/>
                <a:latin typeface="Calibri"/>
                <a:cs typeface="Calibri"/>
              </a:rPr>
              <a:t>ELs taking STAAR Spanish may be eligible for an oral administration </a:t>
            </a:r>
            <a:r>
              <a:rPr kumimoji="0" lang="en-US" sz="2600" b="1" i="0" u="none" strike="noStrike" kern="1200" cap="none" spc="0" normalizeH="0" baseline="0" noProof="0">
                <a:ln>
                  <a:noFill/>
                </a:ln>
                <a:solidFill>
                  <a:srgbClr val="000000"/>
                </a:solidFill>
                <a:effectLst/>
                <a:highlight>
                  <a:srgbClr val="FFFF00"/>
                </a:highlight>
                <a:uLnTx/>
                <a:uFillTx/>
                <a:latin typeface="Calibri"/>
                <a:cs typeface="Calibri"/>
              </a:rPr>
              <a:t>IF</a:t>
            </a:r>
            <a:r>
              <a:rPr kumimoji="0" lang="en-US" sz="2600" b="0" i="0" u="none" strike="noStrike" kern="1200" cap="none" spc="0" normalizeH="0" baseline="0" noProof="0">
                <a:ln>
                  <a:noFill/>
                </a:ln>
                <a:solidFill>
                  <a:srgbClr val="000000"/>
                </a:solidFill>
                <a:effectLst/>
                <a:highlight>
                  <a:srgbClr val="FFFF00"/>
                </a:highlight>
                <a:uLnTx/>
                <a:uFillTx/>
                <a:latin typeface="Calibri"/>
                <a:cs typeface="Calibri"/>
              </a:rPr>
              <a:t> they are identified with dyslexia or related disorder</a:t>
            </a:r>
            <a:r>
              <a:rPr lang="en-US" sz="2600">
                <a:solidFill>
                  <a:srgbClr val="000000"/>
                </a:solidFill>
                <a:highlight>
                  <a:srgbClr val="FFFF00"/>
                </a:highlight>
                <a:latin typeface="Calibri"/>
                <a:cs typeface="Calibri"/>
              </a:rPr>
              <a:t> </a:t>
            </a:r>
            <a:r>
              <a:rPr kumimoji="0" lang="en-US" sz="2600" b="1" i="0" u="none" strike="noStrike" kern="1200" cap="none" spc="0" normalizeH="0" baseline="0" noProof="0">
                <a:ln>
                  <a:noFill/>
                </a:ln>
                <a:solidFill>
                  <a:srgbClr val="000000"/>
                </a:solidFill>
                <a:effectLst/>
                <a:highlight>
                  <a:srgbClr val="FFFF00"/>
                </a:highlight>
                <a:uLnTx/>
                <a:uFillTx/>
                <a:latin typeface="Calibri"/>
                <a:cs typeface="Calibri"/>
              </a:rPr>
              <a:t>OR </a:t>
            </a:r>
            <a:r>
              <a:rPr lang="en-US" sz="2600">
                <a:solidFill>
                  <a:srgbClr val="000000"/>
                </a:solidFill>
                <a:highlight>
                  <a:srgbClr val="FFFF00"/>
                </a:highlight>
                <a:latin typeface="Calibri"/>
                <a:cs typeface="Calibri"/>
              </a:rPr>
              <a:t>have</a:t>
            </a:r>
            <a:r>
              <a:rPr kumimoji="0" lang="en-US" sz="2600" b="0" i="0" u="none" strike="noStrike" kern="1200" cap="none" spc="0" normalizeH="0" baseline="0" noProof="0">
                <a:ln>
                  <a:noFill/>
                </a:ln>
                <a:solidFill>
                  <a:srgbClr val="000000"/>
                </a:solidFill>
                <a:effectLst/>
                <a:highlight>
                  <a:srgbClr val="FFFF00"/>
                </a:highlight>
                <a:uLnTx/>
                <a:uFillTx/>
                <a:latin typeface="Calibri"/>
                <a:cs typeface="Calibri"/>
              </a:rPr>
              <a:t> documented evidence of reading difficulties.</a:t>
            </a:r>
            <a:r>
              <a:rPr lang="en-US" sz="2600">
                <a:solidFill>
                  <a:srgbClr val="000000"/>
                </a:solidFill>
                <a:highlight>
                  <a:srgbClr val="FFFF00"/>
                </a:highlight>
                <a:latin typeface="Calibri"/>
                <a:cs typeface="Calibri"/>
              </a:rPr>
              <a:t> </a:t>
            </a:r>
            <a:endParaRPr lang="en-US" sz="2600" b="0" i="0" u="none" strike="noStrike" kern="1200" cap="none" spc="0" normalizeH="0" baseline="0" noProof="0">
              <a:ln>
                <a:noFill/>
              </a:ln>
              <a:solidFill>
                <a:srgbClr val="000000"/>
              </a:solidFill>
              <a:effectLst/>
              <a:highlight>
                <a:srgbClr val="FFFF00"/>
              </a:highlight>
              <a:uLnTx/>
              <a:uFillTx/>
              <a:latin typeface="Calibri" charset="0"/>
              <a:cs typeface="Calibri" charset="0"/>
            </a:endParaRPr>
          </a:p>
          <a:p>
            <a:pPr marL="1257300" marR="0" lvl="2" indent="-342900" algn="l" defTabSz="914400" rtl="0" eaLnBrk="1" fontAlgn="auto" latinLnBrk="0" hangingPunct="1">
              <a:lnSpc>
                <a:spcPct val="80000"/>
              </a:lnSpc>
              <a:spcBef>
                <a:spcPts val="500"/>
              </a:spcBef>
              <a:spcAft>
                <a:spcPts val="0"/>
              </a:spcAft>
              <a:buClr>
                <a:srgbClr val="FF8134"/>
              </a:buClr>
              <a:buSzTx/>
              <a:buFont typeface="Wingdings" panose="05000000000000000000" pitchFamily="2" charset="2"/>
              <a:buChar char="§"/>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342900" indent="-342900" algn="l">
              <a:lnSpc>
                <a:spcPct val="80000"/>
              </a:lnSpc>
              <a:buClr>
                <a:srgbClr val="FF8134"/>
              </a:buClr>
              <a:buFont typeface="Wingdings" panose="05000000000000000000" pitchFamily="2" charset="2"/>
              <a:buChar char="§"/>
              <a:defRPr/>
            </a:pPr>
            <a:r>
              <a:rPr kumimoji="0" lang="en-US" sz="2800" b="0" i="0" u="none" strike="noStrike" kern="1200" cap="none" spc="0" normalizeH="0" baseline="0" noProof="0">
                <a:ln>
                  <a:noFill/>
                </a:ln>
                <a:solidFill>
                  <a:srgbClr val="000000"/>
                </a:solidFill>
                <a:effectLst/>
                <a:uLnTx/>
                <a:uFillTx/>
                <a:latin typeface="Calibri"/>
                <a:cs typeface="Calibri"/>
              </a:rPr>
              <a:t>Evidence of reading difficulties can be caused by various reasons including</a:t>
            </a:r>
            <a:r>
              <a:rPr lang="en-US" sz="2800">
                <a:solidFill>
                  <a:srgbClr val="000000"/>
                </a:solidFill>
                <a:latin typeface="Calibri"/>
                <a:cs typeface="Calibri"/>
              </a:rPr>
              <a:t>, </a:t>
            </a:r>
            <a:r>
              <a:rPr kumimoji="0" lang="en-US" sz="2800" b="0" i="0" u="none" strike="noStrike" kern="1200" cap="none" spc="0" normalizeH="0" baseline="0" noProof="0">
                <a:ln>
                  <a:noFill/>
                </a:ln>
                <a:solidFill>
                  <a:srgbClr val="000000"/>
                </a:solidFill>
                <a:effectLst/>
                <a:uLnTx/>
                <a:uFillTx/>
                <a:latin typeface="Calibri"/>
                <a:cs typeface="Calibri"/>
              </a:rPr>
              <a:t>but not limited</a:t>
            </a:r>
            <a:r>
              <a:rPr lang="en-US" sz="2800">
                <a:solidFill>
                  <a:srgbClr val="000000"/>
                </a:solidFill>
                <a:latin typeface="Calibri"/>
                <a:cs typeface="Calibri"/>
              </a:rPr>
              <a:t> </a:t>
            </a:r>
            <a:r>
              <a:rPr kumimoji="0" lang="en-US" sz="2800" b="0" i="0" u="none" strike="noStrike" kern="1200" cap="none" spc="0" normalizeH="0" baseline="0" noProof="0">
                <a:ln>
                  <a:noFill/>
                </a:ln>
                <a:solidFill>
                  <a:srgbClr val="000000"/>
                </a:solidFill>
                <a:effectLst/>
                <a:uLnTx/>
                <a:uFillTx/>
                <a:latin typeface="Calibri"/>
                <a:cs typeface="Calibri"/>
              </a:rPr>
              <a:t>to</a:t>
            </a:r>
            <a:r>
              <a:rPr lang="en-US" sz="2800">
                <a:solidFill>
                  <a:srgbClr val="000000"/>
                </a:solidFill>
                <a:latin typeface="Calibri"/>
                <a:cs typeface="Calibri"/>
              </a:rPr>
              <a:t>, </a:t>
            </a:r>
            <a:endParaRPr lang="en-US" sz="28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80000"/>
              </a:lnSpc>
              <a:spcBef>
                <a:spcPts val="500"/>
              </a:spcBef>
              <a:spcAft>
                <a:spcPts val="0"/>
              </a:spcAft>
              <a:buClr>
                <a:srgbClr val="FF8134"/>
              </a:buClr>
              <a:buSzTx/>
              <a:buFont typeface="Wingdings"/>
              <a:buChar char="§"/>
              <a:tabLst/>
              <a:defRPr/>
            </a:pPr>
            <a:r>
              <a:rPr kumimoji="0" lang="en-US" sz="2600" b="0" i="0" u="none" strike="noStrike" kern="1200" cap="none" spc="0" normalizeH="0" baseline="0" noProof="0">
                <a:ln>
                  <a:noFill/>
                </a:ln>
                <a:solidFill>
                  <a:srgbClr val="000000"/>
                </a:solidFill>
                <a:effectLst/>
                <a:uLnTx/>
                <a:uFillTx/>
                <a:latin typeface="Calibri"/>
                <a:cs typeface="Calibri"/>
              </a:rPr>
              <a:t>learning disability in reading</a:t>
            </a:r>
            <a:endParaRPr lang="en-US" sz="26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80000"/>
              </a:lnSpc>
              <a:spcBef>
                <a:spcPts val="500"/>
              </a:spcBef>
              <a:spcAft>
                <a:spcPts val="0"/>
              </a:spcAft>
              <a:buClr>
                <a:srgbClr val="FF8134"/>
              </a:buClr>
              <a:buSzTx/>
              <a:buFont typeface="Wingdings"/>
              <a:buChar char="§"/>
              <a:tabLst/>
              <a:defRPr/>
            </a:pPr>
            <a:r>
              <a:rPr kumimoji="0" lang="en-US" sz="2600" b="0" i="0" u="none" strike="noStrike" kern="1200" cap="none" spc="0" normalizeH="0" baseline="0" noProof="0">
                <a:ln>
                  <a:noFill/>
                </a:ln>
                <a:solidFill>
                  <a:srgbClr val="000000"/>
                </a:solidFill>
                <a:effectLst/>
                <a:uLnTx/>
                <a:uFillTx/>
                <a:latin typeface="Calibri"/>
                <a:cs typeface="Calibri"/>
              </a:rPr>
              <a:t>ADD/ADHD</a:t>
            </a:r>
            <a:endParaRPr lang="en-US" sz="26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80000"/>
              </a:lnSpc>
              <a:spcBef>
                <a:spcPts val="500"/>
              </a:spcBef>
              <a:spcAft>
                <a:spcPts val="0"/>
              </a:spcAft>
              <a:buClr>
                <a:srgbClr val="FF8134"/>
              </a:buClr>
              <a:buSzTx/>
              <a:buFont typeface="Wingdings"/>
              <a:buChar char="§"/>
              <a:tabLst/>
              <a:defRPr/>
            </a:pPr>
            <a:r>
              <a:rPr kumimoji="0" lang="en-US" sz="2600" b="0" i="0" u="none" strike="noStrike" kern="1200" cap="none" spc="0" normalizeH="0" baseline="0" noProof="0">
                <a:ln>
                  <a:noFill/>
                </a:ln>
                <a:solidFill>
                  <a:srgbClr val="000000"/>
                </a:solidFill>
                <a:effectLst/>
                <a:uLnTx/>
                <a:uFillTx/>
                <a:latin typeface="Calibri"/>
                <a:cs typeface="Calibri"/>
              </a:rPr>
              <a:t>behavioral or emotional problem</a:t>
            </a:r>
            <a:endParaRPr lang="en-US" sz="26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80000"/>
              </a:lnSpc>
              <a:spcBef>
                <a:spcPts val="500"/>
              </a:spcBef>
              <a:spcAft>
                <a:spcPts val="0"/>
              </a:spcAft>
              <a:buClr>
                <a:srgbClr val="FF8134"/>
              </a:buClr>
              <a:buSzTx/>
              <a:buFont typeface="Wingdings"/>
              <a:buChar char="§"/>
              <a:tabLst/>
              <a:defRPr/>
            </a:pPr>
            <a:r>
              <a:rPr kumimoji="0" lang="en-US" sz="2600" b="0" i="0" u="none" strike="noStrike" kern="1200" cap="none" spc="0" normalizeH="0" baseline="0" noProof="0">
                <a:ln>
                  <a:noFill/>
                </a:ln>
                <a:solidFill>
                  <a:srgbClr val="000000"/>
                </a:solidFill>
                <a:effectLst/>
                <a:uLnTx/>
                <a:uFillTx/>
                <a:latin typeface="Calibri"/>
                <a:cs typeface="Calibri"/>
              </a:rPr>
              <a:t>processing or memory issue</a:t>
            </a:r>
            <a:endParaRPr lang="en-US" sz="2600" b="0" i="0" u="none" strike="noStrike" kern="1200" cap="none" spc="0" normalizeH="0" baseline="0" noProof="0">
              <a:ln>
                <a:noFill/>
              </a:ln>
              <a:solidFill>
                <a:srgbClr val="000000"/>
              </a:solidFill>
              <a:effectLst/>
              <a:uLnTx/>
              <a:uFillTx/>
              <a:latin typeface="Calibri" panose="020F0502020204030204"/>
              <a:cs typeface="Calibri"/>
            </a:endParaRPr>
          </a:p>
          <a:p>
            <a:pPr marL="347345" marR="0" lvl="2" indent="0" algn="l" defTabSz="914400" rtl="0" eaLnBrk="1" fontAlgn="auto" latinLnBrk="0" hangingPunct="1">
              <a:lnSpc>
                <a:spcPct val="90000"/>
              </a:lnSpc>
              <a:spcBef>
                <a:spcPts val="500"/>
              </a:spcBef>
              <a:spcAft>
                <a:spcPts val="0"/>
              </a:spcAft>
              <a:buClr>
                <a:srgbClr val="FF8134"/>
              </a:buClr>
              <a:buSzTx/>
              <a:buFont typeface="Arial"/>
              <a:buNone/>
              <a:tabLst/>
              <a:defRPr/>
            </a:pPr>
            <a:endParaRPr lang="en-US" sz="2600" b="0" i="0" u="none" strike="noStrike" kern="1200" cap="none" spc="0" normalizeH="0" baseline="0" noProof="0">
              <a:ln>
                <a:noFill/>
              </a:ln>
              <a:solidFill>
                <a:srgbClr val="000000"/>
              </a:solidFill>
              <a:effectLst/>
              <a:uLnTx/>
              <a:uFillTx/>
              <a:latin typeface="Calibri" panose="020F0502020204030204"/>
              <a:cs typeface="Calibri"/>
            </a:endParaRPr>
          </a:p>
          <a:p>
            <a:pPr marL="457200" marR="0" lvl="2"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3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Oral/Signed Administration</a:t>
            </a:r>
          </a:p>
        </p:txBody>
      </p:sp>
    </p:spTree>
    <p:extLst>
      <p:ext uri="{BB962C8B-B14F-4D97-AF65-F5344CB8AC3E}">
        <p14:creationId xmlns:p14="http://schemas.microsoft.com/office/powerpoint/2010/main" val="16300176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65549" y="1256355"/>
            <a:ext cx="11168926" cy="535282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8134"/>
              </a:buClr>
              <a:buSzTx/>
              <a:buFont typeface="Arial"/>
              <a:buNone/>
              <a:tabLst/>
              <a:defRPr/>
            </a:pPr>
            <a:r>
              <a:rPr kumimoji="0" lang="en-US" sz="2800" b="1" i="0" u="none" strike="noStrike" kern="1200" cap="none" spc="0" normalizeH="0" baseline="0" noProof="0">
                <a:ln>
                  <a:noFill/>
                </a:ln>
                <a:solidFill>
                  <a:srgbClr val="0D6CB9"/>
                </a:solidFill>
                <a:effectLst/>
                <a:uLnTx/>
                <a:uFillTx/>
                <a:latin typeface="Calibri"/>
                <a:cs typeface="Calibri"/>
              </a:rPr>
              <a:t>Policy Highlights:</a:t>
            </a:r>
            <a:endParaRPr lang="en-US" sz="2800" b="1" i="0" u="none" strike="noStrike" kern="1200" cap="none" spc="0" normalizeH="0" baseline="0" noProof="0">
              <a:ln>
                <a:noFill/>
              </a:ln>
              <a:solidFill>
                <a:srgbClr val="0D6CB9"/>
              </a:solidFill>
              <a:effectLst/>
              <a:uLnTx/>
              <a:uFillTx/>
              <a:latin typeface="Calibri"/>
              <a:cs typeface="Calibri"/>
            </a:endParaRPr>
          </a:p>
          <a:p>
            <a:pPr marL="800100" lvl="1" indent="-342900" algn="l">
              <a:buClr>
                <a:srgbClr val="FF8134"/>
              </a:buClr>
              <a:buFont typeface="Wingdings" panose="05000000000000000000" pitchFamily="2" charset="2"/>
              <a:buChar char="§"/>
              <a:defRPr/>
            </a:pPr>
            <a:r>
              <a:rPr kumimoji="0" lang="en-US" sz="2800" b="0" i="0" u="none" strike="noStrike" kern="1200" cap="none" spc="0" normalizeH="0" baseline="0" noProof="0">
                <a:ln>
                  <a:noFill/>
                </a:ln>
                <a:solidFill>
                  <a:srgbClr val="000000"/>
                </a:solidFill>
                <a:effectLst/>
                <a:uLnTx/>
                <a:uFillTx/>
                <a:latin typeface="Calibri"/>
                <a:cs typeface="Calibri"/>
              </a:rPr>
              <a:t>ASL </a:t>
            </a:r>
            <a:r>
              <a:rPr lang="en-US" sz="2800">
                <a:solidFill>
                  <a:srgbClr val="000000"/>
                </a:solidFill>
                <a:latin typeface="Calibri"/>
                <a:cs typeface="Calibri"/>
              </a:rPr>
              <a:t>videos</a:t>
            </a:r>
            <a:r>
              <a:rPr lang="en-US" sz="2800">
                <a:latin typeface="Calibri"/>
                <a:cs typeface="Calibri"/>
              </a:rPr>
              <a:t>—</a:t>
            </a:r>
            <a:r>
              <a:rPr lang="en-US" sz="2800">
                <a:solidFill>
                  <a:srgbClr val="000000"/>
                </a:solidFill>
                <a:latin typeface="Calibri"/>
                <a:cs typeface="Calibri"/>
              </a:rPr>
              <a:t>online</a:t>
            </a:r>
            <a:r>
              <a:rPr kumimoji="0" lang="en-US" sz="2800" b="0" i="0" u="none" strike="noStrike" kern="1200" cap="none" spc="0" normalizeH="0" baseline="0" noProof="0">
                <a:ln>
                  <a:noFill/>
                </a:ln>
                <a:solidFill>
                  <a:srgbClr val="000000"/>
                </a:solidFill>
                <a:effectLst/>
                <a:uLnTx/>
                <a:uFillTx/>
                <a:latin typeface="Calibri"/>
                <a:cs typeface="Calibri"/>
              </a:rPr>
              <a:t> PNP option for STAAR</a:t>
            </a:r>
            <a:endParaRPr lang="en-US" sz="2800" b="0" i="0" u="none" strike="noStrike" kern="1200" cap="none" spc="0" normalizeH="0" baseline="0" noProof="0">
              <a:ln>
                <a:noFill/>
              </a:ln>
              <a:solidFill>
                <a:srgbClr val="000000"/>
              </a:solidFill>
              <a:effectLst/>
              <a:uLnTx/>
              <a:uFillTx/>
              <a:latin typeface="Calibri"/>
              <a:cs typeface="Calibri"/>
            </a:endParaRPr>
          </a:p>
          <a:p>
            <a:pPr marL="742950" marR="0" lvl="1" indent="-28575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STAAR Spanish </a:t>
            </a:r>
            <a:r>
              <a:rPr lang="en-US" sz="2800">
                <a:solidFill>
                  <a:srgbClr val="000000"/>
                </a:solidFill>
                <a:latin typeface="Calibri"/>
                <a:cs typeface="Calibri"/>
              </a:rPr>
              <a:t>online</a:t>
            </a:r>
            <a:r>
              <a:rPr lang="en-US" sz="2800">
                <a:latin typeface="Calibri"/>
                <a:cs typeface="Calibri"/>
              </a:rPr>
              <a:t>—</a:t>
            </a:r>
            <a:r>
              <a:rPr kumimoji="0" lang="en-US" sz="2800" b="0" i="0" u="none" strike="noStrike" kern="1200" cap="none" spc="0" normalizeH="0" baseline="0" noProof="0">
                <a:ln>
                  <a:noFill/>
                </a:ln>
                <a:solidFill>
                  <a:srgbClr val="000000"/>
                </a:solidFill>
                <a:effectLst/>
                <a:uLnTx/>
                <a:uFillTx/>
                <a:latin typeface="Calibri"/>
                <a:cs typeface="Calibri"/>
              </a:rPr>
              <a:t>TTS is offered as a tool for oral reading support</a:t>
            </a:r>
            <a:endParaRPr lang="en-US" sz="2800" b="0" i="0" u="none" strike="noStrike" kern="1200" cap="none" spc="0" normalizeH="0" baseline="0" noProof="0">
              <a:ln>
                <a:noFill/>
              </a:ln>
              <a:solidFill>
                <a:srgbClr val="000000"/>
              </a:solidFill>
              <a:effectLst/>
              <a:uLnTx/>
              <a:uFillTx/>
              <a:latin typeface="Calibri"/>
              <a:cs typeface="Calibri"/>
            </a:endParaRPr>
          </a:p>
          <a:p>
            <a:pPr marL="800100" lvl="1" indent="-342900" algn="l">
              <a:buClr>
                <a:srgbClr val="FF8134"/>
              </a:buClr>
              <a:buFont typeface="Wingdings"/>
              <a:buChar char="§"/>
              <a:defRPr/>
            </a:pPr>
            <a:r>
              <a:rPr kumimoji="0" lang="en-US" sz="2800" b="0" i="0" u="none" strike="noStrike" kern="1200" cap="none" spc="0" normalizeH="0" baseline="0" noProof="0">
                <a:ln>
                  <a:noFill/>
                </a:ln>
                <a:solidFill>
                  <a:srgbClr val="000000"/>
                </a:solidFill>
                <a:effectLst/>
                <a:uLnTx/>
                <a:uFillTx/>
                <a:latin typeface="Calibri"/>
                <a:cs typeface="Calibri"/>
              </a:rPr>
              <a:t>Revising passages</a:t>
            </a:r>
            <a:r>
              <a:rPr lang="en-US" sz="2800">
                <a:solidFill>
                  <a:srgbClr val="000000"/>
                </a:solidFill>
                <a:latin typeface="Calibri"/>
                <a:cs typeface="Calibri"/>
              </a:rPr>
              <a:t>, </a:t>
            </a:r>
            <a:r>
              <a:rPr kumimoji="0" lang="en-US" sz="2800" b="0" i="0" u="none" strike="noStrike" kern="1200" cap="none" spc="0" normalizeH="0" baseline="0" noProof="0">
                <a:ln>
                  <a:noFill/>
                </a:ln>
                <a:solidFill>
                  <a:srgbClr val="000000"/>
                </a:solidFill>
                <a:effectLst/>
                <a:uLnTx/>
                <a:uFillTx/>
                <a:latin typeface="Calibri"/>
                <a:cs typeface="Calibri"/>
              </a:rPr>
              <a:t>test questions</a:t>
            </a:r>
            <a:r>
              <a:rPr lang="en-US" sz="2800">
                <a:solidFill>
                  <a:srgbClr val="000000"/>
                </a:solidFill>
                <a:latin typeface="Calibri"/>
                <a:cs typeface="Calibri"/>
              </a:rPr>
              <a:t>,</a:t>
            </a:r>
            <a:r>
              <a:rPr kumimoji="0" lang="en-US" sz="2800" b="0" i="0" u="none" strike="noStrike" kern="1200" cap="none" spc="0" normalizeH="0" baseline="0" noProof="0">
                <a:ln>
                  <a:noFill/>
                </a:ln>
                <a:solidFill>
                  <a:srgbClr val="000000"/>
                </a:solidFill>
                <a:effectLst/>
                <a:uLnTx/>
                <a:uFillTx/>
                <a:latin typeface="Calibri"/>
                <a:cs typeface="Calibri"/>
              </a:rPr>
              <a:t> and answer choices can be read aloud on STAAR and STAAR Spanish PAPER writing assessments. Title page on test booklet will identify revising section.</a:t>
            </a:r>
            <a:endParaRPr lang="en-US" sz="28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800" b="0" i="0" u="none" strike="noStrike" kern="1200" cap="none" spc="0" normalizeH="0" baseline="0" noProof="0">
                <a:ln>
                  <a:noFill/>
                </a:ln>
                <a:solidFill>
                  <a:srgbClr val="000000"/>
                </a:solidFill>
                <a:effectLst/>
                <a:uLnTx/>
                <a:uFillTx/>
                <a:latin typeface="Calibri"/>
                <a:ea typeface="Calibri" charset="0"/>
                <a:cs typeface="Calibri"/>
              </a:rPr>
              <a:t>STAAR online with a screen reader support for refreshable braille displays is available for students taking a braille test.</a:t>
            </a:r>
            <a:endParaRPr lang="en-US" sz="2800" b="0" i="0" u="none" strike="noStrike" kern="1200" cap="none" spc="0" normalizeH="0" baseline="0" noProof="0">
              <a:ln>
                <a:noFill/>
              </a:ln>
              <a:solidFill>
                <a:srgbClr val="000000"/>
              </a:solidFill>
              <a:effectLst/>
              <a:uLnTx/>
              <a:uFillTx/>
              <a:latin typeface="Calibri"/>
              <a:ea typeface="Calibri" charset="0"/>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lang="en-US" sz="2800">
                <a:solidFill>
                  <a:srgbClr val="000000"/>
                </a:solidFill>
                <a:latin typeface="Calibri"/>
                <a:ea typeface="Calibri" charset="0"/>
                <a:cs typeface="Calibri"/>
              </a:rPr>
              <a:t>2019</a:t>
            </a:r>
            <a:r>
              <a:rPr lang="en-US" sz="2800">
                <a:latin typeface="Calibri"/>
                <a:ea typeface="Calibri" charset="0"/>
                <a:cs typeface="Calibri"/>
              </a:rPr>
              <a:t>–</a:t>
            </a:r>
            <a:r>
              <a:rPr lang="en-US" sz="2800">
                <a:solidFill>
                  <a:srgbClr val="000000"/>
                </a:solidFill>
                <a:latin typeface="Calibri"/>
                <a:ea typeface="Calibri" charset="0"/>
                <a:cs typeface="Calibri"/>
              </a:rPr>
              <a:t>2020</a:t>
            </a:r>
            <a:r>
              <a:rPr kumimoji="0" lang="en-US" sz="2800" b="0" i="0" u="none" strike="noStrike" kern="1200" cap="none" spc="0" normalizeH="0" baseline="0" noProof="0">
                <a:ln>
                  <a:noFill/>
                </a:ln>
                <a:solidFill>
                  <a:srgbClr val="000000"/>
                </a:solidFill>
                <a:effectLst/>
                <a:uLnTx/>
                <a:uFillTx/>
                <a:latin typeface="Calibri"/>
                <a:ea typeface="Calibri" charset="0"/>
                <a:cs typeface="Calibri"/>
              </a:rPr>
              <a:t> Oral/Signed Administration Guidelines available in DCCR and the Accommodation Resources webpage</a:t>
            </a:r>
            <a:endParaRPr lang="en-US" sz="2800" b="0" i="0" u="none" strike="noStrike" kern="1200" cap="none" spc="0" normalizeH="0" baseline="0" noProof="0">
              <a:ln>
                <a:noFill/>
              </a:ln>
              <a:solidFill>
                <a:srgbClr val="000000"/>
              </a:solidFill>
              <a:effectLst/>
              <a:uLnTx/>
              <a:uFillTx/>
              <a:latin typeface="Calibri"/>
              <a:ea typeface="Calibri" charset="0"/>
              <a:cs typeface="Calibri"/>
            </a:endParaRPr>
          </a:p>
          <a:p>
            <a:pPr marL="1257300" marR="0" lvl="2"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800" b="0" i="0" u="none" strike="noStrike" kern="1200" cap="none" spc="0" normalizeH="0" baseline="0" noProof="0">
                <a:ln>
                  <a:noFill/>
                </a:ln>
                <a:solidFill>
                  <a:srgbClr val="000000"/>
                </a:solidFill>
                <a:effectLst/>
                <a:highlight>
                  <a:srgbClr val="FFFF00"/>
                </a:highlight>
                <a:uLnTx/>
                <a:uFillTx/>
                <a:latin typeface="Calibri"/>
                <a:ea typeface="Calibri" charset="0"/>
                <a:cs typeface="Calibri"/>
              </a:rPr>
              <a:t>Guidelines for writing oral/signed administration added with examples</a:t>
            </a:r>
            <a:endParaRPr lang="en-US" sz="2800" b="0" i="0" u="none" strike="noStrike" kern="1200" cap="none" spc="0" normalizeH="0" baseline="0" noProof="0">
              <a:ln>
                <a:noFill/>
              </a:ln>
              <a:solidFill>
                <a:srgbClr val="000000"/>
              </a:solidFill>
              <a:effectLst/>
              <a:highlight>
                <a:srgbClr val="FFFF00"/>
              </a:highlight>
              <a:uLnTx/>
              <a:uFillTx/>
              <a:latin typeface="Calibri"/>
              <a:ea typeface="Calibri" charset="0"/>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lang="en-US" sz="2800" b="0" i="0" u="none" strike="noStrike" kern="1200" cap="none" spc="0" normalizeH="0" baseline="0" noProof="0">
              <a:ln>
                <a:noFill/>
              </a:ln>
              <a:solidFill>
                <a:srgbClr val="000000"/>
              </a:solidFill>
              <a:effectLst/>
              <a:uLnTx/>
              <a:uFillTx/>
              <a:latin typeface="Calibri" charset="0"/>
              <a:ea typeface="Calibri" charset="0"/>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5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endParaRP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Oral/Signed Administration</a:t>
            </a:r>
          </a:p>
        </p:txBody>
      </p:sp>
    </p:spTree>
    <p:extLst>
      <p:ext uri="{BB962C8B-B14F-4D97-AF65-F5344CB8AC3E}">
        <p14:creationId xmlns:p14="http://schemas.microsoft.com/office/powerpoint/2010/main" val="284731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4CF0-22A6-4968-8429-64DD7E728C01}"/>
              </a:ext>
            </a:extLst>
          </p:cNvPr>
          <p:cNvSpPr>
            <a:spLocks noGrp="1"/>
          </p:cNvSpPr>
          <p:nvPr>
            <p:ph type="title"/>
          </p:nvPr>
        </p:nvSpPr>
        <p:spPr/>
        <p:txBody>
          <a:bodyPr/>
          <a:lstStyle/>
          <a:p>
            <a:r>
              <a:rPr lang="en-US"/>
              <a:t>Improved Participation Counts Process</a:t>
            </a:r>
          </a:p>
        </p:txBody>
      </p:sp>
      <p:sp>
        <p:nvSpPr>
          <p:cNvPr id="3" name="Content Placeholder 2">
            <a:extLst>
              <a:ext uri="{FF2B5EF4-FFF2-40B4-BE49-F238E27FC236}">
                <a16:creationId xmlns:a16="http://schemas.microsoft.com/office/drawing/2014/main" id="{AC5511A1-95FA-47AA-8C81-54FDEDA2F8F3}"/>
              </a:ext>
            </a:extLst>
          </p:cNvPr>
          <p:cNvSpPr>
            <a:spLocks noGrp="1"/>
          </p:cNvSpPr>
          <p:nvPr>
            <p:ph sz="half" idx="2"/>
          </p:nvPr>
        </p:nvSpPr>
        <p:spPr>
          <a:xfrm>
            <a:off x="588249" y="1913547"/>
            <a:ext cx="6449549" cy="4086275"/>
          </a:xfrm>
        </p:spPr>
        <p:txBody>
          <a:bodyPr vert="horz" lIns="91440" tIns="45720" rIns="91440" bIns="45720" rtlCol="0" anchor="t">
            <a:normAutofit/>
          </a:bodyPr>
          <a:lstStyle/>
          <a:p>
            <a:pPr marL="342900" indent="-342900">
              <a:buClr>
                <a:srgbClr val="F06039"/>
              </a:buClr>
              <a:buFont typeface="Wingdings" panose="05000000000000000000" pitchFamily="2" charset="2"/>
              <a:buChar char="§"/>
            </a:pPr>
            <a:r>
              <a:rPr lang="en-US">
                <a:solidFill>
                  <a:srgbClr val="000000"/>
                </a:solidFill>
                <a:latin typeface="Calibri"/>
                <a:ea typeface="Calibri" charset="0"/>
                <a:cs typeface="Calibri"/>
              </a:rPr>
              <a:t>Materials orders will be based on initial registrations.</a:t>
            </a:r>
            <a:endParaRPr lang="en-US">
              <a:solidFill>
                <a:srgbClr val="000000"/>
              </a:solidFill>
              <a:ea typeface="Calibri" charset="0"/>
              <a:cs typeface="Calibri" charset="0"/>
            </a:endParaRPr>
          </a:p>
          <a:p>
            <a:pPr marL="342900" indent="-342900">
              <a:buClr>
                <a:srgbClr val="F06039"/>
              </a:buClr>
              <a:buFont typeface="Wingdings" panose="05000000000000000000" pitchFamily="2" charset="2"/>
              <a:buChar char="§"/>
            </a:pPr>
            <a:endParaRPr lang="en-US">
              <a:solidFill>
                <a:srgbClr val="000000"/>
              </a:solidFill>
              <a:latin typeface="Calibri"/>
              <a:ea typeface="Calibri" charset="0"/>
              <a:cs typeface="Calibri"/>
            </a:endParaRPr>
          </a:p>
          <a:p>
            <a:pPr marL="342900" indent="-342900">
              <a:buClr>
                <a:srgbClr val="F06039"/>
              </a:buClr>
              <a:buFont typeface="Wingdings" panose="05000000000000000000" pitchFamily="2" charset="2"/>
              <a:buChar char="§"/>
            </a:pPr>
            <a:r>
              <a:rPr lang="en-US">
                <a:solidFill>
                  <a:srgbClr val="000000"/>
                </a:solidFill>
                <a:latin typeface="Calibri"/>
                <a:ea typeface="Calibri" charset="0"/>
                <a:cs typeface="Calibri"/>
              </a:rPr>
              <a:t>Districts no longer need a separate participation counts submission.</a:t>
            </a:r>
            <a:endParaRPr lang="en-US">
              <a:solidFill>
                <a:srgbClr val="000000"/>
              </a:solidFill>
              <a:ea typeface="Calibri" charset="0"/>
              <a:cs typeface="Calibri" charset="0"/>
            </a:endParaRPr>
          </a:p>
          <a:p>
            <a:pPr marL="342900" indent="-342900">
              <a:buClr>
                <a:srgbClr val="F06039"/>
              </a:buClr>
              <a:buFont typeface="Wingdings" panose="05000000000000000000" pitchFamily="2" charset="2"/>
              <a:buChar char="§"/>
            </a:pPr>
            <a:endParaRPr lang="en-US" sz="2400">
              <a:solidFill>
                <a:srgbClr val="000000">
                  <a:lumMod val="75000"/>
                  <a:lumOff val="25000"/>
                </a:srgbClr>
              </a:solidFill>
              <a:ea typeface="Calibri" charset="0"/>
              <a:cs typeface="Calibri" charset="0"/>
            </a:endParaRPr>
          </a:p>
          <a:p>
            <a:endParaRPr lang="en-US"/>
          </a:p>
        </p:txBody>
      </p:sp>
      <p:pic>
        <p:nvPicPr>
          <p:cNvPr id="5" name="Content Placeholder 4">
            <a:extLst>
              <a:ext uri="{FF2B5EF4-FFF2-40B4-BE49-F238E27FC236}">
                <a16:creationId xmlns:a16="http://schemas.microsoft.com/office/drawing/2014/main" id="{FCBF7AE9-8F34-42E8-9EE1-652EB2F06215}"/>
              </a:ext>
            </a:extLst>
          </p:cNvPr>
          <p:cNvPicPr>
            <a:picLocks noGrp="1" noChangeAspect="1"/>
          </p:cNvPicPr>
          <p:nvPr>
            <p:ph sz="quarter" idx="4"/>
          </p:nvPr>
        </p:nvPicPr>
        <p:blipFill>
          <a:blip r:embed="rId2"/>
          <a:stretch>
            <a:fillRect/>
          </a:stretch>
        </p:blipFill>
        <p:spPr>
          <a:xfrm rot="1093229">
            <a:off x="7069560" y="1410993"/>
            <a:ext cx="3650457" cy="4639316"/>
          </a:xfrm>
          <a:prstGeom prst="rect">
            <a:avLst/>
          </a:prstGeom>
          <a:ln w="28575">
            <a:solidFill>
              <a:schemeClr val="accent1"/>
            </a:solidFill>
          </a:ln>
        </p:spPr>
      </p:pic>
      <p:sp>
        <p:nvSpPr>
          <p:cNvPr id="8" name="Footer Placeholder 7">
            <a:extLst>
              <a:ext uri="{FF2B5EF4-FFF2-40B4-BE49-F238E27FC236}">
                <a16:creationId xmlns:a16="http://schemas.microsoft.com/office/drawing/2014/main" id="{F1AC98FD-EFC8-9C4C-81A6-387222712DCB}"/>
              </a:ext>
            </a:extLst>
          </p:cNvPr>
          <p:cNvSpPr>
            <a:spLocks noGrp="1"/>
          </p:cNvSpPr>
          <p:nvPr>
            <p:ph type="ftr" sz="quarter" idx="11"/>
          </p:nvPr>
        </p:nvSpPr>
        <p:spPr/>
        <p:txBody>
          <a:bodyPr/>
          <a:lstStyle/>
          <a:p>
            <a:r>
              <a:rPr lang="en-US"/>
              <a:t>TEA - Student Assessment Division</a:t>
            </a:r>
          </a:p>
        </p:txBody>
      </p:sp>
      <p:sp>
        <p:nvSpPr>
          <p:cNvPr id="9" name="Slide Number Placeholder 8">
            <a:extLst>
              <a:ext uri="{FF2B5EF4-FFF2-40B4-BE49-F238E27FC236}">
                <a16:creationId xmlns:a16="http://schemas.microsoft.com/office/drawing/2014/main" id="{5C9F16FF-4D59-8648-8BEF-816BFD964767}"/>
              </a:ext>
            </a:extLst>
          </p:cNvPr>
          <p:cNvSpPr>
            <a:spLocks noGrp="1"/>
          </p:cNvSpPr>
          <p:nvPr>
            <p:ph type="sldNum" sz="quarter" idx="12"/>
          </p:nvPr>
        </p:nvSpPr>
        <p:spPr/>
        <p:txBody>
          <a:bodyPr/>
          <a:lstStyle/>
          <a:p>
            <a:fld id="{0088AB57-2DBE-44A3-AE96-942C49E954BF}" type="slidenum">
              <a:rPr lang="en-US" smtClean="0"/>
              <a:t>8</a:t>
            </a:fld>
            <a:endParaRPr lang="en-US"/>
          </a:p>
        </p:txBody>
      </p:sp>
    </p:spTree>
    <p:extLst>
      <p:ext uri="{BB962C8B-B14F-4D97-AF65-F5344CB8AC3E}">
        <p14:creationId xmlns:p14="http://schemas.microsoft.com/office/powerpoint/2010/main" val="39632350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7835" y="1192036"/>
            <a:ext cx="11905184" cy="542028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r>
              <a:rPr kumimoji="0" lang="en-US" sz="2800" b="1" i="0" u="none" strike="noStrike" kern="1200" cap="none" spc="0" normalizeH="0" baseline="0" noProof="0">
                <a:ln>
                  <a:noFill/>
                </a:ln>
                <a:solidFill>
                  <a:srgbClr val="0D6CB9"/>
                </a:solidFill>
                <a:effectLst/>
                <a:uLnTx/>
                <a:uFillTx/>
                <a:latin typeface="Calibri"/>
                <a:cs typeface="Calibri"/>
              </a:rPr>
              <a:t>Policy Highlights:</a:t>
            </a:r>
            <a:endParaRPr lang="en-US" sz="2800" b="1" i="0" u="none" strike="noStrike" kern="1200" cap="none" spc="0" normalizeH="0" baseline="0" noProof="0">
              <a:ln>
                <a:noFill/>
              </a:ln>
              <a:solidFill>
                <a:srgbClr val="0D6CB9"/>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Oral administration can include different levels of reading support for a student</a:t>
            </a:r>
            <a:r>
              <a:rPr lang="en-US" sz="2800">
                <a:solidFill>
                  <a:srgbClr val="000000"/>
                </a:solidFill>
                <a:latin typeface="Calibri"/>
                <a:cs typeface="Calibri"/>
              </a:rPr>
              <a:t>.</a:t>
            </a:r>
            <a:endParaRPr lang="en-US" sz="2800" b="0" i="0" u="none" strike="noStrike" kern="1200" cap="none" spc="0" normalizeH="0" baseline="0" noProof="0">
              <a:ln>
                <a:noFill/>
              </a:ln>
              <a:solidFill>
                <a:srgbClr val="000000"/>
              </a:solidFill>
              <a:effectLst/>
              <a:uLnTx/>
              <a:uFillTx/>
              <a:latin typeface="Calibri"/>
              <a:cs typeface="Calibri"/>
            </a:endParaRPr>
          </a:p>
          <a:p>
            <a:pPr marL="1714500" lvl="3" indent="-342900" algn="l">
              <a:buClr>
                <a:srgbClr val="FF8134"/>
              </a:buClr>
              <a:buFont typeface="Wingdings"/>
              <a:buChar char="§"/>
              <a:defRPr/>
            </a:pPr>
            <a:r>
              <a:rPr kumimoji="0" lang="en-US" sz="2800" b="0" i="0" u="none" strike="noStrike" kern="1200" cap="none" spc="0" normalizeH="0" baseline="0" noProof="0">
                <a:ln>
                  <a:noFill/>
                </a:ln>
                <a:solidFill>
                  <a:srgbClr val="000000"/>
                </a:solidFill>
                <a:effectLst/>
                <a:uLnTx/>
                <a:uFillTx/>
                <a:latin typeface="Calibri"/>
                <a:cs typeface="Calibri"/>
              </a:rPr>
              <a:t>Read all parts of the test question and answer choices at student request</a:t>
            </a:r>
            <a:r>
              <a:rPr lang="en-US" sz="2800">
                <a:solidFill>
                  <a:srgbClr val="000000"/>
                </a:solidFill>
                <a:latin typeface="Calibri"/>
                <a:cs typeface="Calibri"/>
              </a:rPr>
              <a:t>. </a:t>
            </a:r>
          </a:p>
          <a:p>
            <a:pPr marL="1714500" marR="0" lvl="3"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Read all test questions and answer choices throughout</a:t>
            </a:r>
            <a:r>
              <a:rPr lang="en-US" sz="2800">
                <a:solidFill>
                  <a:srgbClr val="000000"/>
                </a:solidFill>
                <a:latin typeface="Calibri"/>
                <a:cs typeface="Calibri"/>
              </a:rPr>
              <a:t>.</a:t>
            </a:r>
            <a:endParaRPr lang="en-US" sz="2800" b="0" i="0" u="none" strike="noStrike" kern="1200" cap="none" spc="0" normalizeH="0" baseline="0" noProof="0">
              <a:ln>
                <a:noFill/>
              </a:ln>
              <a:solidFill>
                <a:srgbClr val="000000"/>
              </a:solidFill>
              <a:effectLst/>
              <a:uLnTx/>
              <a:uFillTx/>
              <a:latin typeface="Calibri"/>
              <a:cs typeface="Calibri"/>
            </a:endParaRPr>
          </a:p>
          <a:p>
            <a:pPr marL="1714500" lvl="3" indent="-342900" algn="l">
              <a:buClr>
                <a:srgbClr val="FF8134"/>
              </a:buClr>
              <a:buFont typeface="Wingdings"/>
              <a:buChar char="§"/>
              <a:defRPr/>
            </a:pPr>
            <a:r>
              <a:rPr kumimoji="0" lang="en-US" sz="2800" b="0" i="0" u="none" strike="noStrike" kern="1200" cap="none" spc="0" normalizeH="0" baseline="0" noProof="0">
                <a:ln>
                  <a:noFill/>
                </a:ln>
                <a:solidFill>
                  <a:srgbClr val="000000"/>
                </a:solidFill>
                <a:effectLst/>
                <a:uLnTx/>
                <a:uFillTx/>
                <a:latin typeface="Calibri"/>
                <a:cs typeface="Calibri"/>
              </a:rPr>
              <a:t>Text-to-speech (TTS) tool is an online option for oral administration and allows a student to independently select and change his or her level of</a:t>
            </a:r>
            <a:r>
              <a:rPr lang="en-US" sz="2800">
                <a:solidFill>
                  <a:srgbClr val="000000"/>
                </a:solidFill>
                <a:latin typeface="Calibri"/>
                <a:cs typeface="Calibri"/>
              </a:rPr>
              <a:t> </a:t>
            </a:r>
            <a:r>
              <a:rPr kumimoji="0" lang="en-US" sz="2800" b="0" i="0" u="none" strike="noStrike" kern="1200" cap="none" spc="0" normalizeH="0" baseline="0" noProof="0">
                <a:ln>
                  <a:noFill/>
                </a:ln>
                <a:solidFill>
                  <a:srgbClr val="000000"/>
                </a:solidFill>
                <a:effectLst/>
                <a:uLnTx/>
                <a:uFillTx/>
                <a:latin typeface="Calibri"/>
                <a:cs typeface="Calibri"/>
              </a:rPr>
              <a:t>reading support.</a:t>
            </a:r>
            <a:endParaRPr lang="en-US" sz="2800" b="0" i="0" u="none" strike="noStrike" kern="1200" cap="none" spc="0" normalizeH="0" baseline="0" noProof="0">
              <a:ln>
                <a:noFill/>
              </a:ln>
              <a:solidFill>
                <a:srgbClr val="000000"/>
              </a:solidFill>
              <a:effectLst/>
              <a:uLnTx/>
              <a:uFillTx/>
              <a:latin typeface="Calibri"/>
              <a:cs typeface="Calibri"/>
            </a:endParaRPr>
          </a:p>
          <a:p>
            <a:pPr marL="2171700" lvl="4" indent="-342900" algn="l">
              <a:buClr>
                <a:srgbClr val="FF8134"/>
              </a:buClr>
              <a:buFont typeface="Wingdings"/>
              <a:buChar char="§"/>
              <a:defRPr/>
            </a:pPr>
            <a:r>
              <a:rPr kumimoji="0" lang="en-US" sz="2600" b="1" i="0" u="none" strike="noStrike" kern="1200" cap="none" spc="0" normalizeH="0" baseline="0" noProof="0">
                <a:ln>
                  <a:noFill/>
                </a:ln>
                <a:solidFill>
                  <a:srgbClr val="000000"/>
                </a:solidFill>
                <a:effectLst/>
                <a:uLnTx/>
                <a:uFillTx/>
                <a:latin typeface="Calibri"/>
                <a:ea typeface="Calibri" charset="0"/>
                <a:cs typeface="Calibri"/>
              </a:rPr>
              <a:t>NOTE</a:t>
            </a:r>
            <a:r>
              <a:rPr kumimoji="0" lang="en-US" sz="2600" b="0" i="0" u="none" strike="noStrike" kern="1200" cap="none" spc="0" normalizeH="0" baseline="0" noProof="0">
                <a:ln>
                  <a:noFill/>
                </a:ln>
                <a:solidFill>
                  <a:srgbClr val="000000"/>
                </a:solidFill>
                <a:effectLst/>
                <a:uLnTx/>
                <a:uFillTx/>
                <a:latin typeface="Calibri"/>
                <a:ea typeface="Calibri" charset="0"/>
                <a:cs typeface="Calibri"/>
              </a:rPr>
              <a:t>:</a:t>
            </a:r>
            <a:r>
              <a:rPr lang="en-US" sz="2600">
                <a:solidFill>
                  <a:srgbClr val="000000"/>
                </a:solidFill>
                <a:latin typeface="Calibri"/>
                <a:ea typeface="Calibri" charset="0"/>
                <a:cs typeface="Calibri"/>
              </a:rPr>
              <a:t> A</a:t>
            </a:r>
            <a:r>
              <a:rPr kumimoji="0" lang="en-US" sz="2600" b="0" i="0" u="none" strike="noStrike" kern="1200" cap="none" spc="0" normalizeH="0" baseline="0" noProof="0">
                <a:ln>
                  <a:noFill/>
                </a:ln>
                <a:solidFill>
                  <a:srgbClr val="000000"/>
                </a:solidFill>
                <a:effectLst/>
                <a:uLnTx/>
                <a:uFillTx/>
                <a:latin typeface="Calibri"/>
                <a:ea typeface="Calibri" charset="0"/>
                <a:cs typeface="Calibri"/>
              </a:rPr>
              <a:t> student can request a change in the level of reading support during testing IF this option is documented.</a:t>
            </a:r>
            <a:endParaRPr lang="en-US" sz="2600" b="0" i="0" u="none" strike="noStrike" kern="1200" cap="none" spc="0" normalizeH="0" baseline="0" noProof="0">
              <a:ln>
                <a:noFill/>
              </a:ln>
              <a:solidFill>
                <a:srgbClr val="000000"/>
              </a:solidFill>
              <a:effectLst/>
              <a:uLnTx/>
              <a:uFillTx/>
              <a:latin typeface="Calibri"/>
              <a:ea typeface="Calibri" charset="0"/>
              <a:cs typeface="Calibri"/>
            </a:endParaRPr>
          </a:p>
          <a:p>
            <a:pPr marL="1257300" lvl="2" indent="-342900" algn="l">
              <a:buClr>
                <a:srgbClr val="FF8134"/>
              </a:buClr>
              <a:buFont typeface="Wingdings" panose="05000000000000000000" pitchFamily="2" charset="2"/>
              <a:buChar char="§"/>
              <a:defRPr/>
            </a:pPr>
            <a:r>
              <a:rPr lang="en-US" sz="2800">
                <a:solidFill>
                  <a:srgbClr val="000000"/>
                </a:solidFill>
                <a:latin typeface="Calibri"/>
                <a:ea typeface="Calibri" charset="0"/>
                <a:cs typeface="Calibri"/>
              </a:rPr>
              <a:t>It is </a:t>
            </a:r>
            <a:r>
              <a:rPr kumimoji="0" lang="en-US" sz="2800" b="0" i="0" u="none" strike="noStrike" kern="1200" cap="none" spc="0" normalizeH="0" baseline="0" noProof="0">
                <a:ln>
                  <a:noFill/>
                </a:ln>
                <a:solidFill>
                  <a:srgbClr val="000000"/>
                </a:solidFill>
                <a:effectLst/>
                <a:uLnTx/>
                <a:uFillTx/>
                <a:latin typeface="Calibri"/>
                <a:ea typeface="Calibri" charset="0"/>
                <a:cs typeface="Calibri"/>
              </a:rPr>
              <a:t>recommended </a:t>
            </a:r>
            <a:r>
              <a:rPr lang="en-US" sz="2800">
                <a:solidFill>
                  <a:srgbClr val="000000"/>
                </a:solidFill>
                <a:latin typeface="Calibri"/>
                <a:ea typeface="Calibri" charset="0"/>
                <a:cs typeface="Calibri"/>
              </a:rPr>
              <a:t>that students</a:t>
            </a:r>
            <a:r>
              <a:rPr kumimoji="0" lang="en-US" sz="2800" b="0" i="0" u="none" strike="noStrike" kern="1200" cap="none" spc="0" normalizeH="0" baseline="0" noProof="0">
                <a:ln>
                  <a:noFill/>
                </a:ln>
                <a:solidFill>
                  <a:srgbClr val="000000"/>
                </a:solidFill>
                <a:effectLst/>
                <a:uLnTx/>
                <a:uFillTx/>
                <a:latin typeface="Calibri"/>
                <a:ea typeface="Calibri" charset="0"/>
                <a:cs typeface="Calibri"/>
              </a:rPr>
              <a:t> use the STAAR online tutorial and practice released tests prior to test administrations.</a:t>
            </a:r>
            <a:endParaRPr lang="en-US" sz="2800" b="0" i="0" u="none" strike="noStrike" kern="1200" cap="none" spc="0" normalizeH="0" baseline="0" noProof="0">
              <a:ln>
                <a:noFill/>
              </a:ln>
              <a:solidFill>
                <a:srgbClr val="000000"/>
              </a:solidFill>
              <a:effectLst/>
              <a:uLnTx/>
              <a:uFillTx/>
              <a:latin typeface="Calibri"/>
              <a:ea typeface="Calibri" charset="0"/>
              <a:cs typeface="Calibri"/>
            </a:endParaRPr>
          </a:p>
          <a:p>
            <a:pPr marL="914400" marR="0" lvl="2" indent="0" algn="l" defTabSz="914400" rtl="0" eaLnBrk="1" fontAlgn="auto" latinLnBrk="0" hangingPunct="1">
              <a:lnSpc>
                <a:spcPct val="90000"/>
              </a:lnSpc>
              <a:spcBef>
                <a:spcPts val="500"/>
              </a:spcBef>
              <a:spcAft>
                <a:spcPts val="0"/>
              </a:spcAft>
              <a:buClr>
                <a:srgbClr val="FF8134"/>
              </a:buClr>
              <a:buSzTx/>
              <a:buFont typeface="Arial"/>
              <a:buNone/>
              <a:tabLst/>
              <a:defRPr/>
            </a:pPr>
            <a:endParaRPr lang="en-US" sz="2800" b="0" i="0" u="none" strike="noStrike" kern="1200" cap="none" spc="0" normalizeH="0" baseline="0" noProof="0">
              <a:ln>
                <a:noFill/>
              </a:ln>
              <a:solidFill>
                <a:srgbClr val="000000"/>
              </a:solidFill>
              <a:effectLst/>
              <a:uLnTx/>
              <a:uFillTx/>
              <a:latin typeface="Calibri" charset="0"/>
              <a:ea typeface="Calibri" charset="0"/>
              <a:cs typeface="Calibri" charset="0"/>
            </a:endParaRP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lang="en-US" sz="2800" b="0" i="0" u="none" strike="noStrike" kern="1200" cap="none" spc="0" normalizeH="0" baseline="0" noProof="0">
              <a:ln>
                <a:noFill/>
              </a:ln>
              <a:solidFill>
                <a:srgbClr val="000000"/>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Oral/Signed Administration</a:t>
            </a:r>
          </a:p>
        </p:txBody>
      </p:sp>
    </p:spTree>
    <p:extLst>
      <p:ext uri="{BB962C8B-B14F-4D97-AF65-F5344CB8AC3E}">
        <p14:creationId xmlns:p14="http://schemas.microsoft.com/office/powerpoint/2010/main" val="12871754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26351" y="1265892"/>
            <a:ext cx="11147511" cy="518783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buClr>
                <a:srgbClr val="FF8134"/>
              </a:buClr>
              <a:defRPr/>
            </a:pPr>
            <a:r>
              <a:rPr lang="en-US" b="1">
                <a:solidFill>
                  <a:srgbClr val="1682C5"/>
                </a:solidFill>
                <a:latin typeface="Calibri"/>
                <a:cs typeface="Calibri"/>
              </a:rPr>
              <a:t>For students who are deaf or hard-of-hearing who are eligible for Content and Language Supports, AND Oral/Signed Administration </a:t>
            </a:r>
            <a:endParaRPr lang="en-US">
              <a:ea typeface="+mn-ea"/>
            </a:endParaRPr>
          </a:p>
          <a:p>
            <a:pPr marL="1083310" marR="0" lvl="2" indent="-3429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200" b="0" i="0" u="none" strike="noStrike" kern="1200" cap="none" spc="0" normalizeH="0" baseline="0" noProof="0">
                <a:ln>
                  <a:noFill/>
                </a:ln>
                <a:solidFill>
                  <a:srgbClr val="000000"/>
                </a:solidFill>
                <a:effectLst/>
                <a:uLnTx/>
                <a:uFillTx/>
                <a:latin typeface="Calibri"/>
                <a:cs typeface="Calibri"/>
              </a:rPr>
              <a:t>Signing of allowable test content is allowed. </a:t>
            </a:r>
            <a:endParaRPr lang="en-US" sz="2200" b="0" i="0" u="none" strike="noStrike" kern="1200" cap="none" spc="0" normalizeH="0" baseline="0" noProof="0">
              <a:ln>
                <a:noFill/>
              </a:ln>
              <a:solidFill>
                <a:srgbClr val="000000"/>
              </a:solidFill>
              <a:effectLst/>
              <a:uLnTx/>
              <a:uFillTx/>
              <a:latin typeface="Calibri"/>
              <a:cs typeface="Calibri"/>
            </a:endParaRPr>
          </a:p>
          <a:p>
            <a:pPr marL="28321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1083310" marR="0" lvl="2" indent="-3429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200" b="0" i="0" u="none" strike="noStrike" kern="1200" cap="none" spc="0" normalizeH="0" baseline="0" noProof="0">
                <a:ln>
                  <a:noFill/>
                </a:ln>
                <a:solidFill>
                  <a:srgbClr val="000000"/>
                </a:solidFill>
                <a:effectLst/>
                <a:uLnTx/>
                <a:uFillTx/>
                <a:latin typeface="Calibri"/>
                <a:cs typeface="Calibri"/>
              </a:rPr>
              <a:t>ASL videos are available as an embedded PNP support; however, these are not available for Content and Language Supports. A test administrator will need to sign this information for the student. </a:t>
            </a:r>
            <a:endParaRPr lang="en-US" sz="2200" b="0" i="0" u="none" strike="noStrike" kern="1200" cap="none" spc="0" normalizeH="0" baseline="0" noProof="0">
              <a:ln>
                <a:noFill/>
              </a:ln>
              <a:solidFill>
                <a:srgbClr val="000000"/>
              </a:solidFill>
              <a:effectLst/>
              <a:uLnTx/>
              <a:uFillTx/>
              <a:latin typeface="Calibri"/>
              <a:cs typeface="Calibri"/>
            </a:endParaRPr>
          </a:p>
          <a:p>
            <a:pPr marL="1083310" lvl="2" indent="-342900" algn="l">
              <a:buClr>
                <a:srgbClr val="FF8134"/>
              </a:buClr>
              <a:buFont typeface="Wingdings" panose="05000000000000000000" pitchFamily="2" charset="2"/>
              <a:buChar char="§"/>
              <a:defRPr/>
            </a:pPr>
            <a:endParaRPr lang="en-US" sz="900">
              <a:solidFill>
                <a:srgbClr val="000000"/>
              </a:solidFill>
              <a:latin typeface="Calibri"/>
              <a:cs typeface="Calibri"/>
            </a:endParaRPr>
          </a:p>
          <a:p>
            <a:pPr marL="1083310" lvl="2" indent="-342900" algn="l">
              <a:buClr>
                <a:srgbClr val="FF8134"/>
              </a:buClr>
              <a:buFont typeface="Wingdings" panose="05000000000000000000" pitchFamily="2" charset="2"/>
              <a:buChar char="§"/>
              <a:defRPr/>
            </a:pPr>
            <a:r>
              <a:rPr lang="en-US" sz="2200">
                <a:solidFill>
                  <a:srgbClr val="000000"/>
                </a:solidFill>
                <a:latin typeface="Calibri"/>
                <a:cs typeface="Calibri"/>
              </a:rPr>
              <a:t>If a</a:t>
            </a:r>
            <a:r>
              <a:rPr kumimoji="0" lang="en-US" sz="2200" b="0" i="0" u="none" strike="noStrike" kern="1200" cap="none" spc="0" normalizeH="0" baseline="0" noProof="0">
                <a:ln>
                  <a:noFill/>
                </a:ln>
                <a:solidFill>
                  <a:srgbClr val="000000"/>
                </a:solidFill>
                <a:effectLst/>
                <a:uLnTx/>
                <a:uFillTx/>
                <a:latin typeface="Calibri"/>
                <a:cs typeface="Calibri"/>
              </a:rPr>
              <a:t> student does not use ASL or needs signing support, test administrator may sign. </a:t>
            </a:r>
            <a:endParaRPr lang="en-US" sz="2200" b="0" i="0" u="none" strike="noStrike" kern="1200" cap="none" spc="0" normalizeH="0" baseline="0" noProof="0">
              <a:ln>
                <a:noFill/>
              </a:ln>
              <a:solidFill>
                <a:srgbClr val="000000"/>
              </a:solidFill>
              <a:effectLst/>
              <a:uLnTx/>
              <a:uFillTx/>
              <a:latin typeface="Calibri"/>
              <a:cs typeface="Calibri"/>
            </a:endParaRPr>
          </a:p>
          <a:p>
            <a:pPr marL="1083310" marR="0" lvl="2" indent="-3429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1083310" marR="0" lvl="2" indent="-3429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200" b="0" i="0" u="none" strike="noStrike" kern="1200" cap="none" spc="0" normalizeH="0" baseline="0" noProof="0">
                <a:ln>
                  <a:noFill/>
                </a:ln>
                <a:solidFill>
                  <a:srgbClr val="000000"/>
                </a:solidFill>
                <a:effectLst/>
                <a:uLnTx/>
                <a:uFillTx/>
                <a:latin typeface="Calibri"/>
                <a:cs typeface="Calibri"/>
              </a:rPr>
              <a:t>Required training: Oral/Signed Administration Guidelines and the specific guidelines for signing test content are included in the General Instructions for Administering State Assessments to Students Who are Deaf or Hard of Hearing.</a:t>
            </a:r>
            <a:endParaRPr lang="en-US" sz="2200" b="0" i="0" u="none" strike="noStrike" kern="1200" cap="none" spc="0" normalizeH="0" baseline="0" noProof="0">
              <a:ln>
                <a:noFill/>
              </a:ln>
              <a:solidFill>
                <a:srgbClr val="000000"/>
              </a:solidFill>
              <a:effectLst/>
              <a:uLnTx/>
              <a:uFillTx/>
              <a:latin typeface="Calibri"/>
              <a:cs typeface="Calibri"/>
            </a:endParaRPr>
          </a:p>
          <a:p>
            <a:pPr marL="1083310" marR="0" lvl="2" indent="-3429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endParaRPr lang="en-US" sz="900" b="0" i="0" u="none" strike="noStrike" kern="1200" cap="none" spc="0" normalizeH="0" baseline="0" noProof="0">
              <a:ln>
                <a:noFill/>
              </a:ln>
              <a:solidFill>
                <a:srgbClr val="000000"/>
              </a:solidFill>
              <a:effectLst/>
              <a:uLnTx/>
              <a:uFillTx/>
              <a:latin typeface="Calibri"/>
              <a:ea typeface="Calibri" charset="0"/>
              <a:cs typeface="Calibri"/>
            </a:endParaRPr>
          </a:p>
          <a:p>
            <a:pPr marL="1083310" marR="0" lvl="2" indent="-3429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200" b="0" i="0" u="none" strike="noStrike" kern="1200" cap="none" spc="0" normalizeH="0" baseline="0" noProof="0">
                <a:ln>
                  <a:noFill/>
                </a:ln>
                <a:solidFill>
                  <a:srgbClr val="000000"/>
                </a:solidFill>
                <a:effectLst/>
                <a:uLnTx/>
                <a:uFillTx/>
                <a:latin typeface="Calibri"/>
                <a:ea typeface="Calibri" charset="0"/>
                <a:cs typeface="Calibri"/>
              </a:rPr>
              <a:t>Proctor codes are available to district testing coordinators and assistants in the STAAR Assessment Management System to download and distribute to test administrators providing a signed administration of an online STAAR test. </a:t>
            </a:r>
            <a:endParaRPr lang="en-US" sz="2200" b="0" i="0" u="none" strike="noStrike" kern="1200" cap="none" spc="0" normalizeH="0" baseline="0" noProof="0">
              <a:ln>
                <a:noFill/>
              </a:ln>
              <a:solidFill>
                <a:srgbClr val="000000"/>
              </a:solidFill>
              <a:effectLst/>
              <a:uLnTx/>
              <a:uFillTx/>
              <a:latin typeface="Calibri"/>
              <a:cs typeface="Calibri"/>
            </a:endParaRPr>
          </a:p>
          <a:p>
            <a:pPr marL="914400" marR="0" lvl="2" indent="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endParaRPr kumimoji="0" lang="en-US" sz="21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a:p>
            <a:pPr marL="690245"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endParaRP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000" b="0" i="0" u="none" strike="noStrike" kern="1200" cap="none" spc="0" normalizeH="0" baseline="0" noProof="0">
              <a:ln>
                <a:noFill/>
              </a:ln>
              <a:solidFill>
                <a:srgbClr val="404040"/>
              </a:solidFill>
              <a:effectLst/>
              <a:uLnTx/>
              <a:uFillTx/>
              <a:latin typeface="Calibri" charset="0"/>
              <a:ea typeface="Calibri" charset="0"/>
              <a:cs typeface="Calibri" charset="0"/>
            </a:endParaRPr>
          </a:p>
          <a:p>
            <a:pPr marL="96901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1600" b="1" i="0" u="sng" strike="noStrike" kern="1200" cap="none" spc="0" normalizeH="0" baseline="0" noProof="0">
              <a:ln>
                <a:noFill/>
              </a:ln>
              <a:solidFill>
                <a:srgbClr val="000000"/>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8221489" cy="849753"/>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Oral/Signed Administration-</a:t>
            </a: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Calibri"/>
              </a:rPr>
              <a:t> </a:t>
            </a:r>
            <a:endParaRPr kumimoji="0" lang="en-US" sz="6000" b="0" i="0" u="none" strike="noStrike" kern="1200" cap="none" spc="0" normalizeH="0" baseline="0" noProof="0">
              <a:ln>
                <a:noFill/>
              </a:ln>
              <a:solidFill>
                <a:srgbClr val="000000"/>
              </a:solidFill>
              <a:effectLst/>
              <a:uLnTx/>
              <a:uFillTx/>
              <a:latin typeface="Calibri Light" panose="020F0302020204030204"/>
              <a:ea typeface="+mj-ea"/>
              <a:cs typeface="Calibri Light"/>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Calibri"/>
              </a:rPr>
              <a:t>For Students who are Deaf or Hard of Hearing</a:t>
            </a:r>
          </a:p>
        </p:txBody>
      </p:sp>
    </p:spTree>
    <p:extLst>
      <p:ext uri="{BB962C8B-B14F-4D97-AF65-F5344CB8AC3E}">
        <p14:creationId xmlns:p14="http://schemas.microsoft.com/office/powerpoint/2010/main" val="39477862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American Sign Language (ASL)</a:t>
            </a: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Calibri"/>
              </a:rPr>
              <a:t> Videos</a:t>
            </a:r>
            <a:endPar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endParaRPr>
          </a:p>
        </p:txBody>
      </p:sp>
      <p:pic>
        <p:nvPicPr>
          <p:cNvPr id="11" name="Picture 11" descr="A screenshot of a social media post&#10;&#10;Description generated with very high confidence">
            <a:extLst>
              <a:ext uri="{FF2B5EF4-FFF2-40B4-BE49-F238E27FC236}">
                <a16:creationId xmlns:a16="http://schemas.microsoft.com/office/drawing/2014/main" id="{D6338FAC-45F7-41D6-89E5-CDA6A35F5F0F}"/>
              </a:ext>
            </a:extLst>
          </p:cNvPr>
          <p:cNvPicPr>
            <a:picLocks noChangeAspect="1"/>
          </p:cNvPicPr>
          <p:nvPr/>
        </p:nvPicPr>
        <p:blipFill>
          <a:blip r:embed="rId3"/>
          <a:stretch>
            <a:fillRect/>
          </a:stretch>
        </p:blipFill>
        <p:spPr>
          <a:xfrm>
            <a:off x="6258596" y="1383101"/>
            <a:ext cx="5840937" cy="4951604"/>
          </a:xfrm>
          <a:prstGeom prst="rect">
            <a:avLst/>
          </a:prstGeom>
        </p:spPr>
      </p:pic>
      <p:sp>
        <p:nvSpPr>
          <p:cNvPr id="3" name="TextBox 2">
            <a:extLst>
              <a:ext uri="{FF2B5EF4-FFF2-40B4-BE49-F238E27FC236}">
                <a16:creationId xmlns:a16="http://schemas.microsoft.com/office/drawing/2014/main" id="{C0777A95-5E23-4BB1-88AF-229852256412}"/>
              </a:ext>
            </a:extLst>
          </p:cNvPr>
          <p:cNvSpPr txBox="1"/>
          <p:nvPr/>
        </p:nvSpPr>
        <p:spPr>
          <a:xfrm>
            <a:off x="308127" y="1310930"/>
            <a:ext cx="5792319" cy="4431983"/>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682C5"/>
                </a:solidFill>
                <a:effectLst/>
                <a:uLnTx/>
                <a:uFillTx/>
                <a:latin typeface="Calibri"/>
                <a:cs typeface="Calibri"/>
              </a:rPr>
              <a:t>Available on STAAR online as a PNP for students eligible for Oral/Signed Administration</a:t>
            </a:r>
            <a:endParaRPr lang="en-US" sz="2600" b="1" i="0" u="none" strike="noStrike" kern="1200" cap="none" spc="0" normalizeH="0" baseline="0" noProof="0">
              <a:ln>
                <a:noFill/>
              </a:ln>
              <a:solidFill>
                <a:srgbClr val="1682C5"/>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noProof="0">
              <a:ln>
                <a:noFill/>
              </a:ln>
              <a:solidFill>
                <a:srgbClr val="1682C5"/>
              </a:solidFill>
              <a:effectLst/>
              <a:uLnTx/>
              <a:uFillTx/>
              <a:latin typeface="Calibri"/>
              <a:cs typeface="Calibri"/>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PNP made available in spring 2019</a:t>
            </a:r>
            <a:endParaRPr lang="en-US" sz="2400" b="0" i="0" u="none" strike="noStrike" kern="1200" cap="none" spc="0" normalizeH="0" baseline="0" noProof="0">
              <a:ln>
                <a:noFill/>
              </a:ln>
              <a:solidFill>
                <a:srgbClr val="000000"/>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
                <a:srgbClr val="FF8134"/>
              </a:buClr>
              <a:buSzTx/>
              <a:buFontTx/>
              <a:buNone/>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Questions and answer choices signed in ASL for all subjects (not available for Content and Language Supports</a:t>
            </a:r>
            <a:r>
              <a:rPr lang="en-US" sz="2400">
                <a:solidFill>
                  <a:srgbClr val="000000"/>
                </a:solidFill>
                <a:latin typeface="Calibri"/>
                <a:cs typeface="Calibri"/>
              </a:rPr>
              <a:t>)</a:t>
            </a:r>
            <a:endParaRPr lang="en-US" sz="2400" b="0" i="0" u="none" strike="noStrike" kern="1200" cap="none" spc="0" normalizeH="0" baseline="0" noProof="0">
              <a:ln>
                <a:noFill/>
              </a:ln>
              <a:solidFill>
                <a:srgbClr val="000000"/>
              </a:solidFill>
              <a:effectLst/>
              <a:uLnTx/>
              <a:uFillTx/>
              <a:latin typeface="Calibri"/>
              <a:cs typeface="Calibri"/>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panose="05000000000000000000" pitchFamily="2" charset="2"/>
              <a:buChar char="§"/>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Closed-Captioning</a:t>
            </a:r>
            <a:endParaRPr lang="en-US" sz="2400" b="0" i="0" u="none" strike="noStrike" kern="1200" cap="none" spc="0" normalizeH="0" baseline="0" noProof="0">
              <a:ln>
                <a:noFill/>
              </a:ln>
              <a:solidFill>
                <a:srgbClr val="000000"/>
              </a:solidFill>
              <a:effectLst/>
              <a:uLnTx/>
              <a:uFillTx/>
              <a:latin typeface="Calibri"/>
              <a:cs typeface="Calibri"/>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panose="05000000000000000000" pitchFamily="2" charset="2"/>
              <a:buChar char="§"/>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Calibri"/>
                <a:cs typeface="Calibri"/>
              </a:rPr>
              <a:t>Mini practice test with a few samples to practice using functionality is available</a:t>
            </a:r>
            <a:endParaRPr lang="en-US" sz="24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38948404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American Sign Language (ASL)</a:t>
            </a:r>
          </a:p>
        </p:txBody>
      </p:sp>
      <p:pic>
        <p:nvPicPr>
          <p:cNvPr id="3" name="Picture 7" descr="A screenshot of a social media post&#10;&#10;Description generated with very high confidence">
            <a:extLst>
              <a:ext uri="{FF2B5EF4-FFF2-40B4-BE49-F238E27FC236}">
                <a16:creationId xmlns:a16="http://schemas.microsoft.com/office/drawing/2014/main" id="{A1699EED-B494-4A04-848D-E31819A13CEF}"/>
              </a:ext>
            </a:extLst>
          </p:cNvPr>
          <p:cNvPicPr>
            <a:picLocks noChangeAspect="1"/>
          </p:cNvPicPr>
          <p:nvPr/>
        </p:nvPicPr>
        <p:blipFill>
          <a:blip r:embed="rId3"/>
          <a:stretch>
            <a:fillRect/>
          </a:stretch>
        </p:blipFill>
        <p:spPr>
          <a:xfrm>
            <a:off x="598701" y="1319044"/>
            <a:ext cx="10091682" cy="4857553"/>
          </a:xfrm>
          <a:prstGeom prst="rect">
            <a:avLst/>
          </a:prstGeom>
        </p:spPr>
      </p:pic>
    </p:spTree>
    <p:extLst>
      <p:ext uri="{BB962C8B-B14F-4D97-AF65-F5344CB8AC3E}">
        <p14:creationId xmlns:p14="http://schemas.microsoft.com/office/powerpoint/2010/main" val="1712869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Spelling Assistance</a:t>
            </a:r>
          </a:p>
        </p:txBody>
      </p:sp>
      <p:sp>
        <p:nvSpPr>
          <p:cNvPr id="2" name="Content Placeholder 2">
            <a:extLst>
              <a:ext uri="{FF2B5EF4-FFF2-40B4-BE49-F238E27FC236}">
                <a16:creationId xmlns:a16="http://schemas.microsoft.com/office/drawing/2014/main" id="{67EEB113-A60C-4B56-AECB-868F463CE38C}"/>
              </a:ext>
            </a:extLst>
          </p:cNvPr>
          <p:cNvSpPr txBox="1">
            <a:spLocks/>
          </p:cNvSpPr>
          <p:nvPr/>
        </p:nvSpPr>
        <p:spPr>
          <a:xfrm>
            <a:off x="701489" y="1355677"/>
            <a:ext cx="11081506" cy="532808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8134"/>
              </a:buClr>
              <a:buSzTx/>
              <a:buFont typeface="Arial"/>
              <a:buNone/>
              <a:tabLst/>
              <a:defRPr/>
            </a:pPr>
            <a:r>
              <a:rPr kumimoji="0" lang="en-US" sz="2800" b="1" i="0" u="none" strike="noStrike" kern="1200" cap="none" spc="0" normalizeH="0" baseline="0" noProof="0">
                <a:ln>
                  <a:noFill/>
                </a:ln>
                <a:solidFill>
                  <a:srgbClr val="0D6CB9"/>
                </a:solidFill>
                <a:effectLst/>
                <a:uLnTx/>
                <a:uFillTx/>
                <a:latin typeface="Calibri"/>
                <a:cs typeface="Calibri"/>
              </a:rPr>
              <a:t>A student may receive this support if served by an ARD committee or Section 504 committee.</a:t>
            </a:r>
            <a:endParaRPr lang="en-US" sz="2800" b="1" i="0" u="none" strike="noStrike" kern="1200" cap="none" spc="0" normalizeH="0" baseline="0" noProof="0">
              <a:ln>
                <a:noFill/>
              </a:ln>
              <a:solidFill>
                <a:srgbClr val="0D6CB9"/>
              </a:solidFill>
              <a:effectLst/>
              <a:uLnTx/>
              <a:uFillTx/>
              <a:latin typeface="Calibri"/>
              <a:cs typeface="Calibri"/>
            </a:endParaRPr>
          </a:p>
          <a:p>
            <a:pPr marL="914400" marR="0" lvl="1" indent="-457200" algn="l" defTabSz="914400" rtl="0" eaLnBrk="1" fontAlgn="auto" latinLnBrk="0" hangingPunct="1">
              <a:lnSpc>
                <a:spcPct val="90000"/>
              </a:lnSpc>
              <a:spcBef>
                <a:spcPts val="500"/>
              </a:spcBef>
              <a:spcAft>
                <a:spcPts val="0"/>
              </a:spcAft>
              <a:buClr>
                <a:srgbClr val="FF8135"/>
              </a:buClr>
              <a:buSzPct val="95000"/>
              <a:buFont typeface="Wingdings" panose="05000000000000000000" pitchFamily="2" charset="2"/>
              <a:buChar char="§"/>
              <a:tabLst/>
              <a:defRPr/>
            </a:pPr>
            <a:r>
              <a:rPr kumimoji="0" lang="en-US" sz="2600" b="0" i="0" u="none" strike="noStrike" kern="1200" cap="none" spc="0" normalizeH="0" baseline="0" noProof="0">
                <a:ln>
                  <a:noFill/>
                </a:ln>
                <a:solidFill>
                  <a:srgbClr val="000000"/>
                </a:solidFill>
                <a:effectLst/>
                <a:uLnTx/>
                <a:uFillTx/>
                <a:latin typeface="Calibri"/>
                <a:cs typeface="Calibri"/>
              </a:rPr>
              <a:t>If a student is an EL with a disability, the decision is made by the ARD committee in conjunction with the student’s LPAC.</a:t>
            </a:r>
            <a:endParaRPr lang="en-US" sz="2600" b="0" i="0" u="none" strike="noStrike" kern="1200" cap="none" spc="0" normalizeH="0" baseline="0" noProof="0">
              <a:ln>
                <a:noFill/>
              </a:ln>
              <a:solidFill>
                <a:srgbClr val="000000"/>
              </a:solidFill>
              <a:effectLst/>
              <a:uLnTx/>
              <a:uFillTx/>
              <a:latin typeface="Calibri"/>
              <a:cs typeface="Calibri"/>
            </a:endParaRPr>
          </a:p>
          <a:p>
            <a:pPr marL="1257300" marR="0" lvl="2" indent="-342900" algn="l" defTabSz="914400" rtl="0" eaLnBrk="1" fontAlgn="auto" latinLnBrk="0" hangingPunct="1">
              <a:lnSpc>
                <a:spcPct val="90000"/>
              </a:lnSpc>
              <a:spcBef>
                <a:spcPts val="500"/>
              </a:spcBef>
              <a:spcAft>
                <a:spcPts val="0"/>
              </a:spcAft>
              <a:buClr>
                <a:srgbClr val="FF8134"/>
              </a:buClr>
              <a:buSzTx/>
              <a:buFont typeface="Arial" charset="0"/>
              <a:buChar char="•"/>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600" b="0" i="0" u="none" strike="noStrike" kern="1200" cap="none" spc="0" normalizeH="0" baseline="0" noProof="0">
                <a:ln>
                  <a:noFill/>
                </a:ln>
                <a:solidFill>
                  <a:srgbClr val="000000"/>
                </a:solidFill>
                <a:effectLst/>
                <a:uLnTx/>
                <a:uFillTx/>
                <a:latin typeface="Calibri"/>
                <a:cs typeface="Calibri"/>
              </a:rPr>
              <a:t>Eligibility must be met for a student who receives Section 504 or special education services and routinely and effectively uses the support in classroom instruction and testing.</a:t>
            </a:r>
            <a:endParaRPr lang="en-US" sz="26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600" b="0" i="0" u="none" strike="noStrike" kern="1200" cap="none" spc="0" normalizeH="0" baseline="0" noProof="0">
                <a:ln>
                  <a:noFill/>
                </a:ln>
                <a:solidFill>
                  <a:srgbClr val="000000"/>
                </a:solidFill>
                <a:effectLst/>
                <a:uLnTx/>
                <a:uFillTx/>
                <a:latin typeface="Calibri"/>
                <a:cs typeface="Calibri"/>
              </a:rPr>
              <a:t>A student should be capable of organizing and developing ideas and understands the basic function and use of written language conventions (e.g., sentence structures, irregular verbs) BUT has a disability that is so severe that he or she cannot apply basic spelling rules or word patterns (e.g., silent letters, base words with affixes) to written responses.</a:t>
            </a:r>
            <a:endParaRPr lang="en-US" sz="2600" b="0" i="0" u="none" strike="noStrike" kern="1200" cap="none" spc="0" normalizeH="0" baseline="0" noProof="0">
              <a:ln>
                <a:noFill/>
              </a:ln>
              <a:solidFill>
                <a:srgbClr val="000000"/>
              </a:solidFill>
              <a:effectLst/>
              <a:uLnTx/>
              <a:uFillTx/>
              <a:latin typeface="Calibri"/>
              <a:cs typeface="Calibri"/>
            </a:endParaRP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lang="en-US" sz="2800" b="0" i="0" u="none" strike="noStrike" kern="1200" cap="none" spc="0" normalizeH="0" baseline="0" noProof="0">
              <a:ln>
                <a:noFill/>
              </a:ln>
              <a:solidFill>
                <a:srgbClr val="000000"/>
              </a:solidFill>
              <a:effectLst/>
              <a:uLnTx/>
              <a:uFillTx/>
              <a:latin typeface="Calibri" panose="020F0502020204030204"/>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1800" b="0" i="0" u="none" strike="noStrike" kern="1200" cap="none" spc="0" normalizeH="0" baseline="0" noProof="0">
              <a:ln>
                <a:noFill/>
              </a:ln>
              <a:solidFill>
                <a:srgbClr val="404040"/>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9809358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37989" y="1307126"/>
            <a:ext cx="10806022" cy="425539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Available as an online embedded PNP support on STAAR writing (composition) if a student routinely uses a similar tool during class instruction. </a:t>
            </a:r>
            <a:endParaRPr lang="en-US" sz="2800">
              <a:solidFill>
                <a:srgbClr val="000000"/>
              </a:solidFill>
              <a:latin typeface="Calibri"/>
              <a:cs typeface="Calibri"/>
            </a:endParaRPr>
          </a:p>
          <a:p>
            <a:pPr lvl="2" algn="l">
              <a:buClr>
                <a:srgbClr val="FF8134"/>
              </a:buClr>
              <a:buFont typeface="Wingdings" charset="2"/>
              <a:buChar char="§"/>
              <a:defRPr/>
            </a:pPr>
            <a:r>
              <a:rPr lang="en-US" sz="2800">
                <a:solidFill>
                  <a:srgbClr val="000000"/>
                </a:solidFill>
                <a:latin typeface="Calibri"/>
                <a:cs typeface="Calibri"/>
              </a:rPr>
              <a:t> </a:t>
            </a:r>
            <a:r>
              <a:rPr kumimoji="0" lang="en-US" sz="2800" b="0" i="0" u="none" strike="noStrike" kern="1200" cap="none" spc="0" normalizeH="0" baseline="0" noProof="0">
                <a:ln>
                  <a:noFill/>
                </a:ln>
                <a:solidFill>
                  <a:srgbClr val="000000"/>
                </a:solidFill>
                <a:effectLst/>
                <a:uLnTx/>
                <a:uFillTx/>
                <a:latin typeface="Calibri" panose="020F0502020204030204"/>
                <a:cs typeface="Calibri" panose="020F0502020204030204"/>
              </a:rPr>
              <a:t>For example, if a student uses a frequently misspelled word list or speech-to-text, then do NOT activate the online spelling assistance PNP. The student will use what he or she routinely uses in class. </a:t>
            </a:r>
            <a:endParaRPr lang="en-US" sz="28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marL="914400" marR="0" lvl="2" indent="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lang="en-US" sz="2800" b="0" i="0" u="none" strike="noStrike" kern="1200" cap="none" spc="0" normalizeH="0" baseline="0" noProof="0">
              <a:ln>
                <a:noFill/>
              </a:ln>
              <a:solidFill>
                <a:srgbClr val="000000"/>
              </a:solidFill>
              <a:effectLst/>
              <a:uLnTx/>
              <a:uFillTx/>
              <a:latin typeface="Calibri" charset="0"/>
              <a:cs typeface="Calibri" charset="0"/>
            </a:endParaRPr>
          </a:p>
          <a:p>
            <a:pPr marL="342900" marR="0" lvl="1" indent="-3429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Available on the STAAR Spanish online as an embedded PNP support for grade 4 writing.  </a:t>
            </a:r>
            <a:endParaRPr lang="en-US" sz="2800" b="0" i="0" u="none" strike="noStrike" kern="1200" cap="none" spc="0" normalizeH="0" baseline="0" noProof="0">
              <a:ln>
                <a:noFill/>
              </a:ln>
              <a:solidFill>
                <a:srgbClr val="000000"/>
              </a:solidFill>
              <a:effectLst/>
              <a:uLnTx/>
              <a:uFillTx/>
              <a:latin typeface="Calibri"/>
              <a:cs typeface="Calibri"/>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lang="en-US" sz="2800" b="0" i="0" u="none" strike="noStrike" kern="1200" cap="none" spc="0" normalizeH="0" baseline="0" noProof="0">
              <a:ln>
                <a:noFill/>
              </a:ln>
              <a:solidFill>
                <a:srgbClr val="000000"/>
              </a:solidFill>
              <a:effectLst/>
              <a:uLnTx/>
              <a:uFillTx/>
              <a:latin typeface="Calibri" charset="0"/>
              <a:ea typeface="Calibri" charset="0"/>
              <a:cs typeface="Calibri" charset="0"/>
            </a:endParaRPr>
          </a:p>
          <a:p>
            <a:pPr marL="1090295" marR="0" lvl="2" indent="-175895"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endParaRPr lang="en-US" sz="2800" b="0" i="0" u="none" strike="noStrike" kern="1200" cap="none" spc="0" normalizeH="0" baseline="0" noProof="0">
              <a:ln>
                <a:noFill/>
              </a:ln>
              <a:solidFill>
                <a:srgbClr val="000000"/>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Spelling Assistance</a:t>
            </a:r>
          </a:p>
        </p:txBody>
      </p:sp>
    </p:spTree>
    <p:extLst>
      <p:ext uri="{BB962C8B-B14F-4D97-AF65-F5344CB8AC3E}">
        <p14:creationId xmlns:p14="http://schemas.microsoft.com/office/powerpoint/2010/main" val="40774887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23912" y="1324023"/>
            <a:ext cx="11050438" cy="36001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r>
              <a:rPr kumimoji="0" lang="en-US" sz="2800" b="1" i="0" u="none" strike="noStrike" kern="1200" cap="none" spc="0" normalizeH="0" baseline="0" noProof="0">
                <a:ln>
                  <a:noFill/>
                </a:ln>
                <a:solidFill>
                  <a:srgbClr val="1682C5"/>
                </a:solidFill>
                <a:effectLst/>
                <a:uLnTx/>
                <a:uFillTx/>
                <a:latin typeface="Calibri"/>
                <a:cs typeface="Calibri"/>
              </a:rPr>
              <a:t>These include supports that may be made available to students who have a TEA-approved accommodation request form. </a:t>
            </a:r>
            <a:endParaRPr lang="en-US" sz="2800" b="1" i="0" u="none" strike="noStrike" kern="1200" cap="none" spc="0" normalizeH="0" baseline="0" noProof="0">
              <a:ln>
                <a:noFill/>
              </a:ln>
              <a:solidFill>
                <a:srgbClr val="1682C5"/>
              </a:solidFill>
              <a:effectLst/>
              <a:uLnTx/>
              <a:uFillTx/>
              <a:latin typeface="Calibri"/>
              <a:cs typeface="Calibri"/>
            </a:endParaRPr>
          </a:p>
          <a:p>
            <a:pPr marL="742950" lvl="1" indent="-285750" algn="l">
              <a:buClr>
                <a:srgbClr val="FF8134"/>
              </a:buClr>
              <a:buFont typeface="Wingdings"/>
              <a:buChar char="§"/>
              <a:defRPr/>
            </a:pPr>
            <a:endParaRPr lang="en-US" sz="900">
              <a:solidFill>
                <a:srgbClr val="000000"/>
              </a:solidFill>
              <a:latin typeface="Calibri"/>
              <a:cs typeface="Calibri"/>
            </a:endParaRPr>
          </a:p>
          <a:p>
            <a:pPr marL="742950" marR="0" lvl="1" indent="-285750" algn="l" defTabSz="914400">
              <a:lnSpc>
                <a:spcPct val="90000"/>
              </a:lnSpc>
              <a:spcBef>
                <a:spcPts val="500"/>
              </a:spcBef>
              <a:spcAft>
                <a:spcPts val="0"/>
              </a:spcAft>
              <a:buClr>
                <a:srgbClr val="FF8134"/>
              </a:buClr>
              <a:buSzTx/>
              <a:buFont typeface="Wingdings"/>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Eligibility decisions are made by the appropriate team of people at the campus level based on the eligibility criteria, and then an Accommodation Request Form is sent to TEA for determination. </a:t>
            </a:r>
            <a:endParaRPr lang="en-US" sz="2800" b="0" i="0" u="none" strike="noStrike" kern="1200" cap="none" spc="0" normalizeH="0" baseline="0" noProof="0">
              <a:ln>
                <a:noFill/>
              </a:ln>
              <a:solidFill>
                <a:srgbClr val="000000"/>
              </a:solidFill>
              <a:effectLst/>
              <a:uLnTx/>
              <a:uFillTx/>
              <a:latin typeface="Calibri"/>
              <a:cs typeface="Calibri"/>
            </a:endParaRPr>
          </a:p>
          <a:p>
            <a:pPr marL="742950" marR="0" lvl="1" indent="-285750" algn="l" defTabSz="914400" rtl="0" eaLnBrk="1" fontAlgn="auto" latinLnBrk="0" hangingPunct="1">
              <a:lnSpc>
                <a:spcPct val="90000"/>
              </a:lnSpc>
              <a:spcBef>
                <a:spcPts val="500"/>
              </a:spcBef>
              <a:spcAft>
                <a:spcPts val="0"/>
              </a:spcAft>
              <a:buClr>
                <a:srgbClr val="1682C5"/>
              </a:buClr>
              <a:buSzTx/>
              <a:buFont typeface="Wingdings"/>
              <a:buChar char="§"/>
              <a:tabLst/>
              <a:defRPr/>
            </a:pPr>
            <a:endParaRPr lang="en-US" sz="900" b="0" i="0" u="none" strike="noStrike" kern="1200" cap="none" spc="0" normalizeH="0" baseline="0" noProof="0">
              <a:ln>
                <a:noFill/>
              </a:ln>
              <a:solidFill>
                <a:srgbClr val="000000"/>
              </a:solidFill>
              <a:effectLst/>
              <a:uLnTx/>
              <a:uFillTx/>
              <a:latin typeface="Calibri"/>
              <a:cs typeface="Calibri"/>
            </a:endParaRPr>
          </a:p>
          <a:p>
            <a:pPr marL="742950" marR="0" lvl="1" indent="-28575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800" b="0" i="0" u="none" strike="noStrike" kern="1200" cap="none" spc="0" normalizeH="0" baseline="0" noProof="0">
                <a:ln>
                  <a:noFill/>
                </a:ln>
                <a:solidFill>
                  <a:srgbClr val="000000"/>
                </a:solidFill>
                <a:effectLst/>
                <a:uLnTx/>
                <a:uFillTx/>
                <a:latin typeface="Calibri"/>
                <a:ea typeface="Calibri" charset="0"/>
                <a:cs typeface="Calibri"/>
              </a:rPr>
              <a:t>Other determinations should be made in conjunction with the testing coordinator prior to submitting to ensure appropriateness. </a:t>
            </a:r>
            <a:endParaRPr lang="en-US" sz="2800" b="0" i="0" u="none" strike="noStrike" kern="1200" cap="none" spc="0" normalizeH="0" baseline="0" noProof="0">
              <a:ln>
                <a:noFill/>
              </a:ln>
              <a:solidFill>
                <a:srgbClr val="000000"/>
              </a:solidFill>
              <a:effectLst/>
              <a:uLnTx/>
              <a:uFillTx/>
              <a:latin typeface="Calibri"/>
              <a:ea typeface="Calibri" charset="0"/>
              <a:cs typeface="Calibri"/>
            </a:endParaRPr>
          </a:p>
          <a:p>
            <a:pPr marL="742950" marR="0" lvl="1" indent="-28575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lang="en-US" sz="2800" b="0" i="0" u="none" strike="noStrike" kern="1200" cap="none" spc="0" normalizeH="0" baseline="0" noProof="0">
              <a:ln>
                <a:noFill/>
              </a:ln>
              <a:solidFill>
                <a:srgbClr val="000000"/>
              </a:solidFill>
              <a:effectLst/>
              <a:uLnTx/>
              <a:uFillTx/>
              <a:latin typeface="Calibri" charset="0"/>
              <a:ea typeface="Calibri" charset="0"/>
              <a:cs typeface="Calibri" charset="0"/>
            </a:endParaRPr>
          </a:p>
          <a:p>
            <a:pPr marL="742950" marR="0" lvl="1" indent="-28575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400" b="0" i="0" u="none" strike="noStrike" kern="1200" cap="none" spc="0" normalizeH="0" baseline="0" noProof="0">
              <a:ln>
                <a:noFill/>
              </a:ln>
              <a:solidFill>
                <a:srgbClr val="404040"/>
              </a:solidFill>
              <a:effectLst/>
              <a:uLnTx/>
              <a:uFillTx/>
              <a:latin typeface="Calibri" charset="0"/>
              <a:ea typeface="Calibri" charset="0"/>
              <a:cs typeface="Calibri" charset="0"/>
            </a:endParaRPr>
          </a:p>
          <a:p>
            <a:pPr marL="2286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1600" b="0" i="0" u="none" strike="noStrike" kern="1200" cap="none" spc="0" normalizeH="0" baseline="0" noProof="0">
              <a:ln>
                <a:noFill/>
              </a:ln>
              <a:solidFill>
                <a:srgbClr val="000000"/>
              </a:solidFill>
              <a:effectLst/>
              <a:uLnTx/>
              <a:uFillTx/>
              <a:latin typeface="Calibri" charset="0"/>
              <a:ea typeface="Calibri" charset="0"/>
              <a:cs typeface="Calibri" charset="0"/>
            </a:endParaRPr>
          </a:p>
          <a:p>
            <a:pPr marL="2286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1600" b="0" i="0" u="none" strike="noStrike" kern="1200" cap="none" spc="0" normalizeH="0" baseline="0" noProof="0">
              <a:ln>
                <a:noFill/>
              </a:ln>
              <a:solidFill>
                <a:srgbClr val="000000"/>
              </a:solidFill>
              <a:effectLst/>
              <a:uLnTx/>
              <a:uFillTx/>
              <a:latin typeface="Calibri" charset="0"/>
              <a:ea typeface="Calibri" charset="0"/>
              <a:cs typeface="Calibri" charset="0"/>
            </a:endParaRPr>
          </a:p>
          <a:p>
            <a:pPr marL="2286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1600" b="0" i="0" u="none" strike="noStrike" kern="1200" cap="none" spc="0" normalizeH="0" baseline="0" noProof="0">
              <a:ln>
                <a:noFill/>
              </a:ln>
              <a:solidFill>
                <a:srgbClr val="000000"/>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Designated Supports Requiring TEA Approval</a:t>
            </a:r>
          </a:p>
        </p:txBody>
      </p:sp>
      <p:graphicFrame>
        <p:nvGraphicFramePr>
          <p:cNvPr id="2" name="Table 8">
            <a:extLst>
              <a:ext uri="{FF2B5EF4-FFF2-40B4-BE49-F238E27FC236}">
                <a16:creationId xmlns:a16="http://schemas.microsoft.com/office/drawing/2014/main" id="{62F5734B-BE13-4A19-A4C0-348E4AC7F66A}"/>
              </a:ext>
            </a:extLst>
          </p:cNvPr>
          <p:cNvGraphicFramePr>
            <a:graphicFrameLocks noGrp="1"/>
          </p:cNvGraphicFramePr>
          <p:nvPr/>
        </p:nvGraphicFramePr>
        <p:xfrm>
          <a:off x="2069190" y="5006829"/>
          <a:ext cx="8168640" cy="1036320"/>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228089489"/>
                    </a:ext>
                  </a:extLst>
                </a:gridCol>
                <a:gridCol w="4084320">
                  <a:extLst>
                    <a:ext uri="{9D8B030D-6E8A-4147-A177-3AD203B41FA5}">
                      <a16:colId xmlns:a16="http://schemas.microsoft.com/office/drawing/2014/main" val="348681212"/>
                    </a:ext>
                  </a:extLst>
                </a:gridCol>
              </a:tblGrid>
              <a:tr h="370840">
                <a:tc>
                  <a:txBody>
                    <a:bodyPr/>
                    <a:lstStyle/>
                    <a:p>
                      <a:pPr marL="0" algn="ctr" defTabSz="914400" rtl="0" eaLnBrk="1" latinLnBrk="0" hangingPunct="1">
                        <a:buNone/>
                      </a:pPr>
                      <a:r>
                        <a:rPr lang="en-US" sz="2800" b="0" kern="1200">
                          <a:solidFill>
                            <a:schemeClr val="dk1"/>
                          </a:solidFill>
                          <a:latin typeface="+mn-lt"/>
                          <a:ea typeface="+mn-ea"/>
                          <a:cs typeface="+mn-cs"/>
                        </a:rPr>
                        <a:t>Complex Transcribing </a:t>
                      </a:r>
                    </a:p>
                  </a:txBody>
                  <a:tcPr>
                    <a:solidFill>
                      <a:schemeClr val="accent5">
                        <a:lumMod val="40000"/>
                        <a:lumOff val="60000"/>
                      </a:schemeClr>
                    </a:solidFill>
                  </a:tcPr>
                </a:tc>
                <a:tc>
                  <a:txBody>
                    <a:bodyPr/>
                    <a:lstStyle/>
                    <a:p>
                      <a:pPr marL="0" algn="ctr" defTabSz="914400" rtl="0" eaLnBrk="1" latinLnBrk="0" hangingPunct="1">
                        <a:buNone/>
                      </a:pPr>
                      <a:r>
                        <a:rPr lang="en-US" sz="2800" b="0" kern="1200">
                          <a:solidFill>
                            <a:schemeClr val="dk1"/>
                          </a:solidFill>
                          <a:latin typeface="+mn-lt"/>
                          <a:ea typeface="+mn-ea"/>
                          <a:cs typeface="+mn-cs"/>
                        </a:rPr>
                        <a:t>Mathematics Scribe</a:t>
                      </a:r>
                      <a:r>
                        <a:rPr lang="en-US" sz="2800" kern="1200">
                          <a:solidFill>
                            <a:schemeClr val="dk1"/>
                          </a:solidFill>
                          <a:latin typeface="+mn-lt"/>
                          <a:ea typeface="+mn-ea"/>
                          <a:cs typeface="+mn-cs"/>
                        </a:rPr>
                        <a:t> </a:t>
                      </a:r>
                    </a:p>
                  </a:txBody>
                  <a:tcPr>
                    <a:solidFill>
                      <a:schemeClr val="accent5">
                        <a:lumMod val="40000"/>
                        <a:lumOff val="60000"/>
                      </a:schemeClr>
                    </a:solidFill>
                  </a:tcPr>
                </a:tc>
                <a:extLst>
                  <a:ext uri="{0D108BD9-81ED-4DB2-BD59-A6C34878D82A}">
                    <a16:rowId xmlns:a16="http://schemas.microsoft.com/office/drawing/2014/main" val="605218162"/>
                  </a:ext>
                </a:extLst>
              </a:tr>
              <a:tr h="370840">
                <a:tc>
                  <a:txBody>
                    <a:bodyPr/>
                    <a:lstStyle/>
                    <a:p>
                      <a:pPr algn="ctr">
                        <a:buNone/>
                      </a:pPr>
                      <a:r>
                        <a:rPr lang="en-US" sz="2800"/>
                        <a:t>Extra Day </a:t>
                      </a:r>
                    </a:p>
                  </a:txBody>
                  <a:tcPr>
                    <a:solidFill>
                      <a:schemeClr val="accent5">
                        <a:lumMod val="40000"/>
                        <a:lumOff val="60000"/>
                      </a:schemeClr>
                    </a:solidFill>
                  </a:tcPr>
                </a:tc>
                <a:tc>
                  <a:txBody>
                    <a:bodyPr/>
                    <a:lstStyle/>
                    <a:p>
                      <a:pPr algn="ctr">
                        <a:buNone/>
                      </a:pPr>
                      <a:r>
                        <a:rPr lang="en-US" sz="2800"/>
                        <a:t>Other </a:t>
                      </a:r>
                    </a:p>
                  </a:txBody>
                  <a:tcPr>
                    <a:solidFill>
                      <a:schemeClr val="accent5">
                        <a:lumMod val="40000"/>
                        <a:lumOff val="60000"/>
                      </a:schemeClr>
                    </a:solidFill>
                  </a:tcPr>
                </a:tc>
                <a:extLst>
                  <a:ext uri="{0D108BD9-81ED-4DB2-BD59-A6C34878D82A}">
                    <a16:rowId xmlns:a16="http://schemas.microsoft.com/office/drawing/2014/main" val="4117533403"/>
                  </a:ext>
                </a:extLst>
              </a:tr>
            </a:tbl>
          </a:graphicData>
        </a:graphic>
      </p:graphicFrame>
    </p:spTree>
    <p:extLst>
      <p:ext uri="{BB962C8B-B14F-4D97-AF65-F5344CB8AC3E}">
        <p14:creationId xmlns:p14="http://schemas.microsoft.com/office/powerpoint/2010/main" val="42369926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73455" y="1275426"/>
            <a:ext cx="10676626" cy="477267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42900" algn="l">
              <a:lnSpc>
                <a:spcPct val="100000"/>
              </a:lnSpc>
              <a:spcBef>
                <a:spcPts val="0"/>
              </a:spcBef>
              <a:buClr>
                <a:srgbClr val="FF8134"/>
              </a:buClr>
              <a:buFont typeface="Wingdings"/>
              <a:buChar char="§"/>
              <a:defRPr/>
            </a:pPr>
            <a:r>
              <a:rPr kumimoji="0" lang="en-US" sz="2800" b="0" i="0" u="none" strike="noStrike" kern="1200" cap="none" spc="0" normalizeH="0" baseline="0" noProof="0">
                <a:ln>
                  <a:noFill/>
                </a:ln>
                <a:solidFill>
                  <a:srgbClr val="000000"/>
                </a:solidFill>
                <a:effectLst/>
                <a:uLnTx/>
                <a:uFillTx/>
                <a:latin typeface="Calibri"/>
                <a:cs typeface="Calibri"/>
              </a:rPr>
              <a:t>Online Accommodation Request Forms should only be submitted for designated supports requiring TEA approval (i.e., complex transcribing, math scribe, extra day, </a:t>
            </a:r>
            <a:r>
              <a:rPr lang="en-US" sz="2800">
                <a:solidFill>
                  <a:srgbClr val="000000"/>
                </a:solidFill>
                <a:latin typeface="Calibri"/>
                <a:cs typeface="Calibri"/>
              </a:rPr>
              <a:t>or other</a:t>
            </a:r>
            <a:r>
              <a:rPr kumimoji="0" lang="en-US" sz="2800" b="0" i="0" u="none" strike="noStrike" kern="1200" cap="none" spc="0" normalizeH="0" baseline="0" noProof="0">
                <a:ln>
                  <a:noFill/>
                </a:ln>
                <a:solidFill>
                  <a:srgbClr val="000000"/>
                </a:solidFill>
                <a:effectLst/>
                <a:uLnTx/>
                <a:uFillTx/>
                <a:latin typeface="Calibri"/>
                <a:cs typeface="Calibri"/>
              </a:rPr>
              <a:t>). </a:t>
            </a:r>
            <a:endParaRPr lang="en-US" sz="2800" b="0" i="0" u="none" strike="noStrike" kern="1200" cap="none" spc="0" normalizeH="0" baseline="0" noProof="0">
              <a:ln>
                <a:noFill/>
              </a:ln>
              <a:solidFill>
                <a:srgbClr val="000000"/>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0"/>
              </a:spcAft>
              <a:buClr>
                <a:srgbClr val="FF8134"/>
              </a:buClr>
              <a:buSzTx/>
              <a:buFont typeface="Arial"/>
              <a:buNone/>
              <a:tabLst/>
              <a:defRPr/>
            </a:pPr>
            <a:endParaRPr lang="en-US" sz="2800" b="0" i="0" u="none" strike="noStrike" kern="1200" cap="none" spc="0" normalizeH="0" baseline="0" noProof="0">
              <a:ln>
                <a:noFill/>
              </a:ln>
              <a:solidFill>
                <a:srgbClr val="000000"/>
              </a:solidFill>
              <a:effectLst/>
              <a:uLnTx/>
              <a:uFillTx/>
              <a:latin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Open: October 2019</a:t>
            </a:r>
            <a:endParaRPr lang="en-US" sz="2800" b="0" i="0" u="none" strike="noStrike" kern="1200" cap="none" spc="0" normalizeH="0" baseline="0" noProof="0">
              <a:ln>
                <a:noFill/>
              </a:ln>
              <a:solidFill>
                <a:srgbClr val="000000"/>
              </a:solidFill>
              <a:effectLst/>
              <a:uLnTx/>
              <a:uFillTx/>
              <a:latin typeface="Calibri"/>
              <a:cs typeface="Calibri"/>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a:buChar char="§"/>
              <a:tabLst/>
              <a:defRPr/>
            </a:pPr>
            <a:endParaRPr lang="en-US" sz="2800" b="0" i="0" u="none" strike="noStrike" kern="1200" cap="none" spc="0" normalizeH="0" baseline="0" noProof="0">
              <a:ln>
                <a:noFill/>
              </a:ln>
              <a:solidFill>
                <a:srgbClr val="000000"/>
              </a:solidFill>
              <a:effectLst/>
              <a:uLnTx/>
              <a:uFillTx/>
              <a:latin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Link to form and training document: Accommodation Resources webpage </a:t>
            </a:r>
            <a:endParaRPr lang="en-US" sz="2800" b="0" i="0" u="none" strike="noStrike" kern="1200" cap="none" spc="0" normalizeH="0" baseline="0" noProof="0">
              <a:ln>
                <a:noFill/>
              </a:ln>
              <a:solidFill>
                <a:srgbClr val="000000"/>
              </a:solidFill>
              <a:effectLst/>
              <a:uLnTx/>
              <a:uFillTx/>
              <a:latin typeface="Calibri"/>
              <a:cs typeface="Calibri"/>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a:buChar char="§"/>
              <a:tabLst/>
              <a:defRPr/>
            </a:pPr>
            <a:endParaRPr lang="en-US" sz="2800" b="0" i="0" u="none" strike="noStrike" kern="1200" cap="none" spc="0" normalizeH="0" baseline="0" noProof="0">
              <a:ln>
                <a:noFill/>
              </a:ln>
              <a:solidFill>
                <a:srgbClr val="000000"/>
              </a:solidFill>
              <a:effectLst/>
              <a:uLnTx/>
              <a:uFillTx/>
              <a:latin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Expiration date of approved requests: The day the last test is administered for the academic year or by June 30, 2020.</a:t>
            </a:r>
            <a:endParaRPr lang="en-US" sz="2800" b="0" i="0" u="none" strike="noStrike" kern="1200" cap="none" spc="0" normalizeH="0" baseline="0" noProof="0">
              <a:ln>
                <a:noFill/>
              </a:ln>
              <a:solidFill>
                <a:srgbClr val="000000"/>
              </a:solidFill>
              <a:effectLst/>
              <a:uLnTx/>
              <a:uFillTx/>
              <a:latin typeface="Calibri"/>
              <a:cs typeface="Calibri"/>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a:buChar char="§"/>
              <a:tabLst/>
              <a:defRPr/>
            </a:pPr>
            <a:endParaRPr lang="en-US" sz="2800" b="0" i="0" u="none" strike="noStrike" kern="1200" cap="none" spc="0" normalizeH="0" baseline="0" noProof="0">
              <a:ln>
                <a:noFill/>
              </a:ln>
              <a:solidFill>
                <a:srgbClr val="000000"/>
              </a:solidFill>
              <a:effectLst/>
              <a:uLnTx/>
              <a:uFillTx/>
              <a:latin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a:buChar char="§"/>
              <a:tabLst/>
              <a:defRPr/>
            </a:pPr>
            <a:endParaRPr lang="en-US" sz="2800" b="0" i="0" u="none" strike="noStrike" kern="1200" cap="none" spc="0" normalizeH="0" baseline="0" noProof="0">
              <a:ln>
                <a:noFill/>
              </a:ln>
              <a:solidFill>
                <a:srgbClr val="000000"/>
              </a:solidFill>
              <a:effectLst/>
              <a:uLnTx/>
              <a:uFillTx/>
              <a:latin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endParaRPr>
          </a:p>
          <a:p>
            <a:pPr marL="0" marR="0" lvl="0" indent="0" algn="l" defTabSz="914400" rtl="0" eaLnBrk="1" fontAlgn="auto" latinLnBrk="0" hangingPunct="1">
              <a:lnSpc>
                <a:spcPct val="100000"/>
              </a:lnSpc>
              <a:spcBef>
                <a:spcPts val="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endParaRP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Accommodation Request Process</a:t>
            </a:r>
          </a:p>
        </p:txBody>
      </p:sp>
    </p:spTree>
    <p:extLst>
      <p:ext uri="{BB962C8B-B14F-4D97-AF65-F5344CB8AC3E}">
        <p14:creationId xmlns:p14="http://schemas.microsoft.com/office/powerpoint/2010/main" val="22782801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23875" y="1299848"/>
            <a:ext cx="10810515" cy="345875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
                <a:srgbClr val="FF8134"/>
              </a:buClr>
              <a:buSzTx/>
              <a:buFont typeface="Wingdings"/>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Accommodation requests must be approved before a student can use the accommodation on a state assessment. Documentation in the appropriate paperwork should state "Pending TEA approval.“</a:t>
            </a:r>
          </a:p>
          <a:p>
            <a:pPr marL="342900" marR="0" lvl="0" indent="-342900" algn="l" defTabSz="914400" rtl="0" eaLnBrk="1" fontAlgn="auto" latinLnBrk="0" hangingPunct="1">
              <a:lnSpc>
                <a:spcPct val="100000"/>
              </a:lnSpc>
              <a:spcBef>
                <a:spcPts val="0"/>
              </a:spcBef>
              <a:spcAft>
                <a:spcPts val="0"/>
              </a:spcAft>
              <a:buClr>
                <a:srgbClr val="FF8134"/>
              </a:buClr>
              <a:buSzTx/>
              <a:buFont typeface="Wingdings"/>
              <a:buChar char="§"/>
              <a:tabLst/>
              <a:defRPr/>
            </a:pPr>
            <a:r>
              <a:rPr kumimoji="0" lang="en-US" sz="22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Accommodation Request Forms must be received by TEA at least one week prior to testing. Late requests will NOT be processed unless circumstances involving the student change after the deadline. Refer to the submission deadlines document</a:t>
            </a:r>
          </a:p>
          <a:p>
            <a:pPr marL="342900" marR="0" lvl="0" indent="-342900" algn="l" defTabSz="914400" rtl="0" eaLnBrk="1" fontAlgn="auto" latinLnBrk="0" hangingPunct="1">
              <a:lnSpc>
                <a:spcPct val="100000"/>
              </a:lnSpc>
              <a:spcBef>
                <a:spcPts val="0"/>
              </a:spcBef>
              <a:spcAft>
                <a:spcPts val="0"/>
              </a:spcAft>
              <a:buClr>
                <a:srgbClr val="FF8134"/>
              </a:buClr>
              <a:buSzTx/>
              <a:buFont typeface="Wingdings"/>
              <a:buChar char="§"/>
              <a:tabLst/>
              <a:defRPr/>
            </a:pPr>
            <a:r>
              <a:rPr kumimoji="0" lang="en-US" sz="2200" b="0" i="0" u="none" strike="noStrike" kern="1200" cap="none" spc="0" normalizeH="0" baseline="0" noProof="0">
                <a:ln>
                  <a:noFill/>
                </a:ln>
                <a:solidFill>
                  <a:srgbClr val="000000"/>
                </a:solidFill>
                <a:effectLst/>
                <a:uLnTx/>
                <a:uFillTx/>
                <a:latin typeface="Calibri"/>
                <a:cs typeface="Calibri"/>
              </a:rPr>
              <a:t>Do NOT include confidential student information (e.g., student’s first and last name, Social Security numbers, pages from an IEP, medical documents). Request will be deleted</a:t>
            </a:r>
            <a:r>
              <a:rPr lang="en-US" sz="2200">
                <a:solidFill>
                  <a:srgbClr val="000000"/>
                </a:solidFill>
                <a:latin typeface="Calibri"/>
                <a:cs typeface="Calibri"/>
              </a:rPr>
              <a:t>,</a:t>
            </a:r>
            <a:r>
              <a:rPr kumimoji="0" lang="en-US" sz="2200" b="0" i="0" u="none" strike="noStrike" kern="1200" cap="none" spc="0" normalizeH="0" baseline="0" noProof="0">
                <a:ln>
                  <a:noFill/>
                </a:ln>
                <a:solidFill>
                  <a:srgbClr val="000000"/>
                </a:solidFill>
                <a:effectLst/>
                <a:uLnTx/>
                <a:uFillTx/>
                <a:latin typeface="Calibri"/>
                <a:cs typeface="Calibri"/>
              </a:rPr>
              <a:t> and you will be asked to resubmit. </a:t>
            </a:r>
            <a:endParaRPr kumimoji="0" lang="en-US" sz="2200" b="0" i="0" u="none" strike="noStrike" kern="1200" cap="none" spc="0" normalizeH="0" baseline="0" noProof="0">
              <a:ln>
                <a:noFill/>
              </a:ln>
              <a:solidFill>
                <a:srgbClr val="000000"/>
              </a:solidFill>
              <a:effectLst/>
              <a:uLnTx/>
              <a:uFillTx/>
              <a:latin typeface="Calibri"/>
              <a:ea typeface="Calibri" charset="0"/>
              <a:cs typeface="Calibri"/>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a:buChar char="§"/>
              <a:tabLst/>
              <a:defRPr/>
            </a:pPr>
            <a:endPar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endParaRPr>
          </a:p>
          <a:p>
            <a:pPr marL="342900" marR="0" lvl="0" indent="-342900" algn="l" defTabSz="914400" rtl="0" eaLnBrk="1" fontAlgn="auto" latinLnBrk="0" hangingPunct="1">
              <a:lnSpc>
                <a:spcPct val="100000"/>
              </a:lnSpc>
              <a:spcBef>
                <a:spcPts val="0"/>
              </a:spcBef>
              <a:spcAft>
                <a:spcPts val="0"/>
              </a:spcAft>
              <a:buClr>
                <a:srgbClr val="FF8134"/>
              </a:buClr>
              <a:buSzTx/>
              <a:buFont typeface="Wingdings"/>
              <a:buChar char="§"/>
              <a:tabLst/>
              <a:defRPr/>
            </a:pPr>
            <a:endParaRPr kumimoji="0" lang="en-US" sz="2000" b="0" i="0" u="none" strike="noStrike" kern="1200" cap="none" spc="0" normalizeH="0" baseline="0" noProof="0">
              <a:ln>
                <a:noFill/>
              </a:ln>
              <a:solidFill>
                <a:srgbClr val="000000"/>
              </a:solidFill>
              <a:effectLst/>
              <a:uLnTx/>
              <a:uFillTx/>
              <a:latin typeface="Calibri" charset="0"/>
              <a:ea typeface="Calibri" charset="0"/>
              <a:cs typeface="Calibri" charset="0"/>
            </a:endParaRPr>
          </a:p>
          <a:p>
            <a:pPr marL="1828800" marR="0" lvl="4"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Accommodation Request Process</a:t>
            </a:r>
          </a:p>
        </p:txBody>
      </p:sp>
      <p:pic>
        <p:nvPicPr>
          <p:cNvPr id="2" name="Picture 7" descr="Four steps are presented with arrows to show the Accommodation Request Process. Each step is labeled and can be found on the Accommodation Resources webpage.  ">
            <a:extLst>
              <a:ext uri="{FF2B5EF4-FFF2-40B4-BE49-F238E27FC236}">
                <a16:creationId xmlns:a16="http://schemas.microsoft.com/office/drawing/2014/main" id="{15726569-38BB-493D-BFDD-19E3D9E5F9DB}"/>
              </a:ext>
            </a:extLst>
          </p:cNvPr>
          <p:cNvPicPr>
            <a:picLocks noChangeAspect="1"/>
          </p:cNvPicPr>
          <p:nvPr/>
        </p:nvPicPr>
        <p:blipFill>
          <a:blip r:embed="rId3"/>
          <a:stretch>
            <a:fillRect/>
          </a:stretch>
        </p:blipFill>
        <p:spPr>
          <a:xfrm>
            <a:off x="785708" y="4427924"/>
            <a:ext cx="10601325" cy="1921773"/>
          </a:xfrm>
          <a:prstGeom prst="rect">
            <a:avLst/>
          </a:prstGeom>
        </p:spPr>
      </p:pic>
    </p:spTree>
    <p:extLst>
      <p:ext uri="{BB962C8B-B14F-4D97-AF65-F5344CB8AC3E}">
        <p14:creationId xmlns:p14="http://schemas.microsoft.com/office/powerpoint/2010/main" val="3831591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29142" y="1251164"/>
            <a:ext cx="10532852" cy="515474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
                <a:srgbClr val="FF8134"/>
              </a:buClr>
              <a:buSzTx/>
              <a:buFont typeface="Wingdings"/>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Because English and Spanish Content and Language Supports are embedded PNP accommodations presented in an online format, replicating these features in a paper version is not always possible. </a:t>
            </a:r>
            <a:endParaRPr lang="en-US" sz="2800" b="0" i="0" u="none" strike="noStrike" kern="1200" cap="none" spc="0" normalizeH="0" baseline="0" noProof="0">
              <a:ln>
                <a:noFill/>
              </a:ln>
              <a:solidFill>
                <a:srgbClr val="000000"/>
              </a:solidFill>
              <a:effectLst/>
              <a:uLnTx/>
              <a:uFillTx/>
              <a:latin typeface="Calibri"/>
              <a:cs typeface="Calibri"/>
            </a:endParaRPr>
          </a:p>
          <a:p>
            <a:pPr marL="285750" marR="0" lvl="0" indent="-285750" algn="l" defTabSz="914400" rtl="0" eaLnBrk="1" fontAlgn="auto" latinLnBrk="0" hangingPunct="1">
              <a:lnSpc>
                <a:spcPct val="90000"/>
              </a:lnSpc>
              <a:spcBef>
                <a:spcPts val="1000"/>
              </a:spcBef>
              <a:spcAft>
                <a:spcPts val="0"/>
              </a:spcAft>
              <a:buClr>
                <a:srgbClr val="FF8134"/>
              </a:buClr>
              <a:buSzTx/>
              <a:buFont typeface="Wingdings"/>
              <a:buChar char="§"/>
              <a:tabLst/>
              <a:defRPr/>
            </a:pPr>
            <a:endParaRPr lang="en-US" sz="1400" b="0" i="0" u="none" strike="noStrike" kern="1200" cap="none" spc="0" normalizeH="0" baseline="0" noProof="0">
              <a:ln>
                <a:noFill/>
              </a:ln>
              <a:solidFill>
                <a:srgbClr val="000000"/>
              </a:solidFill>
              <a:effectLst/>
              <a:uLnTx/>
              <a:uFillTx/>
              <a:latin typeface="Calibri"/>
              <a:cs typeface="Calibri"/>
            </a:endParaRPr>
          </a:p>
          <a:p>
            <a:pPr marL="285750" marR="0" lvl="0" indent="-285750" algn="l" defTabSz="914400" rtl="0" eaLnBrk="1" fontAlgn="auto" latinLnBrk="0" hangingPunct="1">
              <a:lnSpc>
                <a:spcPct val="90000"/>
              </a:lnSpc>
              <a:spcBef>
                <a:spcPts val="1000"/>
              </a:spcBef>
              <a:spcAft>
                <a:spcPts val="0"/>
              </a:spcAft>
              <a:buClr>
                <a:srgbClr val="FF8134"/>
              </a:buClr>
              <a:buSzTx/>
              <a:buFont typeface="Wingdings"/>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Technology-based supports enable most students to test online; however, in instances in which the use of an accommodation is not feasible or appropriate, or if the administration of an online test is inappropriate due to a student’s particular disability, a special request may be made to TEA for approval to administer a paper test booklet. </a:t>
            </a:r>
            <a:endParaRPr lang="en-US" sz="2800" b="0" i="0" u="none" strike="noStrike" kern="1200" cap="none" spc="0" normalizeH="0" baseline="0" noProof="0">
              <a:ln>
                <a:noFill/>
              </a:ln>
              <a:solidFill>
                <a:srgbClr val="000000"/>
              </a:solidFill>
              <a:effectLst/>
              <a:uLnTx/>
              <a:uFillTx/>
              <a:latin typeface="Calibri"/>
              <a:cs typeface="Calibri"/>
            </a:endParaRPr>
          </a:p>
          <a:p>
            <a:pPr marL="1147445" marR="0" lvl="2" indent="-342900" algn="l" defTabSz="914400" rtl="0" eaLnBrk="1" fontAlgn="auto" latinLnBrk="0" hangingPunct="1">
              <a:lnSpc>
                <a:spcPct val="90000"/>
              </a:lnSpc>
              <a:spcBef>
                <a:spcPts val="500"/>
              </a:spcBef>
              <a:spcAft>
                <a:spcPts val="0"/>
              </a:spcAft>
              <a:buClr>
                <a:srgbClr val="1682C5"/>
              </a:buClr>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This process also applies to TELPAS reading.</a:t>
            </a:r>
            <a:endParaRPr lang="en-US" sz="2800" b="0" i="0" u="none" strike="noStrike" kern="1200" cap="none" spc="0" normalizeH="0" baseline="0" noProof="0">
              <a:ln>
                <a:noFill/>
              </a:ln>
              <a:solidFill>
                <a:srgbClr val="000000"/>
              </a:solidFill>
              <a:effectLst/>
              <a:uLnTx/>
              <a:uFillTx/>
              <a:latin typeface="Calibri"/>
              <a:cs typeface="Calibri"/>
            </a:endParaRPr>
          </a:p>
          <a:p>
            <a:pPr marL="1147445" marR="0" lvl="2" indent="-342900" algn="l" defTabSz="914400" rtl="0" eaLnBrk="1" fontAlgn="auto" latinLnBrk="0" hangingPunct="1">
              <a:lnSpc>
                <a:spcPct val="90000"/>
              </a:lnSpc>
              <a:spcBef>
                <a:spcPts val="500"/>
              </a:spcBef>
              <a:spcAft>
                <a:spcPts val="0"/>
              </a:spcAft>
              <a:buClr>
                <a:srgbClr val="1682C5"/>
              </a:buClr>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For students taking TELPAS Listening and Speaking, a special request may be made to TEA for approval to assess holistically.</a:t>
            </a:r>
            <a:endParaRPr lang="en-US" sz="2800" b="0" i="0" u="none" strike="noStrike" kern="1200" cap="none" spc="0" normalizeH="0" baseline="0" noProof="0">
              <a:ln>
                <a:noFill/>
              </a:ln>
              <a:solidFill>
                <a:srgbClr val="000000"/>
              </a:solidFill>
              <a:effectLst/>
              <a:uLnTx/>
              <a:uFillTx/>
              <a:latin typeface="Calibri"/>
              <a:cs typeface="Calibri"/>
            </a:endParaRP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Special Administration Requests</a:t>
            </a:r>
          </a:p>
        </p:txBody>
      </p:sp>
    </p:spTree>
    <p:extLst>
      <p:ext uri="{BB962C8B-B14F-4D97-AF65-F5344CB8AC3E}">
        <p14:creationId xmlns:p14="http://schemas.microsoft.com/office/powerpoint/2010/main" val="285743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4CF0-22A6-4968-8429-64DD7E728C01}"/>
              </a:ext>
            </a:extLst>
          </p:cNvPr>
          <p:cNvSpPr>
            <a:spLocks noGrp="1"/>
          </p:cNvSpPr>
          <p:nvPr>
            <p:ph type="title"/>
          </p:nvPr>
        </p:nvSpPr>
        <p:spPr/>
        <p:txBody>
          <a:bodyPr>
            <a:normAutofit fontScale="90000"/>
          </a:bodyPr>
          <a:lstStyle/>
          <a:p>
            <a:r>
              <a:rPr lang="en-US"/>
              <a:t>Form # Included In All General STAAR Test Booklets</a:t>
            </a:r>
          </a:p>
        </p:txBody>
      </p:sp>
      <p:sp>
        <p:nvSpPr>
          <p:cNvPr id="3" name="Content Placeholder 2">
            <a:extLst>
              <a:ext uri="{FF2B5EF4-FFF2-40B4-BE49-F238E27FC236}">
                <a16:creationId xmlns:a16="http://schemas.microsoft.com/office/drawing/2014/main" id="{AC5511A1-95FA-47AA-8C81-54FDEDA2F8F3}"/>
              </a:ext>
            </a:extLst>
          </p:cNvPr>
          <p:cNvSpPr>
            <a:spLocks noGrp="1"/>
          </p:cNvSpPr>
          <p:nvPr>
            <p:ph sz="half" idx="2"/>
          </p:nvPr>
        </p:nvSpPr>
        <p:spPr>
          <a:xfrm>
            <a:off x="391823" y="1053291"/>
            <a:ext cx="6449549" cy="5049558"/>
          </a:xfrm>
        </p:spPr>
        <p:txBody>
          <a:bodyPr vert="horz" lIns="91440" tIns="45720" rIns="91440" bIns="45720" rtlCol="0" anchor="t">
            <a:normAutofit/>
          </a:bodyPr>
          <a:lstStyle/>
          <a:p>
            <a:pPr marL="342900" indent="-342900">
              <a:buClr>
                <a:srgbClr val="F06039"/>
              </a:buClr>
              <a:buFont typeface="Wingdings" panose="05000000000000000000" pitchFamily="2" charset="2"/>
              <a:buChar char="§"/>
            </a:pPr>
            <a:endParaRPr lang="en-US">
              <a:solidFill>
                <a:srgbClr val="000000">
                  <a:lumMod val="75000"/>
                  <a:lumOff val="25000"/>
                </a:srgbClr>
              </a:solidFill>
              <a:ea typeface="Calibri" charset="0"/>
              <a:cs typeface="Calibri" charset="0"/>
            </a:endParaRPr>
          </a:p>
          <a:p>
            <a:pPr marL="342900" indent="-342900">
              <a:buClr>
                <a:srgbClr val="F06039"/>
              </a:buClr>
              <a:buFont typeface="Wingdings" panose="05000000000000000000" pitchFamily="2" charset="2"/>
              <a:buChar char="§"/>
            </a:pPr>
            <a:r>
              <a:rPr lang="en-US">
                <a:solidFill>
                  <a:srgbClr val="000000"/>
                </a:solidFill>
                <a:latin typeface="Calibri"/>
                <a:ea typeface="Calibri" charset="0"/>
                <a:cs typeface="Calibri"/>
              </a:rPr>
              <a:t>All general STAAR test booklets will now have a form number on the cover.</a:t>
            </a:r>
          </a:p>
          <a:p>
            <a:pPr marL="342900" indent="-342900">
              <a:buClr>
                <a:srgbClr val="F06039"/>
              </a:buClr>
              <a:buFont typeface="Wingdings" panose="05000000000000000000" pitchFamily="2" charset="2"/>
              <a:buChar char="§"/>
            </a:pPr>
            <a:endParaRPr lang="en-US">
              <a:solidFill>
                <a:srgbClr val="000000"/>
              </a:solidFill>
              <a:latin typeface="Calibri"/>
              <a:ea typeface="Calibri" charset="0"/>
              <a:cs typeface="Calibri"/>
            </a:endParaRPr>
          </a:p>
          <a:p>
            <a:pPr marL="342900" indent="-342900">
              <a:buClr>
                <a:srgbClr val="F06039"/>
              </a:buClr>
              <a:buFont typeface="Wingdings" panose="05000000000000000000" pitchFamily="2" charset="2"/>
              <a:buChar char="§"/>
            </a:pPr>
            <a:r>
              <a:rPr lang="en-US">
                <a:solidFill>
                  <a:srgbClr val="000000"/>
                </a:solidFill>
                <a:latin typeface="Calibri"/>
                <a:ea typeface="Calibri" charset="0"/>
                <a:cs typeface="Calibri"/>
              </a:rPr>
              <a:t>All answer documents will have a FORM # field.</a:t>
            </a:r>
            <a:endParaRPr lang="en-US">
              <a:solidFill>
                <a:srgbClr val="000000"/>
              </a:solidFill>
              <a:latin typeface="Calibri"/>
              <a:cs typeface="Calibri"/>
            </a:endParaRPr>
          </a:p>
          <a:p>
            <a:pPr marL="342900" indent="-342900">
              <a:buClr>
                <a:srgbClr val="F06039"/>
              </a:buClr>
              <a:buFont typeface="Wingdings" panose="05000000000000000000" pitchFamily="2" charset="2"/>
              <a:buChar char="§"/>
            </a:pPr>
            <a:endParaRPr lang="en-US">
              <a:solidFill>
                <a:srgbClr val="000000">
                  <a:lumMod val="75000"/>
                  <a:lumOff val="25000"/>
                </a:srgbClr>
              </a:solidFill>
              <a:ea typeface="Calibri" charset="0"/>
              <a:cs typeface="Calibri" charset="0"/>
            </a:endParaRPr>
          </a:p>
          <a:p>
            <a:pPr marL="342900" indent="-342900">
              <a:buClr>
                <a:srgbClr val="F06039"/>
              </a:buClr>
              <a:buFont typeface="Wingdings" panose="05000000000000000000" pitchFamily="2" charset="2"/>
              <a:buChar char="§"/>
            </a:pPr>
            <a:r>
              <a:rPr lang="en-US" i="1">
                <a:solidFill>
                  <a:srgbClr val="000000"/>
                </a:solidFill>
                <a:latin typeface="Calibri"/>
                <a:ea typeface="Calibri" charset="0"/>
                <a:cs typeface="Calibri"/>
              </a:rPr>
              <a:t>Does not apply to Braille or STAAR paper with Embedded Supports since these assessments have their own separate answer document. </a:t>
            </a:r>
            <a:endParaRPr lang="en-US" i="1">
              <a:solidFill>
                <a:srgbClr val="000000"/>
              </a:solidFill>
              <a:ea typeface="Calibri" charset="0"/>
              <a:cs typeface="Calibri" charset="0"/>
            </a:endParaRPr>
          </a:p>
          <a:p>
            <a:pPr marL="342900" indent="-342900">
              <a:buClr>
                <a:srgbClr val="F06039"/>
              </a:buClr>
              <a:buFont typeface="Wingdings" panose="05000000000000000000" pitchFamily="2" charset="2"/>
              <a:buChar char="§"/>
            </a:pPr>
            <a:endParaRPr lang="en-US"/>
          </a:p>
        </p:txBody>
      </p:sp>
      <p:pic>
        <p:nvPicPr>
          <p:cNvPr id="7" name="Content Placeholder 6">
            <a:extLst>
              <a:ext uri="{FF2B5EF4-FFF2-40B4-BE49-F238E27FC236}">
                <a16:creationId xmlns:a16="http://schemas.microsoft.com/office/drawing/2014/main" id="{0AE11294-4987-414B-A1A5-1601D39FE9D6}"/>
              </a:ext>
            </a:extLst>
          </p:cNvPr>
          <p:cNvPicPr>
            <a:picLocks noGrp="1" noChangeAspect="1"/>
          </p:cNvPicPr>
          <p:nvPr>
            <p:ph sz="quarter" idx="4"/>
          </p:nvPr>
        </p:nvPicPr>
        <p:blipFill>
          <a:blip r:embed="rId2"/>
          <a:stretch>
            <a:fillRect/>
          </a:stretch>
        </p:blipFill>
        <p:spPr>
          <a:xfrm rot="598414">
            <a:off x="8751977" y="1287818"/>
            <a:ext cx="3046116" cy="3871983"/>
          </a:xfrm>
          <a:prstGeom prst="rect">
            <a:avLst/>
          </a:prstGeom>
          <a:ln>
            <a:solidFill>
              <a:srgbClr val="0D6CB9"/>
            </a:solidFill>
          </a:ln>
        </p:spPr>
      </p:pic>
      <p:sp>
        <p:nvSpPr>
          <p:cNvPr id="8" name="Oval 7">
            <a:extLst>
              <a:ext uri="{FF2B5EF4-FFF2-40B4-BE49-F238E27FC236}">
                <a16:creationId xmlns:a16="http://schemas.microsoft.com/office/drawing/2014/main" id="{5127BAAA-29A5-49E0-A763-21DBC80D6F6A}"/>
              </a:ext>
            </a:extLst>
          </p:cNvPr>
          <p:cNvSpPr/>
          <p:nvPr/>
        </p:nvSpPr>
        <p:spPr>
          <a:xfrm rot="712118">
            <a:off x="9228364" y="4235356"/>
            <a:ext cx="1928955" cy="6698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3297803-7EEB-4247-A297-32A40A4E8B2C}"/>
              </a:ext>
            </a:extLst>
          </p:cNvPr>
          <p:cNvPicPr>
            <a:picLocks noChangeAspect="1"/>
          </p:cNvPicPr>
          <p:nvPr/>
        </p:nvPicPr>
        <p:blipFill>
          <a:blip r:embed="rId3"/>
          <a:stretch>
            <a:fillRect/>
          </a:stretch>
        </p:blipFill>
        <p:spPr>
          <a:xfrm rot="21224677">
            <a:off x="7085640" y="3066242"/>
            <a:ext cx="1653767" cy="3468033"/>
          </a:xfrm>
          <a:prstGeom prst="rect">
            <a:avLst/>
          </a:prstGeom>
          <a:ln>
            <a:solidFill>
              <a:srgbClr val="0D6CB9"/>
            </a:solidFill>
          </a:ln>
        </p:spPr>
      </p:pic>
      <p:sp>
        <p:nvSpPr>
          <p:cNvPr id="10" name="Oval 9">
            <a:extLst>
              <a:ext uri="{FF2B5EF4-FFF2-40B4-BE49-F238E27FC236}">
                <a16:creationId xmlns:a16="http://schemas.microsoft.com/office/drawing/2014/main" id="{4DB2646E-210A-4D7B-86C9-C4470D15E8C5}"/>
              </a:ext>
            </a:extLst>
          </p:cNvPr>
          <p:cNvSpPr/>
          <p:nvPr/>
        </p:nvSpPr>
        <p:spPr>
          <a:xfrm>
            <a:off x="7557296" y="2712378"/>
            <a:ext cx="1212351" cy="177087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8C1C3DCC-4C19-744B-89AD-7CDBBAB2F4B0}"/>
              </a:ext>
            </a:extLst>
          </p:cNvPr>
          <p:cNvSpPr>
            <a:spLocks noGrp="1"/>
          </p:cNvSpPr>
          <p:nvPr>
            <p:ph type="ftr" sz="quarter" idx="11"/>
          </p:nvPr>
        </p:nvSpPr>
        <p:spPr/>
        <p:txBody>
          <a:bodyPr/>
          <a:lstStyle/>
          <a:p>
            <a:r>
              <a:rPr lang="en-US"/>
              <a:t>TEA - Student Assessment Division</a:t>
            </a:r>
          </a:p>
        </p:txBody>
      </p:sp>
      <p:sp>
        <p:nvSpPr>
          <p:cNvPr id="12" name="Slide Number Placeholder 11">
            <a:extLst>
              <a:ext uri="{FF2B5EF4-FFF2-40B4-BE49-F238E27FC236}">
                <a16:creationId xmlns:a16="http://schemas.microsoft.com/office/drawing/2014/main" id="{231B18CF-6A5B-2841-883D-2FC4D29F9630}"/>
              </a:ext>
            </a:extLst>
          </p:cNvPr>
          <p:cNvSpPr>
            <a:spLocks noGrp="1"/>
          </p:cNvSpPr>
          <p:nvPr>
            <p:ph type="sldNum" sz="quarter" idx="12"/>
          </p:nvPr>
        </p:nvSpPr>
        <p:spPr/>
        <p:txBody>
          <a:bodyPr/>
          <a:lstStyle/>
          <a:p>
            <a:fld id="{0088AB57-2DBE-44A3-AE96-942C49E954BF}" type="slidenum">
              <a:rPr lang="en-US" smtClean="0"/>
              <a:t>9</a:t>
            </a:fld>
            <a:endParaRPr lang="en-US"/>
          </a:p>
        </p:txBody>
      </p:sp>
    </p:spTree>
    <p:extLst>
      <p:ext uri="{BB962C8B-B14F-4D97-AF65-F5344CB8AC3E}">
        <p14:creationId xmlns:p14="http://schemas.microsoft.com/office/powerpoint/2010/main" val="5486063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40228" y="1276061"/>
            <a:ext cx="10748513" cy="515869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Example situations when a request for a special administration of STAAR with Embedded Supports paper test is appropriate</a:t>
            </a:r>
            <a:r>
              <a:rPr lang="en-US" sz="2800">
                <a:solidFill>
                  <a:srgbClr val="000000"/>
                </a:solidFill>
                <a:latin typeface="Calibri"/>
                <a:cs typeface="Calibri"/>
              </a:rPr>
              <a:t>:</a:t>
            </a:r>
            <a:endParaRPr lang="en-US" sz="2800" b="0" i="0" u="none" strike="noStrike" kern="1200" cap="none" spc="0" normalizeH="0" baseline="0" noProof="0">
              <a:ln>
                <a:noFill/>
              </a:ln>
              <a:solidFill>
                <a:srgbClr val="000000"/>
              </a:solidFill>
              <a:effectLst/>
              <a:uLnTx/>
              <a:uFillTx/>
              <a:latin typeface="Calibri"/>
              <a:cs typeface="Calibri"/>
            </a:endParaRPr>
          </a:p>
          <a:p>
            <a:pPr marL="457200" indent="-457200" algn="l">
              <a:buClr>
                <a:srgbClr val="FF8134"/>
              </a:buClr>
              <a:buFont typeface="Wingdings" panose="05000000000000000000" pitchFamily="2" charset="2"/>
              <a:buChar char="§"/>
              <a:defRPr/>
            </a:pPr>
            <a:endParaRPr lang="en-US" sz="900">
              <a:solidFill>
                <a:srgbClr val="000000"/>
              </a:solidFill>
              <a:latin typeface="Calibri"/>
              <a:cs typeface="Calibri"/>
            </a:endParaRPr>
          </a:p>
          <a:p>
            <a:pPr marL="1147445" lvl="2" indent="-342900" algn="l">
              <a:buClr>
                <a:srgbClr val="FF8134"/>
              </a:buClr>
              <a:buFont typeface="Wingdings"/>
              <a:buChar char="§"/>
              <a:defRPr/>
            </a:pPr>
            <a:r>
              <a:rPr lang="en-US" sz="2800">
                <a:solidFill>
                  <a:srgbClr val="000000"/>
                </a:solidFill>
                <a:latin typeface="Calibri"/>
                <a:cs typeface="Calibri"/>
              </a:rPr>
              <a:t>Student has seizures</a:t>
            </a:r>
            <a:r>
              <a:rPr kumimoji="0" lang="en-US" sz="2800" b="0" i="0" u="none" strike="noStrike" kern="1200" cap="none" spc="0" normalizeH="0" baseline="0" noProof="0">
                <a:ln>
                  <a:noFill/>
                </a:ln>
                <a:solidFill>
                  <a:srgbClr val="000000"/>
                </a:solidFill>
                <a:effectLst/>
                <a:uLnTx/>
                <a:uFillTx/>
                <a:latin typeface="Calibri"/>
                <a:cs typeface="Calibri"/>
              </a:rPr>
              <a:t> or migraines from looking at computer screen and frequent breaks do not work</a:t>
            </a:r>
            <a:r>
              <a:rPr lang="en-US" sz="2800">
                <a:solidFill>
                  <a:srgbClr val="000000"/>
                </a:solidFill>
                <a:latin typeface="Calibri"/>
                <a:cs typeface="Calibri"/>
              </a:rPr>
              <a:t>.</a:t>
            </a:r>
            <a:r>
              <a:rPr kumimoji="0" lang="en-US" sz="2800" b="0" i="0" u="none" strike="noStrike" kern="1200" cap="none" spc="0" normalizeH="0" baseline="0" noProof="0">
                <a:ln>
                  <a:noFill/>
                </a:ln>
                <a:solidFill>
                  <a:srgbClr val="000000"/>
                </a:solidFill>
                <a:effectLst/>
                <a:uLnTx/>
                <a:uFillTx/>
                <a:latin typeface="Calibri"/>
                <a:cs typeface="Calibri"/>
              </a:rPr>
              <a:t> </a:t>
            </a:r>
            <a:endParaRPr lang="en-US" sz="2800" b="0" i="0" u="none" strike="noStrike" kern="1200" cap="none" spc="0" normalizeH="0" baseline="0" noProof="0">
              <a:ln>
                <a:noFill/>
              </a:ln>
              <a:solidFill>
                <a:srgbClr val="000000"/>
              </a:solidFill>
              <a:effectLst/>
              <a:uLnTx/>
              <a:uFillTx/>
              <a:latin typeface="Calibri"/>
              <a:cs typeface="Calibri"/>
            </a:endParaRPr>
          </a:p>
          <a:p>
            <a:pPr marL="1147445" marR="0" lvl="2"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lang="en-US" sz="900" b="1" i="0" u="none" strike="noStrike" kern="1200" cap="none" spc="0" normalizeH="0" baseline="0" noProof="0">
              <a:ln>
                <a:noFill/>
              </a:ln>
              <a:solidFill>
                <a:srgbClr val="000000"/>
              </a:solidFill>
              <a:effectLst/>
              <a:uLnTx/>
              <a:uFillTx/>
              <a:latin typeface="Calibri"/>
              <a:cs typeface="Calibri"/>
            </a:endParaRPr>
          </a:p>
          <a:p>
            <a:pPr marL="1147445" marR="0" lvl="2"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After multiple attempts throughout the year to acclimate the student to online testing, student becomes agitated or violent when beginning any practice test due to his or her disability.</a:t>
            </a:r>
            <a:endParaRPr lang="en-US" sz="2800" b="0" i="0" u="none" strike="noStrike" kern="1200" cap="none" spc="0" normalizeH="0" baseline="0" noProof="0">
              <a:ln>
                <a:noFill/>
              </a:ln>
              <a:solidFill>
                <a:srgbClr val="000000"/>
              </a:solidFill>
              <a:effectLst/>
              <a:uLnTx/>
              <a:uFillTx/>
              <a:latin typeface="Calibri"/>
              <a:cs typeface="Calibri"/>
            </a:endParaRPr>
          </a:p>
          <a:p>
            <a:pPr marL="804545" marR="0" lvl="2" indent="0" algn="l" defTabSz="914400" rtl="0" eaLnBrk="1" fontAlgn="auto" latinLnBrk="0" hangingPunct="1">
              <a:lnSpc>
                <a:spcPct val="90000"/>
              </a:lnSpc>
              <a:spcBef>
                <a:spcPts val="500"/>
              </a:spcBef>
              <a:spcAft>
                <a:spcPts val="0"/>
              </a:spcAft>
              <a:buClr>
                <a:srgbClr val="FF8134"/>
              </a:buClr>
              <a:buSzTx/>
              <a:buFont typeface="Arial"/>
              <a:buNone/>
              <a:tabLst/>
              <a:defRPr/>
            </a:pPr>
            <a:endParaRPr lang="en-US" sz="900" b="1" i="0" u="none" strike="noStrike" kern="1200" cap="none" spc="0" normalizeH="0" baseline="0" noProof="0">
              <a:ln>
                <a:noFill/>
              </a:ln>
              <a:solidFill>
                <a:srgbClr val="000000"/>
              </a:solidFill>
              <a:effectLst/>
              <a:uLnTx/>
              <a:uFillTx/>
              <a:latin typeface="Calibri"/>
              <a:cs typeface="Calibri"/>
            </a:endParaRPr>
          </a:p>
          <a:p>
            <a:pPr marL="1147445" marR="0" lvl="2"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No access to technology because student is homebound with no internet connection available or student is in a juvenile detention facility and county does not allow online test application to be downloaded onto computers. </a:t>
            </a:r>
            <a:endParaRPr lang="en-US" sz="2800" b="1" i="0" u="none" strike="noStrike" kern="1200" cap="none" spc="0" normalizeH="0" baseline="0" noProof="0">
              <a:ln>
                <a:noFill/>
              </a:ln>
              <a:solidFill>
                <a:srgbClr val="000000"/>
              </a:solidFill>
              <a:effectLst/>
              <a:uLnTx/>
              <a:uFillTx/>
              <a:latin typeface="Calibri"/>
              <a:cs typeface="Calibri"/>
            </a:endParaRPr>
          </a:p>
          <a:p>
            <a:pPr marL="347345" marR="0" lvl="1" indent="0" algn="l" defTabSz="914400" rtl="0" eaLnBrk="1" fontAlgn="auto" latinLnBrk="0" hangingPunct="1">
              <a:lnSpc>
                <a:spcPct val="90000"/>
              </a:lnSpc>
              <a:spcBef>
                <a:spcPts val="500"/>
              </a:spcBef>
              <a:spcAft>
                <a:spcPts val="0"/>
              </a:spcAft>
              <a:buClr>
                <a:srgbClr val="1682C5"/>
              </a:buClr>
              <a:buSzTx/>
              <a:buFont typeface="Arial"/>
              <a:buNone/>
              <a:tabLst/>
              <a:defRPr/>
            </a:pPr>
            <a:endParaRPr lang="en-US" sz="2800" b="0" i="0" u="none" strike="noStrike" kern="1200" cap="none" spc="0" normalizeH="0" baseline="0" noProof="0">
              <a:ln>
                <a:noFill/>
              </a:ln>
              <a:solidFill>
                <a:srgbClr val="000000"/>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Special Administration Requests</a:t>
            </a:r>
          </a:p>
        </p:txBody>
      </p:sp>
    </p:spTree>
    <p:extLst>
      <p:ext uri="{BB962C8B-B14F-4D97-AF65-F5344CB8AC3E}">
        <p14:creationId xmlns:p14="http://schemas.microsoft.com/office/powerpoint/2010/main" val="16674514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72533" y="1318913"/>
            <a:ext cx="10802197" cy="238969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628650" indent="-342900" algn="l">
              <a:lnSpc>
                <a:spcPct val="100000"/>
              </a:lnSpc>
              <a:buClr>
                <a:srgbClr val="FF8134"/>
              </a:buClr>
              <a:buFont typeface="Wingdings" panose="05000000000000000000" pitchFamily="2" charset="2"/>
              <a:buChar char="§"/>
              <a:defRPr/>
            </a:pPr>
            <a:r>
              <a:rPr kumimoji="0" lang="en-US" sz="2200" b="0" i="0" u="none" strike="noStrike" kern="1200" cap="none" spc="0" normalizeH="0" baseline="0" noProof="0">
                <a:ln>
                  <a:noFill/>
                </a:ln>
                <a:solidFill>
                  <a:srgbClr val="000000"/>
                </a:solidFill>
                <a:effectLst/>
                <a:uLnTx/>
                <a:uFillTx/>
                <a:latin typeface="Calibri"/>
                <a:cs typeface="Calibri"/>
              </a:rPr>
              <a:t>Form will be </a:t>
            </a:r>
            <a:r>
              <a:rPr lang="en-US" sz="2200">
                <a:solidFill>
                  <a:srgbClr val="000000"/>
                </a:solidFill>
                <a:latin typeface="Calibri"/>
                <a:cs typeface="Calibri"/>
              </a:rPr>
              <a:t>in</a:t>
            </a:r>
            <a:r>
              <a:rPr kumimoji="0" lang="en-US" sz="2200" b="0" i="0" u="none" strike="noStrike" kern="1200" cap="none" spc="0" normalizeH="0" baseline="0" noProof="0">
                <a:ln>
                  <a:noFill/>
                </a:ln>
                <a:solidFill>
                  <a:srgbClr val="000000"/>
                </a:solidFill>
                <a:effectLst/>
                <a:uLnTx/>
                <a:uFillTx/>
                <a:latin typeface="Calibri"/>
                <a:cs typeface="Calibri"/>
              </a:rPr>
              <a:t> the </a:t>
            </a:r>
            <a:r>
              <a:rPr kumimoji="0" lang="en-US" sz="2200" b="0" i="1" u="none" strike="noStrike" kern="1200" cap="none" spc="0" normalizeH="0" baseline="0" noProof="0">
                <a:ln>
                  <a:noFill/>
                </a:ln>
                <a:solidFill>
                  <a:srgbClr val="000000"/>
                </a:solidFill>
                <a:effectLst/>
                <a:uLnTx/>
                <a:uFillTx/>
                <a:latin typeface="Calibri"/>
                <a:cs typeface="Calibri"/>
              </a:rPr>
              <a:t>District and Campus Coordinator Resources</a:t>
            </a:r>
            <a:r>
              <a:rPr lang="en-US" sz="2200">
                <a:solidFill>
                  <a:srgbClr val="000000"/>
                </a:solidFill>
                <a:latin typeface="Calibri"/>
                <a:cs typeface="Calibri"/>
              </a:rPr>
              <a:t> </a:t>
            </a:r>
            <a:r>
              <a:rPr kumimoji="0" lang="en-US" sz="2200" b="0" i="0" u="none" strike="noStrike" kern="1200" cap="none" spc="0" normalizeH="0" baseline="0" noProof="0">
                <a:ln>
                  <a:noFill/>
                </a:ln>
                <a:solidFill>
                  <a:srgbClr val="000000"/>
                </a:solidFill>
                <a:effectLst/>
                <a:uLnTx/>
                <a:uFillTx/>
                <a:latin typeface="Calibri"/>
                <a:cs typeface="Calibri"/>
              </a:rPr>
              <a:t>under the link of Special Administration of an Online Assessment. </a:t>
            </a:r>
          </a:p>
          <a:p>
            <a:pPr marL="628650" indent="-342900" algn="l">
              <a:lnSpc>
                <a:spcPct val="100000"/>
              </a:lnSpc>
              <a:buClr>
                <a:srgbClr val="FF8134"/>
              </a:buClr>
              <a:buFont typeface="Wingdings" panose="05000000000000000000" pitchFamily="2" charset="2"/>
              <a:buChar char="§"/>
              <a:defRPr/>
            </a:pPr>
            <a:r>
              <a:rPr kumimoji="0" lang="en-US" sz="2200" b="0" i="0" u="none" strike="noStrike" kern="1200" cap="none" spc="0" normalizeH="0" baseline="0" noProof="0">
                <a:ln>
                  <a:noFill/>
                </a:ln>
                <a:solidFill>
                  <a:srgbClr val="000000"/>
                </a:solidFill>
                <a:effectLst/>
                <a:uLnTx/>
                <a:uFillTx/>
                <a:latin typeface="Calibri"/>
                <a:cs typeface="Calibri"/>
              </a:rPr>
              <a:t>Special Administration Request Form will be open for submissions in</a:t>
            </a:r>
            <a:r>
              <a:rPr lang="en-US" sz="2200">
                <a:solidFill>
                  <a:srgbClr val="000000"/>
                </a:solidFill>
                <a:latin typeface="Calibri"/>
                <a:cs typeface="Calibri"/>
              </a:rPr>
              <a:t> </a:t>
            </a:r>
            <a:r>
              <a:rPr kumimoji="0" lang="en-US" sz="2200" b="0" i="0" u="none" strike="noStrike" kern="1200" cap="none" spc="0" normalizeH="0" baseline="0" noProof="0">
                <a:ln>
                  <a:noFill/>
                </a:ln>
                <a:solidFill>
                  <a:srgbClr val="000000"/>
                </a:solidFill>
                <a:effectLst/>
                <a:uLnTx/>
                <a:uFillTx/>
                <a:latin typeface="Calibri"/>
                <a:cs typeface="Calibri"/>
              </a:rPr>
              <a:t>October 2019</a:t>
            </a:r>
            <a:r>
              <a:rPr lang="en-US" sz="2200">
                <a:solidFill>
                  <a:srgbClr val="000000"/>
                </a:solidFill>
                <a:latin typeface="Calibri"/>
                <a:cs typeface="Calibri"/>
              </a:rPr>
              <a:t>.</a:t>
            </a:r>
            <a:endParaRPr lang="en-US" sz="2200" b="0" i="0" u="none" strike="noStrike" kern="1200" cap="none" spc="0" normalizeH="0" baseline="0" noProof="0">
              <a:ln>
                <a:noFill/>
              </a:ln>
              <a:solidFill>
                <a:srgbClr val="000000"/>
              </a:solidFill>
              <a:effectLst/>
              <a:uLnTx/>
              <a:uFillTx/>
              <a:latin typeface="Calibri"/>
              <a:cs typeface="Calibri"/>
            </a:endParaRPr>
          </a:p>
          <a:p>
            <a:pPr marL="628650" indent="-342900" algn="l">
              <a:lnSpc>
                <a:spcPct val="100000"/>
              </a:lnSpc>
              <a:buClr>
                <a:srgbClr val="FF8134"/>
              </a:buClr>
              <a:buFont typeface="Wingdings" panose="05000000000000000000" pitchFamily="2" charset="2"/>
              <a:buChar char="§"/>
              <a:defRPr/>
            </a:pPr>
            <a:r>
              <a:rPr kumimoji="0" lang="en-US" sz="2200" b="1" i="0" u="none" strike="noStrike" kern="1200" cap="none" spc="0" normalizeH="0" baseline="0" noProof="0">
                <a:ln>
                  <a:noFill/>
                </a:ln>
                <a:solidFill>
                  <a:srgbClr val="0D6CB9"/>
                </a:solidFill>
                <a:effectLst/>
                <a:uLnTx/>
                <a:uFillTx/>
                <a:latin typeface="Calibri"/>
                <a:cs typeface="Calibri"/>
              </a:rPr>
              <a:t>NEW:</a:t>
            </a:r>
            <a:r>
              <a:rPr kumimoji="0" lang="en-US" sz="2200" b="0" i="0" u="none" strike="noStrike" kern="1200" cap="none" spc="0" normalizeH="0" baseline="0" noProof="0">
                <a:ln>
                  <a:noFill/>
                </a:ln>
                <a:solidFill>
                  <a:srgbClr val="000000"/>
                </a:solidFill>
                <a:effectLst/>
                <a:uLnTx/>
                <a:uFillTx/>
                <a:latin typeface="Calibri"/>
                <a:cs typeface="Calibri"/>
              </a:rPr>
              <a:t> Students taking braille who are also eligible for content and language supports will</a:t>
            </a:r>
            <a:r>
              <a:rPr kumimoji="0" lang="en-US" sz="2200" b="1" i="0" u="none" strike="noStrike" kern="1200" cap="none" spc="0" normalizeH="0" baseline="0" noProof="0">
                <a:ln>
                  <a:noFill/>
                </a:ln>
                <a:solidFill>
                  <a:srgbClr val="000000"/>
                </a:solidFill>
                <a:effectLst/>
                <a:uLnTx/>
                <a:uFillTx/>
                <a:latin typeface="Calibri"/>
                <a:cs typeface="Calibri"/>
              </a:rPr>
              <a:t> NOT </a:t>
            </a:r>
            <a:r>
              <a:rPr kumimoji="0" lang="en-US" sz="2200" b="0" i="0" u="none" strike="noStrike" kern="1200" cap="none" spc="0" normalizeH="0" baseline="0" noProof="0">
                <a:ln>
                  <a:noFill/>
                </a:ln>
                <a:solidFill>
                  <a:srgbClr val="000000"/>
                </a:solidFill>
                <a:effectLst/>
                <a:uLnTx/>
                <a:uFillTx/>
                <a:latin typeface="Calibri"/>
                <a:cs typeface="Calibri"/>
              </a:rPr>
              <a:t>need to have a</a:t>
            </a:r>
            <a:r>
              <a:rPr lang="en-US" sz="2200">
                <a:solidFill>
                  <a:srgbClr val="000000"/>
                </a:solidFill>
                <a:latin typeface="Calibri"/>
                <a:cs typeface="Calibri"/>
              </a:rPr>
              <a:t> </a:t>
            </a:r>
            <a:r>
              <a:rPr kumimoji="0" lang="en-US" sz="2200" b="0" i="0" u="none" strike="noStrike" kern="1200" cap="none" spc="0" normalizeH="0" baseline="0" noProof="0">
                <a:ln>
                  <a:noFill/>
                </a:ln>
                <a:solidFill>
                  <a:srgbClr val="000000"/>
                </a:solidFill>
                <a:effectLst/>
                <a:uLnTx/>
                <a:uFillTx/>
                <a:latin typeface="Calibri"/>
                <a:cs typeface="Calibri"/>
              </a:rPr>
              <a:t> special administration request form for the paper STAAR with Embedded Supports submitted.</a:t>
            </a:r>
            <a:r>
              <a:rPr lang="en-US" sz="2200">
                <a:solidFill>
                  <a:srgbClr val="000000"/>
                </a:solidFill>
                <a:latin typeface="Calibri"/>
                <a:cs typeface="Calibri"/>
              </a:rPr>
              <a:t>  </a:t>
            </a:r>
            <a:endParaRPr lang="en-US" sz="2200" b="0" i="0" u="none" strike="noStrike" kern="1200" cap="none" spc="0" normalizeH="0" baseline="0" noProof="0">
              <a:ln>
                <a:noFill/>
              </a:ln>
              <a:solidFill>
                <a:srgbClr val="000000"/>
              </a:solidFill>
              <a:effectLst/>
              <a:uLnTx/>
              <a:uFillTx/>
              <a:latin typeface="Calibri" charset="0"/>
              <a:cs typeface="Calibri" charset="0"/>
            </a:endParaRPr>
          </a:p>
          <a:p>
            <a:pPr marL="628650" marR="0" lvl="0" indent="-342900" algn="l" defTabSz="914400" rtl="0" eaLnBrk="1" fontAlgn="auto" latinLnBrk="0" hangingPunct="1">
              <a:lnSpc>
                <a:spcPct val="100000"/>
              </a:lnSpc>
              <a:spcBef>
                <a:spcPts val="1000"/>
              </a:spcBef>
              <a:spcAft>
                <a:spcPts val="0"/>
              </a:spcAft>
              <a:buClr>
                <a:srgbClr val="FF8134"/>
              </a:buClr>
              <a:buSzTx/>
              <a:buFont typeface="Wingdings" panose="05000000000000000000" pitchFamily="2" charset="2"/>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endParaRPr>
          </a:p>
          <a:p>
            <a:pPr marL="628650" marR="0" lvl="0" indent="-342900" algn="l" defTabSz="914400" rtl="0" eaLnBrk="1" fontAlgn="auto" latinLnBrk="0" hangingPunct="1">
              <a:lnSpc>
                <a:spcPct val="100000"/>
              </a:lnSpc>
              <a:spcBef>
                <a:spcPts val="1000"/>
              </a:spcBef>
              <a:spcAft>
                <a:spcPts val="0"/>
              </a:spcAft>
              <a:buClr>
                <a:srgbClr val="FF8134"/>
              </a:buClr>
              <a:buSzTx/>
              <a:buFont typeface="Wingdings" panose="05000000000000000000" pitchFamily="2" charset="2"/>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endParaRPr>
          </a:p>
          <a:p>
            <a:pPr marL="740410" marR="0" lvl="1" indent="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690245"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Special Administration Requests</a:t>
            </a:r>
          </a:p>
        </p:txBody>
      </p:sp>
      <p:sp>
        <p:nvSpPr>
          <p:cNvPr id="8" name="Explosion: 14 Points 7">
            <a:extLst>
              <a:ext uri="{FF2B5EF4-FFF2-40B4-BE49-F238E27FC236}">
                <a16:creationId xmlns:a16="http://schemas.microsoft.com/office/drawing/2014/main" id="{72205012-DCBD-4CAB-9614-A84B2015CDCA}"/>
              </a:ext>
            </a:extLst>
          </p:cNvPr>
          <p:cNvSpPr/>
          <p:nvPr/>
        </p:nvSpPr>
        <p:spPr>
          <a:xfrm rot="21312486">
            <a:off x="9231898" y="214575"/>
            <a:ext cx="2642714" cy="1136943"/>
          </a:xfrm>
          <a:prstGeom prst="irregularSeal2">
            <a:avLst/>
          </a:prstGeom>
          <a:solidFill>
            <a:srgbClr val="FF8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Calibri"/>
              </a:rPr>
              <a:t>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Calibri"/>
              </a:rPr>
              <a:t>INFORMATION</a:t>
            </a:r>
          </a:p>
        </p:txBody>
      </p:sp>
      <p:pic>
        <p:nvPicPr>
          <p:cNvPr id="9" name="Picture 8">
            <a:extLst>
              <a:ext uri="{FF2B5EF4-FFF2-40B4-BE49-F238E27FC236}">
                <a16:creationId xmlns:a16="http://schemas.microsoft.com/office/drawing/2014/main" id="{7F811217-0FFB-4B42-95F9-5F9D3CD9CFAE}"/>
              </a:ext>
            </a:extLst>
          </p:cNvPr>
          <p:cNvPicPr>
            <a:picLocks noChangeAspect="1"/>
          </p:cNvPicPr>
          <p:nvPr/>
        </p:nvPicPr>
        <p:blipFill rotWithShape="1">
          <a:blip r:embed="rId3"/>
          <a:srcRect l="50000" t="10267" b="8934"/>
          <a:stretch/>
        </p:blipFill>
        <p:spPr>
          <a:xfrm>
            <a:off x="2595297" y="3639312"/>
            <a:ext cx="6914463" cy="3142623"/>
          </a:xfrm>
          <a:prstGeom prst="rect">
            <a:avLst/>
          </a:prstGeom>
          <a:ln>
            <a:solidFill>
              <a:srgbClr val="0D6CB9"/>
            </a:solidFill>
          </a:ln>
        </p:spPr>
      </p:pic>
      <p:sp>
        <p:nvSpPr>
          <p:cNvPr id="10" name="Oval 9">
            <a:extLst>
              <a:ext uri="{FF2B5EF4-FFF2-40B4-BE49-F238E27FC236}">
                <a16:creationId xmlns:a16="http://schemas.microsoft.com/office/drawing/2014/main" id="{9C4F8042-2820-46CD-B274-83683A14314F}"/>
              </a:ext>
            </a:extLst>
          </p:cNvPr>
          <p:cNvSpPr/>
          <p:nvPr/>
        </p:nvSpPr>
        <p:spPr>
          <a:xfrm>
            <a:off x="2322576" y="5861304"/>
            <a:ext cx="2770632" cy="4023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5542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03212" y="1251164"/>
            <a:ext cx="10787820" cy="470724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742950" marR="0" lvl="0" indent="-457200" algn="l" defTabSz="914400" rtl="0" eaLnBrk="1" fontAlgn="auto" latinLnBrk="0" hangingPunct="1">
              <a:lnSpc>
                <a:spcPct val="100000"/>
              </a:lnSpc>
              <a:spcBef>
                <a:spcPts val="1000"/>
              </a:spcBef>
              <a:spcAft>
                <a:spcPts val="0"/>
              </a:spcAft>
              <a:buClr>
                <a:srgbClr val="FF8134"/>
              </a:buClr>
              <a:buSzTx/>
              <a:buFont typeface="Wingdings"/>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Designated supports decisions should be made as close as possible to the assessment to account for </a:t>
            </a:r>
            <a:r>
              <a:rPr lang="en-US" sz="2800">
                <a:solidFill>
                  <a:srgbClr val="000000"/>
                </a:solidFill>
                <a:latin typeface="Calibri"/>
                <a:cs typeface="Calibri"/>
              </a:rPr>
              <a:t>students'</a:t>
            </a:r>
            <a:r>
              <a:rPr kumimoji="0" lang="en-US" sz="2800" b="0" i="0" u="none" strike="noStrike" kern="1200" cap="none" spc="0" normalizeH="0" baseline="0" noProof="0">
                <a:ln>
                  <a:noFill/>
                </a:ln>
                <a:solidFill>
                  <a:srgbClr val="000000"/>
                </a:solidFill>
                <a:effectLst/>
                <a:uLnTx/>
                <a:uFillTx/>
                <a:latin typeface="Calibri"/>
                <a:cs typeface="Calibri"/>
              </a:rPr>
              <a:t> progress in acquiring the English language. </a:t>
            </a:r>
          </a:p>
          <a:p>
            <a:pPr marL="742950" marR="0" lvl="0" indent="-457200" algn="l" defTabSz="914400" rtl="0" eaLnBrk="1" fontAlgn="auto" latinLnBrk="0" hangingPunct="1">
              <a:lnSpc>
                <a:spcPct val="100000"/>
              </a:lnSpc>
              <a:spcBef>
                <a:spcPts val="1000"/>
              </a:spcBef>
              <a:spcAft>
                <a:spcPts val="0"/>
              </a:spcAft>
              <a:buClr>
                <a:srgbClr val="FF8134"/>
              </a:buClr>
              <a:buSzTx/>
              <a:buFont typeface="Wingdings"/>
              <a:buChar char="§"/>
              <a:tabLst/>
              <a:defRPr/>
            </a:pPr>
            <a:endParaRPr kumimoji="0" lang="en-US" sz="2800" b="0" i="0" u="none" strike="noStrike" kern="1200" cap="none" spc="0" normalizeH="0" baseline="0" noProof="0">
              <a:ln>
                <a:noFill/>
              </a:ln>
              <a:solidFill>
                <a:srgbClr val="000000"/>
              </a:solidFill>
              <a:effectLst/>
              <a:uLnTx/>
              <a:uFillTx/>
              <a:latin typeface="Calibri" charset="0"/>
              <a:ea typeface="+mn-ea"/>
              <a:cs typeface="Calibri" charset="0"/>
            </a:endParaRPr>
          </a:p>
          <a:p>
            <a:pPr marL="742950" indent="-457200" algn="l">
              <a:lnSpc>
                <a:spcPct val="100000"/>
              </a:lnSpc>
              <a:buClr>
                <a:srgbClr val="FF8134"/>
              </a:buClr>
              <a:buFont typeface="Wingdings"/>
              <a:buChar char="§"/>
              <a:defRPr/>
            </a:pPr>
            <a:r>
              <a:rPr kumimoji="0" lang="en-US" sz="2800" b="0" i="0" u="none" strike="noStrike" kern="1200" cap="none" spc="0" normalizeH="0" baseline="0" noProof="0">
                <a:ln>
                  <a:noFill/>
                </a:ln>
                <a:solidFill>
                  <a:srgbClr val="000000"/>
                </a:solidFill>
                <a:effectLst/>
                <a:uLnTx/>
                <a:uFillTx/>
                <a:latin typeface="Calibri"/>
                <a:cs typeface="Calibri"/>
              </a:rPr>
              <a:t>Making a determination for a student the previous year may not take into account this progress and must be revisited.</a:t>
            </a:r>
            <a:r>
              <a:rPr lang="en-US" sz="2800">
                <a:solidFill>
                  <a:srgbClr val="000000"/>
                </a:solidFill>
                <a:latin typeface="Calibri"/>
                <a:cs typeface="Calibri"/>
              </a:rPr>
              <a:t> </a:t>
            </a:r>
            <a:endParaRPr lang="en-US" sz="2800">
              <a:solidFill>
                <a:srgbClr val="000000"/>
              </a:solidFill>
              <a:latin typeface="Calibri" charset="0"/>
              <a:cs typeface="Calibri" charset="0"/>
            </a:endParaRPr>
          </a:p>
          <a:p>
            <a:pPr marL="285750" marR="0" lvl="0" algn="l" defTabSz="914400" rtl="0" eaLnBrk="1" fontAlgn="auto" latinLnBrk="0" hangingPunct="1">
              <a:lnSpc>
                <a:spcPct val="100000"/>
              </a:lnSpc>
              <a:spcBef>
                <a:spcPts val="1000"/>
              </a:spcBef>
              <a:spcAft>
                <a:spcPts val="0"/>
              </a:spcAft>
              <a:buClr>
                <a:srgbClr val="FF8134"/>
              </a:buClr>
              <a:buSzTx/>
              <a:tabLst/>
              <a:defRPr/>
            </a:pPr>
            <a:endParaRPr lang="en-US" sz="2800" b="1">
              <a:solidFill>
                <a:srgbClr val="0070C0"/>
              </a:solidFill>
              <a:latin typeface="Calibri" charset="0"/>
              <a:cs typeface="Calibri" charset="0"/>
            </a:endParaRPr>
          </a:p>
          <a:p>
            <a:pPr marL="742950" indent="-457200" algn="l">
              <a:lnSpc>
                <a:spcPct val="100000"/>
              </a:lnSpc>
              <a:buClr>
                <a:srgbClr val="FF8134"/>
              </a:buClr>
              <a:buFont typeface="Wingdings"/>
              <a:buChar char="§"/>
              <a:defRPr/>
            </a:pPr>
            <a:r>
              <a:rPr lang="en-US" sz="2800">
                <a:solidFill>
                  <a:srgbClr val="000000"/>
                </a:solidFill>
                <a:latin typeface="Calibri"/>
                <a:cs typeface="Calibri"/>
              </a:rPr>
              <a:t>LPAC alone has authority for decision restricted to Oral Administration, Content and language supports, and Extra time.</a:t>
            </a:r>
          </a:p>
          <a:p>
            <a:pPr marL="285750" marR="0" lvl="0" algn="l" defTabSz="914400" rtl="0" eaLnBrk="1" fontAlgn="auto" latinLnBrk="0" hangingPunct="1">
              <a:lnSpc>
                <a:spcPct val="100000"/>
              </a:lnSpc>
              <a:spcBef>
                <a:spcPts val="1000"/>
              </a:spcBef>
              <a:spcAft>
                <a:spcPts val="0"/>
              </a:spcAft>
              <a:buClr>
                <a:srgbClr val="FF8134"/>
              </a:buClr>
              <a:buSzTx/>
              <a:tabLst/>
              <a:defRPr/>
            </a:pPr>
            <a:endParaRPr kumimoji="0" lang="en-US" sz="2800" b="0" i="0" u="none" strike="noStrike" kern="1200" cap="none" spc="0" normalizeH="0" baseline="0" noProof="0">
              <a:ln>
                <a:noFill/>
              </a:ln>
              <a:solidFill>
                <a:srgbClr val="000000"/>
              </a:solidFill>
              <a:effectLst/>
              <a:uLnTx/>
              <a:uFillTx/>
              <a:latin typeface="Calibri" charset="0"/>
              <a:ea typeface="+mn-ea"/>
              <a:cs typeface="Calibri" charset="0"/>
            </a:endParaRPr>
          </a:p>
          <a:p>
            <a:pPr marL="742950" marR="0" lvl="0" indent="-457200" algn="l" defTabSz="914400" rtl="0" eaLnBrk="1" fontAlgn="auto" latinLnBrk="0" hangingPunct="1">
              <a:lnSpc>
                <a:spcPct val="100000"/>
              </a:lnSpc>
              <a:spcBef>
                <a:spcPts val="1000"/>
              </a:spcBef>
              <a:spcAft>
                <a:spcPts val="0"/>
              </a:spcAft>
              <a:buClr>
                <a:srgbClr val="FF8134"/>
              </a:buClr>
              <a:buSzTx/>
              <a:buFont typeface="Wingdings"/>
              <a:buChar char="§"/>
              <a:tabLst/>
              <a:defRPr/>
            </a:pPr>
            <a:endParaRPr kumimoji="0" lang="en-US" sz="2800" b="0" i="0" u="none" strike="noStrike" kern="1200" cap="none" spc="0" normalizeH="0" baseline="0" noProof="0">
              <a:ln>
                <a:noFill/>
              </a:ln>
              <a:solidFill>
                <a:srgbClr val="000000"/>
              </a:solidFill>
              <a:effectLst/>
              <a:uLnTx/>
              <a:uFillTx/>
              <a:latin typeface="Calibri" charset="0"/>
              <a:ea typeface="+mn-ea"/>
              <a:cs typeface="Calibri" charset="0"/>
            </a:endParaRPr>
          </a:p>
          <a:p>
            <a:pPr marL="285750" marR="0" lvl="0" indent="0" algn="l" defTabSz="914400" rtl="0" eaLnBrk="1" fontAlgn="auto" latinLnBrk="0" hangingPunct="1">
              <a:lnSpc>
                <a:spcPct val="100000"/>
              </a:lnSpc>
              <a:spcBef>
                <a:spcPts val="1000"/>
              </a:spcBef>
              <a:spcAft>
                <a:spcPts val="0"/>
              </a:spcAft>
              <a:buClr>
                <a:srgbClr val="FF8134"/>
              </a:buClr>
              <a:buSzTx/>
              <a:buFont typeface="Arial"/>
              <a:buNone/>
              <a:tabLst/>
              <a:defRPr/>
            </a:pPr>
            <a:endParaRPr kumimoji="0" lang="en-US" sz="26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285750" marR="0" lvl="0" indent="0" algn="l" defTabSz="914400" rtl="0" eaLnBrk="1" fontAlgn="auto" latinLnBrk="0" hangingPunct="1">
              <a:lnSpc>
                <a:spcPct val="100000"/>
              </a:lnSpc>
              <a:spcBef>
                <a:spcPts val="1000"/>
              </a:spcBef>
              <a:spcAft>
                <a:spcPts val="0"/>
              </a:spcAft>
              <a:buClr>
                <a:srgbClr val="FF8134"/>
              </a:buClr>
              <a:buSzTx/>
              <a:buFont typeface="Arial"/>
              <a:buNone/>
              <a:tabLst/>
              <a:defRPr/>
            </a:pPr>
            <a:endParaRPr kumimoji="0" lang="en-US" sz="2600" b="1" i="0" u="none" strike="noStrike" kern="1200" cap="none" spc="0" normalizeH="0" baseline="0" noProof="0">
              <a:ln>
                <a:noFill/>
              </a:ln>
              <a:solidFill>
                <a:srgbClr val="1682C5"/>
              </a:solidFill>
              <a:effectLst/>
              <a:uLnTx/>
              <a:uFillTx/>
              <a:latin typeface="Calibri" charset="0"/>
              <a:ea typeface="+mn-ea"/>
              <a:cs typeface="Calibri" charset="0"/>
            </a:endParaRPr>
          </a:p>
          <a:p>
            <a:pPr marL="628650" marR="0" lvl="0" indent="-342900" algn="l" defTabSz="914400" rtl="0" eaLnBrk="1" fontAlgn="auto" latinLnBrk="0" hangingPunct="1">
              <a:lnSpc>
                <a:spcPct val="100000"/>
              </a:lnSpc>
              <a:spcBef>
                <a:spcPts val="1000"/>
              </a:spcBef>
              <a:spcAft>
                <a:spcPts val="0"/>
              </a:spcAft>
              <a:buClr>
                <a:srgbClr val="FF8134"/>
              </a:buClr>
              <a:buSzTx/>
              <a:buFont typeface="Wingdings" panose="05000000000000000000" pitchFamily="2" charset="2"/>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endParaRPr>
          </a:p>
          <a:p>
            <a:pPr marL="740410" marR="0" lvl="1" indent="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690245"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Calibri"/>
              </a:rPr>
              <a:t>LPAC Decision-Making Requirements </a:t>
            </a:r>
          </a:p>
        </p:txBody>
      </p:sp>
      <p:sp>
        <p:nvSpPr>
          <p:cNvPr id="8" name="Explosion: 14 Points 7">
            <a:extLst>
              <a:ext uri="{FF2B5EF4-FFF2-40B4-BE49-F238E27FC236}">
                <a16:creationId xmlns:a16="http://schemas.microsoft.com/office/drawing/2014/main" id="{30EE5D90-3EEA-0546-B73C-845C0BF429F1}"/>
              </a:ext>
            </a:extLst>
          </p:cNvPr>
          <p:cNvSpPr/>
          <p:nvPr/>
        </p:nvSpPr>
        <p:spPr>
          <a:xfrm rot="20471536">
            <a:off x="79289" y="5318152"/>
            <a:ext cx="1509443" cy="741872"/>
          </a:xfrm>
          <a:prstGeom prst="irregularSeal2">
            <a:avLst/>
          </a:prstGeom>
          <a:solidFill>
            <a:srgbClr val="FF8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rPr>
              <a:t>NEW</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4190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36705" y="1269049"/>
            <a:ext cx="11104121" cy="452034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581025" marR="0" lvl="0" indent="-457200" algn="l" defTabSz="914400" rtl="0" eaLnBrk="1" fontAlgn="auto" latinLnBrk="0" hangingPunct="1">
              <a:lnSpc>
                <a:spcPct val="90000"/>
              </a:lnSpc>
              <a:spcBef>
                <a:spcPts val="100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a:rPr>
              <a:t>Depending on local policies for these committees (i.e., what time of year they meet</a:t>
            </a:r>
            <a:r>
              <a:rPr lang="en-US" sz="2800">
                <a:solidFill>
                  <a:srgbClr val="000000"/>
                </a:solidFill>
                <a:latin typeface="Calibri" panose="020F0502020204030204"/>
                <a:cs typeface="Calibri"/>
              </a:rPr>
              <a:t>):</a:t>
            </a:r>
            <a:r>
              <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a:rPr>
              <a:t> </a:t>
            </a:r>
            <a:endParaRPr lang="en-US" sz="2800" b="0" i="0" u="none" strike="noStrike" kern="1200" cap="none" spc="0" normalizeH="0" baseline="0" noProof="0">
              <a:ln>
                <a:noFill/>
              </a:ln>
              <a:solidFill>
                <a:srgbClr val="000000"/>
              </a:solidFill>
              <a:effectLst/>
              <a:uLnTx/>
              <a:uFillTx/>
              <a:latin typeface="Calibri" panose="020F0502020204030204"/>
              <a:cs typeface="Calibri"/>
            </a:endParaRPr>
          </a:p>
          <a:p>
            <a:pPr marL="123825" marR="0" lvl="0" indent="0" algn="l" defTabSz="914400" rtl="0" eaLnBrk="1" fontAlgn="auto" latinLnBrk="0" hangingPunct="1">
              <a:lnSpc>
                <a:spcPct val="90000"/>
              </a:lnSpc>
              <a:spcBef>
                <a:spcPts val="1000"/>
              </a:spcBef>
              <a:spcAft>
                <a:spcPts val="0"/>
              </a:spcAft>
              <a:buClr>
                <a:srgbClr val="FF8134"/>
              </a:buClr>
              <a:buSzTx/>
              <a:buFont typeface="Arial"/>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charset="0"/>
            </a:endParaRPr>
          </a:p>
          <a:p>
            <a:pPr marL="1038225" marR="0" lvl="1" indent="-4572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a:rPr>
              <a:t>If the documented designated supports in place for the student are still valid, there is no reason to meet again.  </a:t>
            </a:r>
            <a:endParaRPr lang="en-US" sz="2800" b="0" i="0" u="none" strike="noStrike" kern="1200" cap="none" spc="0" normalizeH="0" baseline="0" noProof="0">
              <a:ln>
                <a:noFill/>
              </a:ln>
              <a:solidFill>
                <a:srgbClr val="000000"/>
              </a:solidFill>
              <a:effectLst/>
              <a:uLnTx/>
              <a:uFillTx/>
              <a:latin typeface="Calibri" panose="020F0502020204030204"/>
              <a:cs typeface="Calibri"/>
            </a:endParaRPr>
          </a:p>
          <a:p>
            <a:pPr marL="1038225" marR="0" lvl="1" indent="-4572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endParaRPr lang="en-US" sz="2800" b="0" i="0" u="none" strike="noStrike" kern="1200" cap="none" spc="0" normalizeH="0" baseline="0" noProof="0">
              <a:ln>
                <a:noFill/>
              </a:ln>
              <a:solidFill>
                <a:srgbClr val="000000"/>
              </a:solidFill>
              <a:effectLst/>
              <a:uLnTx/>
              <a:uFillTx/>
              <a:latin typeface="Calibri" panose="020F0502020204030204"/>
              <a:cs typeface="Calibri" charset="0"/>
            </a:endParaRPr>
          </a:p>
          <a:p>
            <a:pPr marL="1038225" marR="0" lvl="1" indent="-4572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a:rPr>
              <a:t>If the documented designated supports in place for the student are not valid, this should be corrected.</a:t>
            </a:r>
            <a:endParaRPr lang="en-US" sz="2800" b="0" i="0" u="none" strike="noStrike" kern="1200" cap="none" spc="0" normalizeH="0" baseline="0" noProof="0">
              <a:ln>
                <a:noFill/>
              </a:ln>
              <a:solidFill>
                <a:srgbClr val="000000"/>
              </a:solidFill>
              <a:effectLst/>
              <a:uLnTx/>
              <a:uFillTx/>
              <a:latin typeface="Calibri" panose="020F0502020204030204"/>
              <a:cs typeface="Calibri"/>
            </a:endParaRPr>
          </a:p>
          <a:p>
            <a:pPr marL="628650" marR="0" lvl="0" indent="-342900" algn="l" defTabSz="914400" rtl="0" eaLnBrk="1" fontAlgn="auto" latinLnBrk="0" hangingPunct="1">
              <a:lnSpc>
                <a:spcPct val="100000"/>
              </a:lnSpc>
              <a:spcBef>
                <a:spcPts val="1000"/>
              </a:spcBef>
              <a:spcAft>
                <a:spcPts val="0"/>
              </a:spcAft>
              <a:buClr>
                <a:srgbClr val="FF8134"/>
              </a:buClr>
              <a:buSzTx/>
              <a:buFont typeface="Wingdings" panose="05000000000000000000" pitchFamily="2" charset="2"/>
              <a:buChar char="§"/>
              <a:tabLst/>
              <a:defRPr/>
            </a:pPr>
            <a:endParaRPr lang="en-US" sz="2800" b="0" i="0" u="none" strike="noStrike" kern="1200" cap="none" spc="0" normalizeH="0" baseline="0" noProof="0">
              <a:ln>
                <a:noFill/>
              </a:ln>
              <a:solidFill>
                <a:srgbClr val="000000"/>
              </a:solidFill>
              <a:effectLst/>
              <a:uLnTx/>
              <a:uFillTx/>
              <a:latin typeface="Calibri" charset="0"/>
              <a:cs typeface="Calibri" charset="0"/>
            </a:endParaRPr>
          </a:p>
          <a:p>
            <a:pPr marL="740410" marR="0" lvl="1" indent="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lang="en-US" sz="2800" b="0" i="0" u="none" strike="noStrike" kern="1200" cap="none" spc="0" normalizeH="0" baseline="0" noProof="0">
              <a:ln>
                <a:noFill/>
              </a:ln>
              <a:solidFill>
                <a:srgbClr val="000000"/>
              </a:solidFill>
              <a:effectLst/>
              <a:uLnTx/>
              <a:uFillTx/>
              <a:latin typeface="Calibri" panose="020F0502020204030204"/>
              <a:cs typeface="Calibri"/>
            </a:endParaRPr>
          </a:p>
          <a:p>
            <a:pPr marL="690245"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lang="en-US" sz="2800" b="0" i="0" u="none" strike="noStrike" kern="1200" cap="none" spc="0" normalizeH="0" baseline="0" noProof="0">
              <a:ln>
                <a:noFill/>
              </a:ln>
              <a:solidFill>
                <a:srgbClr val="000000"/>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9587338" cy="102228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Calibri"/>
              </a:rPr>
              <a:t>RTI (and similar) Committee </a:t>
            </a:r>
            <a:endParaRPr kumimoji="0" lang="en-US" sz="6000" b="0" i="0" u="none" strike="noStrike" kern="1200" cap="none" spc="0" normalizeH="0" baseline="0" noProof="0">
              <a:ln>
                <a:noFill/>
              </a:ln>
              <a:solidFill>
                <a:srgbClr val="1682C5"/>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Calibri"/>
              </a:rPr>
              <a:t>Decision-Making Requirements </a:t>
            </a:r>
            <a:endParaRPr kumimoji="0" lang="en-US" sz="6000" b="0" i="0" u="none" strike="noStrike" kern="1200" cap="none" spc="0" normalizeH="0" baseline="0" noProof="0">
              <a:ln>
                <a:noFill/>
              </a:ln>
              <a:solidFill>
                <a:srgbClr val="1682C5"/>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7430200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44710" y="1390396"/>
            <a:ext cx="11222982" cy="523560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581025" marR="0" lvl="0" indent="-457200" algn="l" defTabSz="914400" rtl="0" eaLnBrk="1" fontAlgn="auto" latinLnBrk="0" hangingPunct="1">
              <a:lnSpc>
                <a:spcPct val="90000"/>
              </a:lnSpc>
              <a:spcBef>
                <a:spcPts val="100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Section 504 </a:t>
            </a:r>
            <a:r>
              <a:rPr lang="en-US" sz="2800">
                <a:solidFill>
                  <a:srgbClr val="000000"/>
                </a:solidFill>
                <a:latin typeface="Calibri"/>
                <a:cs typeface="Calibri"/>
              </a:rPr>
              <a:t>committee</a:t>
            </a:r>
            <a:r>
              <a:rPr kumimoji="0" lang="en-US" sz="2800" b="0" i="0" u="none" strike="noStrike" kern="1200" cap="none" spc="0" normalizeH="0" baseline="0" noProof="0">
                <a:ln>
                  <a:noFill/>
                </a:ln>
                <a:solidFill>
                  <a:srgbClr val="000000"/>
                </a:solidFill>
                <a:effectLst/>
                <a:uLnTx/>
                <a:uFillTx/>
                <a:latin typeface="Calibri"/>
                <a:cs typeface="Calibri"/>
              </a:rPr>
              <a:t> should ensure that a student's accommodation plan is current for the school year. </a:t>
            </a:r>
            <a:endParaRPr lang="en-US" sz="2800" b="0" i="0" u="none" strike="noStrike" kern="1200" cap="none" spc="0" normalizeH="0" baseline="0" noProof="0">
              <a:ln>
                <a:noFill/>
              </a:ln>
              <a:solidFill>
                <a:srgbClr val="000000"/>
              </a:solidFill>
              <a:effectLst/>
              <a:uLnTx/>
              <a:uFillTx/>
              <a:latin typeface="Calibri"/>
              <a:cs typeface="Calibri"/>
            </a:endParaRPr>
          </a:p>
          <a:p>
            <a:pPr marL="123825" marR="0" lvl="0" indent="0" algn="l" defTabSz="914400" rtl="0" eaLnBrk="1" fontAlgn="auto" latinLnBrk="0" hangingPunct="1">
              <a:lnSpc>
                <a:spcPct val="90000"/>
              </a:lnSpc>
              <a:spcBef>
                <a:spcPts val="1000"/>
              </a:spcBef>
              <a:spcAft>
                <a:spcPts val="0"/>
              </a:spcAft>
              <a:buClr>
                <a:srgbClr val="FF8134"/>
              </a:buClr>
              <a:buSzTx/>
              <a:buFont typeface="Arial"/>
              <a:buNone/>
              <a:tabLst/>
              <a:defRPr/>
            </a:pPr>
            <a:endParaRPr lang="en-US" sz="2800" b="0" i="0" u="none" strike="noStrike" kern="1200" cap="none" spc="0" normalizeH="0" baseline="0" noProof="0">
              <a:ln>
                <a:noFill/>
              </a:ln>
              <a:solidFill>
                <a:srgbClr val="000000"/>
              </a:solidFill>
              <a:effectLst/>
              <a:uLnTx/>
              <a:uFillTx/>
              <a:latin typeface="Calibri" charset="0"/>
              <a:cs typeface="Calibri" charset="0"/>
            </a:endParaRPr>
          </a:p>
          <a:p>
            <a:pPr marL="1609725" marR="0" lvl="2" indent="-5715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If the documented designated supports in place for the student are still valid, there is no reason to meet again. </a:t>
            </a:r>
            <a:endParaRPr lang="en-US" sz="2800" b="0" i="0" u="none" strike="noStrike" kern="1200" cap="none" spc="0" normalizeH="0" baseline="0" noProof="0">
              <a:ln>
                <a:noFill/>
              </a:ln>
              <a:solidFill>
                <a:srgbClr val="000000"/>
              </a:solidFill>
              <a:effectLst/>
              <a:uLnTx/>
              <a:uFillTx/>
              <a:latin typeface="Calibri"/>
              <a:cs typeface="Calibri"/>
            </a:endParaRPr>
          </a:p>
          <a:p>
            <a:pPr marL="1609725" marR="0" lvl="2" indent="-5715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endParaRPr lang="en-US" sz="2800" b="0" i="0" u="none" strike="noStrike" kern="1200" cap="none" spc="0" normalizeH="0" baseline="0" noProof="0">
              <a:ln>
                <a:noFill/>
              </a:ln>
              <a:solidFill>
                <a:srgbClr val="000000"/>
              </a:solidFill>
              <a:effectLst/>
              <a:uLnTx/>
              <a:uFillTx/>
              <a:latin typeface="Calibri" charset="0"/>
              <a:cs typeface="Calibri" charset="0"/>
            </a:endParaRPr>
          </a:p>
          <a:p>
            <a:pPr marL="1609725" marR="0" lvl="2" indent="-5715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a:cs typeface="Calibri"/>
              </a:rPr>
              <a:t>If the documented designated supports in place for the student are not valid, this should be corrected.</a:t>
            </a:r>
            <a:endParaRPr lang="en-US" sz="2800" b="0" i="0" u="none" strike="noStrike" kern="1200" cap="none" spc="0" normalizeH="0" baseline="0" noProof="0">
              <a:ln>
                <a:noFill/>
              </a:ln>
              <a:solidFill>
                <a:srgbClr val="000000"/>
              </a:solidFill>
              <a:effectLst/>
              <a:uLnTx/>
              <a:uFillTx/>
              <a:latin typeface="Calibri"/>
              <a:cs typeface="Calibri"/>
            </a:endParaRPr>
          </a:p>
        </p:txBody>
      </p:sp>
      <p:sp>
        <p:nvSpPr>
          <p:cNvPr id="4" name="Title 10"/>
          <p:cNvSpPr txBox="1">
            <a:spLocks/>
          </p:cNvSpPr>
          <p:nvPr/>
        </p:nvSpPr>
        <p:spPr>
          <a:xfrm>
            <a:off x="1978570" y="248815"/>
            <a:ext cx="9587338" cy="102228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Calibri"/>
              </a:rPr>
              <a:t>Section 504 Committee </a:t>
            </a:r>
            <a:endParaRPr kumimoji="0" lang="en-US" sz="6000" b="0" i="0" u="none" strike="noStrike" kern="1200" cap="none" spc="0" normalizeH="0" baseline="0" noProof="0">
              <a:ln>
                <a:noFill/>
              </a:ln>
              <a:solidFill>
                <a:srgbClr val="1682C5"/>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Calibri"/>
              </a:rPr>
              <a:t>Decision-Making Requirements </a:t>
            </a:r>
            <a:endParaRPr kumimoji="0" lang="en-US" sz="6000" b="0" i="0" u="none" strike="noStrike" kern="1200" cap="none" spc="0" normalizeH="0" baseline="0" noProof="0">
              <a:ln>
                <a:noFill/>
              </a:ln>
              <a:solidFill>
                <a:srgbClr val="1682C5"/>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718193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14282" y="1389483"/>
            <a:ext cx="10989103" cy="535422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66725" indent="-342900" algn="l">
              <a:buClr>
                <a:srgbClr val="FF8134"/>
              </a:buClr>
              <a:buFont typeface="Wingdings" panose="05000000000000000000" pitchFamily="2" charset="2"/>
              <a:buChar char="§"/>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a:rPr>
              <a:t>The responsibilities of the ARD committee do not change simply because the state assessment accommodation policy has changed.</a:t>
            </a:r>
            <a:r>
              <a:rPr lang="en-US" sz="2800">
                <a:solidFill>
                  <a:srgbClr val="000000"/>
                </a:solidFill>
                <a:latin typeface="Calibri" panose="020F0502020204030204"/>
                <a:cs typeface="Calibri"/>
              </a:rPr>
              <a:t> </a:t>
            </a:r>
            <a:r>
              <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a:rPr>
              <a:t>The purpose of an IEP is to document current and correct information. Any part of that document that is no longer true and valid should be updated. </a:t>
            </a:r>
            <a:endParaRPr lang="en-US" sz="2800" b="0" i="0" u="none" strike="noStrike" kern="1200" cap="none" spc="0" normalizeH="0" baseline="0" noProof="0">
              <a:ln>
                <a:noFill/>
              </a:ln>
              <a:solidFill>
                <a:srgbClr val="000000"/>
              </a:solidFill>
              <a:effectLst/>
              <a:uLnTx/>
              <a:uFillTx/>
              <a:latin typeface="Calibri" panose="020F0502020204030204"/>
              <a:cs typeface="Calibri"/>
            </a:endParaRPr>
          </a:p>
          <a:p>
            <a:pPr marL="466725" marR="0" lvl="0" indent="-342900" algn="l" defTabSz="914400" rtl="0" eaLnBrk="1" fontAlgn="auto" latinLnBrk="0" hangingPunct="1">
              <a:lnSpc>
                <a:spcPct val="90000"/>
              </a:lnSpc>
              <a:spcBef>
                <a:spcPts val="1000"/>
              </a:spcBef>
              <a:spcAft>
                <a:spcPts val="0"/>
              </a:spcAft>
              <a:buClr>
                <a:srgbClr val="FF8134"/>
              </a:buClr>
              <a:buSzTx/>
              <a:buFont typeface="Wingdings" panose="05000000000000000000" pitchFamily="2" charset="2"/>
              <a:buChar char="§"/>
              <a:tabLst/>
              <a:defRPr/>
            </a:pPr>
            <a:endParaRPr lang="en-US" sz="900" b="0" i="0" u="none" strike="noStrike" kern="1200" cap="none" spc="0" normalizeH="0" baseline="0" noProof="0">
              <a:ln>
                <a:noFill/>
              </a:ln>
              <a:solidFill>
                <a:srgbClr val="000000"/>
              </a:solidFill>
              <a:effectLst/>
              <a:uLnTx/>
              <a:uFillTx/>
              <a:latin typeface="Calibri" panose="020F0502020204030204"/>
              <a:cs typeface="Calibri"/>
            </a:endParaRPr>
          </a:p>
          <a:p>
            <a:pPr marL="1381125" lvl="2" indent="-342900" algn="l">
              <a:buClr>
                <a:srgbClr val="FF8134"/>
              </a:buClr>
              <a:buFont typeface="Wingdings" panose="05000000000000000000" pitchFamily="2" charset="2"/>
              <a:buChar char="§"/>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a:rPr>
              <a:t>The ARD committee does not have to meet again regarding state assessment</a:t>
            </a:r>
            <a:r>
              <a:rPr lang="en-US" sz="2800">
                <a:solidFill>
                  <a:srgbClr val="000000"/>
                </a:solidFill>
                <a:latin typeface="Calibri" panose="020F0502020204030204"/>
                <a:cs typeface="Calibri"/>
              </a:rPr>
              <a:t> </a:t>
            </a:r>
            <a:r>
              <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a:rPr>
              <a:t>accommodations if decisions made at the annual meeting still apply to the current school year. </a:t>
            </a:r>
            <a:endParaRPr lang="en-US" sz="2800" b="0" i="0" u="none" strike="noStrike" kern="1200" cap="none" spc="0" normalizeH="0" baseline="0" noProof="0">
              <a:ln>
                <a:noFill/>
              </a:ln>
              <a:solidFill>
                <a:srgbClr val="000000"/>
              </a:solidFill>
              <a:effectLst/>
              <a:uLnTx/>
              <a:uFillTx/>
              <a:latin typeface="Calibri" panose="020F0502020204030204"/>
              <a:cs typeface="Calibri"/>
            </a:endParaRPr>
          </a:p>
          <a:p>
            <a:pPr marL="466725" marR="0" lvl="0" indent="-342900" algn="l" defTabSz="914400" rtl="0" eaLnBrk="1" fontAlgn="auto" latinLnBrk="0" hangingPunct="1">
              <a:lnSpc>
                <a:spcPct val="90000"/>
              </a:lnSpc>
              <a:spcBef>
                <a:spcPts val="1000"/>
              </a:spcBef>
              <a:spcAft>
                <a:spcPts val="0"/>
              </a:spcAft>
              <a:buClr>
                <a:srgbClr val="FF8134"/>
              </a:buClr>
              <a:buSzTx/>
              <a:buFont typeface="Wingdings" panose="05000000000000000000" pitchFamily="2" charset="2"/>
              <a:buChar char="§"/>
              <a:tabLst/>
              <a:defRPr/>
            </a:pPr>
            <a:endParaRPr lang="en-US" sz="900" b="0" i="0" u="none" strike="noStrike" kern="1200" cap="none" spc="0" normalizeH="0" baseline="0" noProof="0">
              <a:ln>
                <a:noFill/>
              </a:ln>
              <a:solidFill>
                <a:srgbClr val="000000"/>
              </a:solidFill>
              <a:effectLst/>
              <a:uLnTx/>
              <a:uFillTx/>
              <a:latin typeface="Calibri" panose="020F0502020204030204"/>
              <a:cs typeface="Calibri"/>
            </a:endParaRPr>
          </a:p>
          <a:p>
            <a:pPr marL="1381125" marR="0" lvl="2" indent="-342900" algn="l" defTabSz="914400" rtl="0" eaLnBrk="1" fontAlgn="auto" latinLnBrk="0" hangingPunct="1">
              <a:lnSpc>
                <a:spcPct val="90000"/>
              </a:lnSpc>
              <a:spcBef>
                <a:spcPts val="500"/>
              </a:spcBef>
              <a:spcAft>
                <a:spcPts val="0"/>
              </a:spcAft>
              <a:buClr>
                <a:srgbClr val="FF8134"/>
              </a:buClr>
              <a:buSzTx/>
              <a:buFont typeface="Wingdings" panose="05000000000000000000" pitchFamily="2" charset="2"/>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a:rPr>
              <a:t>The ARD committee would need to meet again regarding state assessment accommodations if decisions made at the annual meeting do not apply to the current school year. </a:t>
            </a:r>
            <a:endParaRPr lang="en-US" sz="2800" b="0" i="0" u="none" strike="noStrike" kern="1200" cap="none" spc="0" normalizeH="0" baseline="0" noProof="0">
              <a:ln>
                <a:noFill/>
              </a:ln>
              <a:solidFill>
                <a:srgbClr val="000000"/>
              </a:solidFill>
              <a:effectLst/>
              <a:uLnTx/>
              <a:uFillTx/>
              <a:latin typeface="Calibri" panose="020F0502020204030204"/>
              <a:cs typeface="Calibri"/>
            </a:endParaRPr>
          </a:p>
          <a:p>
            <a:pPr marL="285750" marR="0" lvl="0" indent="0" algn="l" defTabSz="914400" rtl="0" eaLnBrk="1" fontAlgn="auto" latinLnBrk="0" hangingPunct="1">
              <a:lnSpc>
                <a:spcPct val="100000"/>
              </a:lnSpc>
              <a:spcBef>
                <a:spcPts val="10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1682C5"/>
              </a:solidFill>
              <a:effectLst/>
              <a:uLnTx/>
              <a:uFillTx/>
              <a:latin typeface="Calibri" panose="020F0502020204030204"/>
              <a:ea typeface="+mn-ea"/>
              <a:cs typeface="Calibri"/>
            </a:endParaRPr>
          </a:p>
          <a:p>
            <a:pPr marL="628650" marR="0" lvl="0" indent="-342900" algn="l" defTabSz="914400" rtl="0" eaLnBrk="1" fontAlgn="auto" latinLnBrk="0" hangingPunct="1">
              <a:lnSpc>
                <a:spcPct val="100000"/>
              </a:lnSpc>
              <a:spcBef>
                <a:spcPts val="1000"/>
              </a:spcBef>
              <a:spcAft>
                <a:spcPts val="0"/>
              </a:spcAft>
              <a:buClr>
                <a:srgbClr val="FF8134"/>
              </a:buClr>
              <a:buSzTx/>
              <a:buFont typeface="Wingdings" panose="05000000000000000000" pitchFamily="2" charset="2"/>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endParaRPr>
          </a:p>
          <a:p>
            <a:pPr marL="740410" marR="0" lvl="1" indent="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690245"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400" b="0" i="0" u="none" strike="noStrike" kern="1200" cap="none" spc="0" normalizeH="0" baseline="0" noProof="0">
              <a:ln>
                <a:noFill/>
              </a:ln>
              <a:solidFill>
                <a:srgbClr val="000000"/>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9587338" cy="102228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mj-ea"/>
                <a:cs typeface="Calibri"/>
              </a:rPr>
              <a:t>ARD Committee </a:t>
            </a:r>
            <a:endParaRPr kumimoji="0" lang="en-US" sz="6000" b="0" i="0" u="none" strike="noStrike" kern="1200" cap="none" spc="0" normalizeH="0" baseline="0" noProof="0">
              <a:ln>
                <a:noFill/>
              </a:ln>
              <a:solidFill>
                <a:srgbClr val="1682C5"/>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Calibri"/>
              </a:rPr>
              <a:t>Decision-Making Requirements </a:t>
            </a:r>
            <a:endParaRPr kumimoji="0" lang="en-US" sz="6000" b="0" i="0" u="none" strike="noStrike" kern="1200" cap="none" spc="0" normalizeH="0" baseline="0" noProof="0">
              <a:ln>
                <a:noFill/>
              </a:ln>
              <a:solidFill>
                <a:srgbClr val="1682C5"/>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8260357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71797" y="2098964"/>
            <a:ext cx="5582194" cy="6081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1" i="0" u="none" strike="noStrike" kern="1200" cap="none" spc="0" normalizeH="0" baseline="0" noProof="0">
                <a:ln>
                  <a:noFill/>
                </a:ln>
                <a:solidFill>
                  <a:srgbClr val="1682C5"/>
                </a:solidFill>
                <a:effectLst/>
                <a:uLnTx/>
                <a:uFillTx/>
                <a:latin typeface="Calibri" charset="0"/>
                <a:ea typeface="Calibri" charset="0"/>
                <a:cs typeface="Calibri" charset="0"/>
              </a:rPr>
              <a:t>Check for Understanding</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charset="0"/>
              <a:ea typeface="Calibri" charset="0"/>
              <a:cs typeface="Calibri" charset="0"/>
            </a:endParaRPr>
          </a:p>
        </p:txBody>
      </p:sp>
      <p:sp>
        <p:nvSpPr>
          <p:cNvPr id="4" name="Title 10"/>
          <p:cNvSpPr txBox="1">
            <a:spLocks/>
          </p:cNvSpPr>
          <p:nvPr/>
        </p:nvSpPr>
        <p:spPr>
          <a:xfrm>
            <a:off x="1853879" y="232756"/>
            <a:ext cx="10213430" cy="11006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endParaRPr>
          </a:p>
        </p:txBody>
      </p:sp>
      <p:pic>
        <p:nvPicPr>
          <p:cNvPr id="8" name="Picture 7" descr="A close up of a sign&#10;&#10;Description automatically generated">
            <a:extLst>
              <a:ext uri="{FF2B5EF4-FFF2-40B4-BE49-F238E27FC236}">
                <a16:creationId xmlns:a16="http://schemas.microsoft.com/office/drawing/2014/main" id="{FD96442D-6549-4313-A2F0-BA5B46130AC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01773" y="1850997"/>
            <a:ext cx="5101054" cy="4028729"/>
          </a:xfrm>
          <a:prstGeom prst="rect">
            <a:avLst/>
          </a:prstGeom>
        </p:spPr>
      </p:pic>
    </p:spTree>
    <p:extLst>
      <p:ext uri="{BB962C8B-B14F-4D97-AF65-F5344CB8AC3E}">
        <p14:creationId xmlns:p14="http://schemas.microsoft.com/office/powerpoint/2010/main" val="8674861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0038" y="1320657"/>
            <a:ext cx="5118539" cy="491629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600" b="1" i="0" u="none" strike="noStrike" kern="1200" cap="none" spc="0" normalizeH="0" baseline="0" noProof="0">
              <a:ln>
                <a:noFill/>
              </a:ln>
              <a:solidFill>
                <a:srgbClr val="1682C5"/>
              </a:solidFill>
              <a:effectLst/>
              <a:uLnTx/>
              <a:uFillTx/>
              <a:latin typeface="Calibri" charset="0"/>
              <a:ea typeface="+mn-ea"/>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When you open the STAAR Online Testing Platform (SOTP), you will see a menu of options, including “Tutorials.” </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Once you select “Tutorials,” you will be taken to a screen with several drop-down menus.</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4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Choose the grade, subject, and test (i.e., available supports) you want to view.</a:t>
            </a: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1800" b="0" i="0" u="none" strike="noStrike" kern="1200" cap="none" spc="0" normalizeH="0" baseline="0" noProof="0">
              <a:ln>
                <a:noFill/>
              </a:ln>
              <a:solidFill>
                <a:srgbClr val="404040"/>
              </a:solidFill>
              <a:effectLst/>
              <a:uLnTx/>
              <a:uFillTx/>
              <a:latin typeface="Calibri" charset="0"/>
              <a:ea typeface="Calibri" charset="0"/>
              <a:cs typeface="Calibri" charset="0"/>
            </a:endParaRPr>
          </a:p>
        </p:txBody>
      </p:sp>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 STAAR Online Tutorials</a:t>
            </a:r>
          </a:p>
        </p:txBody>
      </p:sp>
      <p:pic>
        <p:nvPicPr>
          <p:cNvPr id="2" name="Picture 7" descr="A screenshot of a cell phone&#10;&#10;Description generated with very high confidence">
            <a:extLst>
              <a:ext uri="{FF2B5EF4-FFF2-40B4-BE49-F238E27FC236}">
                <a16:creationId xmlns:a16="http://schemas.microsoft.com/office/drawing/2014/main" id="{0FE1450C-3D95-41E8-9317-D762F70E9A2F}"/>
              </a:ext>
            </a:extLst>
          </p:cNvPr>
          <p:cNvPicPr>
            <a:picLocks noChangeAspect="1"/>
          </p:cNvPicPr>
          <p:nvPr/>
        </p:nvPicPr>
        <p:blipFill>
          <a:blip r:embed="rId3"/>
          <a:stretch>
            <a:fillRect/>
          </a:stretch>
        </p:blipFill>
        <p:spPr>
          <a:xfrm>
            <a:off x="5488655" y="1592217"/>
            <a:ext cx="3154148" cy="4579007"/>
          </a:xfrm>
          <a:prstGeom prst="rect">
            <a:avLst/>
          </a:prstGeom>
        </p:spPr>
      </p:pic>
      <p:pic>
        <p:nvPicPr>
          <p:cNvPr id="9" name="Picture 9" descr="A screenshot of a cell phone&#10;&#10;Description generated with very high confidence">
            <a:extLst>
              <a:ext uri="{FF2B5EF4-FFF2-40B4-BE49-F238E27FC236}">
                <a16:creationId xmlns:a16="http://schemas.microsoft.com/office/drawing/2014/main" id="{D7A949BC-535C-4539-8706-DE933FD51298}"/>
              </a:ext>
            </a:extLst>
          </p:cNvPr>
          <p:cNvPicPr>
            <a:picLocks noChangeAspect="1"/>
          </p:cNvPicPr>
          <p:nvPr/>
        </p:nvPicPr>
        <p:blipFill>
          <a:blip r:embed="rId4"/>
          <a:stretch>
            <a:fillRect/>
          </a:stretch>
        </p:blipFill>
        <p:spPr>
          <a:xfrm>
            <a:off x="8760712" y="1592218"/>
            <a:ext cx="3162805" cy="4579007"/>
          </a:xfrm>
          <a:prstGeom prst="rect">
            <a:avLst/>
          </a:prstGeom>
        </p:spPr>
      </p:pic>
    </p:spTree>
    <p:extLst>
      <p:ext uri="{BB962C8B-B14F-4D97-AF65-F5344CB8AC3E}">
        <p14:creationId xmlns:p14="http://schemas.microsoft.com/office/powerpoint/2010/main" val="23641275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STAAR Online Tutorials</a:t>
            </a:r>
            <a:endParaRPr kumimoji="0" lang="en-US" sz="6000" b="0" i="0" u="none" strike="noStrike" kern="1200" cap="none" spc="0" normalizeH="0" baseline="0" noProof="0">
              <a:ln>
                <a:noFill/>
              </a:ln>
              <a:solidFill>
                <a:srgbClr val="1682C5"/>
              </a:solidFill>
              <a:effectLst/>
              <a:uLnTx/>
              <a:uFillTx/>
              <a:latin typeface="Calibri Light" panose="020F0302020204030204"/>
              <a:ea typeface="+mj-ea"/>
              <a:cs typeface="+mj-cs"/>
            </a:endParaRPr>
          </a:p>
        </p:txBody>
      </p:sp>
      <p:sp>
        <p:nvSpPr>
          <p:cNvPr id="2" name="Content Placeholder 2">
            <a:extLst>
              <a:ext uri="{FF2B5EF4-FFF2-40B4-BE49-F238E27FC236}">
                <a16:creationId xmlns:a16="http://schemas.microsoft.com/office/drawing/2014/main" id="{3F0B5660-B562-4261-BF5A-76C20EA5C19A}"/>
              </a:ext>
            </a:extLst>
          </p:cNvPr>
          <p:cNvSpPr txBox="1">
            <a:spLocks/>
          </p:cNvSpPr>
          <p:nvPr/>
        </p:nvSpPr>
        <p:spPr>
          <a:xfrm>
            <a:off x="90038" y="1320657"/>
            <a:ext cx="6081822" cy="4916298"/>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3100" b="1" i="0" u="none" strike="noStrike" kern="1200" cap="none" spc="0" normalizeH="0" baseline="0" noProof="0">
              <a:ln>
                <a:noFill/>
              </a:ln>
              <a:solidFill>
                <a:srgbClr val="1682C5"/>
              </a:solidFill>
              <a:effectLst/>
              <a:uLnTx/>
              <a:uFillTx/>
              <a:latin typeface="Calibri" charset="0"/>
              <a:ea typeface="+mn-ea"/>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6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Tabs at the bottom of the screen act as a table of contents. Each tab contains a page that explains the online feature/tool and provides a short video.</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6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6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Videos do not have sound except for the Speak and Audio videos, which only read aloud the text on the screen.</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6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6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The second page of each tab has a question that can be used to practice with the feature/tool you just learned about.</a:t>
            </a: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endParaRPr kumimoji="0" lang="en-US" sz="26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charset="2"/>
              <a:buChar char="§"/>
              <a:tabLst/>
              <a:defRPr/>
            </a:pPr>
            <a:r>
              <a:rPr kumimoji="0" lang="en-US" sz="2600" b="0" i="0" u="none" strike="noStrike" kern="1200" cap="none" spc="0" normalizeH="0" baseline="0" noProof="0">
                <a:ln>
                  <a:noFill/>
                </a:ln>
                <a:solidFill>
                  <a:srgbClr val="000000">
                    <a:lumMod val="75000"/>
                    <a:lumOff val="25000"/>
                  </a:srgbClr>
                </a:solidFill>
                <a:effectLst/>
                <a:uLnTx/>
                <a:uFillTx/>
                <a:latin typeface="Calibri" charset="0"/>
                <a:ea typeface="+mn-ea"/>
                <a:cs typeface="Calibri" charset="0"/>
              </a:rPr>
              <a:t>The questions do NOT contain tested content but are only intended to practice using the feature/tool.  </a:t>
            </a: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solidFill>
              <a:effectLst/>
              <a:uLnTx/>
              <a:uFillTx/>
              <a:latin typeface="Calibri" charset="0"/>
              <a:ea typeface="+mn-ea"/>
              <a:cs typeface="Calibri" charset="0"/>
            </a:endParaRPr>
          </a:p>
          <a:p>
            <a:pPr marL="457200" marR="0" lvl="1" indent="0" algn="l" defTabSz="914400" rtl="0" eaLnBrk="1" fontAlgn="auto" latinLnBrk="0" hangingPunct="1">
              <a:lnSpc>
                <a:spcPct val="90000"/>
              </a:lnSpc>
              <a:spcBef>
                <a:spcPts val="500"/>
              </a:spcBef>
              <a:spcAft>
                <a:spcPts val="0"/>
              </a:spcAft>
              <a:buClr>
                <a:srgbClr val="FF8134"/>
              </a:buClr>
              <a:buSzTx/>
              <a:buFont typeface="Arial"/>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914400" marR="0" lvl="2" indent="0" algn="l" defTabSz="914400" rtl="0" eaLnBrk="1" fontAlgn="auto" latinLnBrk="0" hangingPunct="1">
              <a:lnSpc>
                <a:spcPct val="90000"/>
              </a:lnSpc>
              <a:spcBef>
                <a:spcPts val="500"/>
              </a:spcBef>
              <a:spcAft>
                <a:spcPts val="0"/>
              </a:spcAft>
              <a:buClr>
                <a:srgbClr val="1682C5"/>
              </a:buClr>
              <a:buSzPct val="95000"/>
              <a:buFont typeface="Arial"/>
              <a:buNone/>
              <a:tabLst/>
              <a:defRPr/>
            </a:pPr>
            <a:endParaRPr kumimoji="0" lang="en-US" sz="1800" b="0" i="0" u="none" strike="noStrike" kern="1200" cap="none" spc="0" normalizeH="0" baseline="0" noProof="0">
              <a:ln>
                <a:noFill/>
              </a:ln>
              <a:solidFill>
                <a:srgbClr val="404040"/>
              </a:solidFill>
              <a:effectLst/>
              <a:uLnTx/>
              <a:uFillTx/>
              <a:latin typeface="Calibri" charset="0"/>
              <a:ea typeface="Calibri" charset="0"/>
              <a:cs typeface="Calibri" charset="0"/>
            </a:endParaRPr>
          </a:p>
        </p:txBody>
      </p:sp>
      <p:pic>
        <p:nvPicPr>
          <p:cNvPr id="11" name="Picture 11" descr="A screenshot of a cell phone&#10;&#10;Description generated with very high confidence">
            <a:extLst>
              <a:ext uri="{FF2B5EF4-FFF2-40B4-BE49-F238E27FC236}">
                <a16:creationId xmlns:a16="http://schemas.microsoft.com/office/drawing/2014/main" id="{D8F8185B-DCA1-424A-B1F6-37DD0FE0014E}"/>
              </a:ext>
            </a:extLst>
          </p:cNvPr>
          <p:cNvPicPr>
            <a:picLocks noChangeAspect="1"/>
          </p:cNvPicPr>
          <p:nvPr/>
        </p:nvPicPr>
        <p:blipFill>
          <a:blip r:embed="rId3"/>
          <a:stretch>
            <a:fillRect/>
          </a:stretch>
        </p:blipFill>
        <p:spPr>
          <a:xfrm>
            <a:off x="6366061" y="1688859"/>
            <a:ext cx="5539513" cy="4230715"/>
          </a:xfrm>
          <a:prstGeom prst="rect">
            <a:avLst/>
          </a:prstGeom>
        </p:spPr>
      </p:pic>
    </p:spTree>
    <p:extLst>
      <p:ext uri="{BB962C8B-B14F-4D97-AF65-F5344CB8AC3E}">
        <p14:creationId xmlns:p14="http://schemas.microsoft.com/office/powerpoint/2010/main" val="35638616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978570" y="248815"/>
            <a:ext cx="8221489" cy="677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682C5"/>
                </a:solidFill>
                <a:effectLst/>
                <a:uLnTx/>
                <a:uFillTx/>
                <a:latin typeface="Calibri" panose="020F0502020204030204"/>
                <a:ea typeface="Open Sans" charset="0"/>
                <a:cs typeface="Open Sans" charset="0"/>
              </a:rPr>
              <a:t> STAAR Online Practice</a:t>
            </a:r>
            <a:endParaRPr kumimoji="0" lang="en-US" sz="6000" b="0" i="0" u="none" strike="noStrike" kern="1200" cap="none" spc="0" normalizeH="0" baseline="0" noProof="0">
              <a:ln>
                <a:noFill/>
              </a:ln>
              <a:solidFill>
                <a:srgbClr val="1682C5"/>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B8B56315-B371-414B-B733-95A0A31A79DD}"/>
              </a:ext>
            </a:extLst>
          </p:cNvPr>
          <p:cNvSpPr txBox="1">
            <a:spLocks/>
          </p:cNvSpPr>
          <p:nvPr/>
        </p:nvSpPr>
        <p:spPr>
          <a:xfrm>
            <a:off x="2452" y="1417002"/>
            <a:ext cx="5819228" cy="509147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alibri" charset="0"/>
                <a:ea typeface="+mn-ea"/>
                <a:cs typeface="Calibri" charset="0"/>
              </a:rPr>
              <a:t>When you open the STAAR Online Testing Platform (SOTP), you will see a menu of options, including “Practice.”</a:t>
            </a:r>
            <a:endParaRPr kumimoji="0" lang="en-US" sz="2000" b="0" i="0" u="none" strike="noStrike" kern="1200" cap="none" spc="0" normalizeH="0" baseline="0" noProof="0" dirty="0">
              <a:ln>
                <a:noFill/>
              </a:ln>
              <a:solidFill>
                <a:srgbClr val="000000">
                  <a:lumMod val="75000"/>
                  <a:lumOff val="25000"/>
                </a:srgbClr>
              </a:solidFill>
              <a:effectLst/>
              <a:uLnTx/>
              <a:uFillTx/>
              <a:latin typeface="Calibri" charset="0"/>
              <a:ea typeface="+mn-ea"/>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Calibri" charset="0"/>
              <a:ea typeface="+mn-ea"/>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400" b="0" i="0" u="none" strike="noStrike" kern="1200" cap="none" spc="0" normalizeH="0" baseline="0" noProof="0" dirty="0">
                <a:ln>
                  <a:noFill/>
                </a:ln>
                <a:solidFill>
                  <a:srgbClr val="404040"/>
                </a:solidFill>
                <a:effectLst/>
                <a:uLnTx/>
                <a:uFillTx/>
                <a:latin typeface="Calibri" charset="0"/>
                <a:ea typeface="+mn-ea"/>
                <a:cs typeface="Calibri" charset="0"/>
              </a:rPr>
              <a:t>Here you will find released tests for 2017 and 2018.  </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endParaRPr kumimoji="0" lang="en-US" sz="2400" b="0" i="0" u="none" strike="noStrike" kern="1200" cap="none" spc="0" normalizeH="0" baseline="0" noProof="0" dirty="0">
              <a:ln>
                <a:noFill/>
              </a:ln>
              <a:solidFill>
                <a:srgbClr val="404040"/>
              </a:solidFill>
              <a:effectLst/>
              <a:uLnTx/>
              <a:uFillTx/>
              <a:latin typeface="Calibri" charset="0"/>
              <a:ea typeface="+mn-ea"/>
              <a:cs typeface="Calibri" charset="0"/>
            </a:endParaRPr>
          </a:p>
          <a:p>
            <a:pPr marL="800100" marR="0" lvl="1" indent="-342900" algn="l" defTabSz="914400" rtl="0" eaLnBrk="1" fontAlgn="auto" latinLnBrk="0" hangingPunct="1">
              <a:lnSpc>
                <a:spcPct val="90000"/>
              </a:lnSpc>
              <a:spcBef>
                <a:spcPts val="500"/>
              </a:spcBef>
              <a:spcAft>
                <a:spcPts val="0"/>
              </a:spcAft>
              <a:buClr>
                <a:srgbClr val="FF8134"/>
              </a:buClr>
              <a:buSzTx/>
              <a:buFont typeface="Wingdings"/>
              <a:buChar char="§"/>
              <a:tabLst/>
              <a:defRPr/>
            </a:pPr>
            <a:r>
              <a:rPr kumimoji="0" lang="en-US" sz="2400" b="0" i="0" u="none" strike="noStrike" kern="1200" cap="none" spc="0" normalizeH="0" baseline="0" noProof="0" dirty="0">
                <a:ln>
                  <a:noFill/>
                </a:ln>
                <a:solidFill>
                  <a:srgbClr val="404040"/>
                </a:solidFill>
                <a:effectLst/>
                <a:uLnTx/>
                <a:uFillTx/>
                <a:latin typeface="Calibri" charset="0"/>
                <a:ea typeface="+mn-ea"/>
                <a:cs typeface="Calibri" charset="0"/>
              </a:rPr>
              <a:t>All PNP will include the </a:t>
            </a:r>
            <a:r>
              <a:rPr kumimoji="0" lang="en-US" sz="2400" b="0" i="0" u="none" strike="noStrike" kern="1200" cap="none" spc="0" normalizeH="0" baseline="0" noProof="0" dirty="0">
                <a:ln>
                  <a:noFill/>
                </a:ln>
                <a:solidFill>
                  <a:srgbClr val="000000">
                    <a:lumMod val="75000"/>
                    <a:lumOff val="25000"/>
                  </a:srgbClr>
                </a:solidFill>
                <a:effectLst/>
                <a:uLnTx/>
                <a:uFillTx/>
                <a:latin typeface="Calibri" charset="0"/>
                <a:ea typeface="+mn-ea"/>
                <a:cs typeface="Calibri" charset="0"/>
              </a:rPr>
              <a:t>following supports:</a:t>
            </a:r>
            <a:endPar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Calibri" charset="0"/>
                <a:ea typeface="+mn-ea"/>
                <a:cs typeface="Calibri" charset="0"/>
              </a:rPr>
              <a:t>Text-to-Speech (when available)</a:t>
            </a:r>
            <a:endParaRPr kumimoji="0" lang="en-US" sz="1900" b="0" i="0" u="none" strike="noStrike" kern="1200" cap="none" spc="0" normalizeH="0" baseline="0" noProof="0" dirty="0">
              <a:ln>
                <a:noFill/>
              </a:ln>
              <a:solidFill>
                <a:srgbClr val="000000">
                  <a:lumMod val="75000"/>
                  <a:lumOff val="25000"/>
                </a:srgbClr>
              </a:solidFill>
              <a:effectLst/>
              <a:uLnTx/>
              <a:uFillTx/>
              <a:latin typeface="Calibri" charset="0"/>
              <a:ea typeface="+mn-ea"/>
              <a:cs typeface="Calibri" charset="0"/>
            </a:endParaRP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Calibri" charset="0"/>
                <a:ea typeface="+mn-ea"/>
                <a:cs typeface="Calibri" charset="0"/>
              </a:rPr>
              <a:t>Spelling Assistance (writing compositions only)</a:t>
            </a:r>
            <a:endParaRPr kumimoji="0" lang="en-US" sz="1900" b="0" i="0" u="none" strike="noStrike" kern="1200" cap="none" spc="0" normalizeH="0" baseline="0" noProof="0" dirty="0">
              <a:ln>
                <a:noFill/>
              </a:ln>
              <a:solidFill>
                <a:srgbClr val="000000">
                  <a:lumMod val="75000"/>
                  <a:lumOff val="25000"/>
                </a:srgbClr>
              </a:solidFill>
              <a:effectLst/>
              <a:uLnTx/>
              <a:uFillTx/>
              <a:latin typeface="Calibri" charset="0"/>
              <a:ea typeface="+mn-ea"/>
              <a:cs typeface="Calibri" charset="0"/>
            </a:endParaRPr>
          </a:p>
          <a:p>
            <a:pPr marL="1257300" marR="0" lvl="2" indent="-342900" algn="l" defTabSz="914400" rtl="0" eaLnBrk="1" fontAlgn="auto" latinLnBrk="0" hangingPunct="1">
              <a:lnSpc>
                <a:spcPct val="90000"/>
              </a:lnSpc>
              <a:spcBef>
                <a:spcPts val="500"/>
              </a:spcBef>
              <a:spcAft>
                <a:spcPts val="0"/>
              </a:spcAft>
              <a:buClr>
                <a:srgbClr val="1682C5"/>
              </a:buClr>
              <a:buSzPct val="95000"/>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Calibri" charset="0"/>
                <a:ea typeface="+mn-ea"/>
                <a:cs typeface="Calibri" charset="0"/>
              </a:rPr>
              <a:t>Content and Language Supports</a:t>
            </a:r>
            <a:endParaRPr kumimoji="0" lang="en-US" sz="19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Calibri"/>
            </a:endParaRPr>
          </a:p>
          <a:p>
            <a:pPr marL="1492250" marR="0" lvl="3" indent="-215900" algn="l" defTabSz="914400" rtl="0" eaLnBrk="1" fontAlgn="auto" latinLnBrk="0" hangingPunct="1">
              <a:lnSpc>
                <a:spcPct val="90000"/>
              </a:lnSpc>
              <a:spcBef>
                <a:spcPts val="500"/>
              </a:spcBef>
              <a:spcAft>
                <a:spcPts val="0"/>
              </a:spcAft>
              <a:buClr>
                <a:srgbClr val="1682C5"/>
              </a:buClr>
              <a:buSzPct val="80000"/>
              <a:buFont typeface="Courier New" charset="0"/>
              <a:buChar char="o"/>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Calibri"/>
            </a:endParaRPr>
          </a:p>
          <a:p>
            <a:pPr marL="2004695" marR="0" lvl="4" indent="-175895" algn="l" defTabSz="914400" rtl="0" eaLnBrk="1" fontAlgn="auto" latinLnBrk="0" hangingPunct="1">
              <a:lnSpc>
                <a:spcPct val="90000"/>
              </a:lnSpc>
              <a:spcBef>
                <a:spcPts val="500"/>
              </a:spcBef>
              <a:spcAft>
                <a:spcPts val="0"/>
              </a:spcAft>
              <a:buClr>
                <a:srgbClr val="1682C5"/>
              </a:buClr>
              <a:buSzPct val="80000"/>
              <a:buFont typeface="Arial" charset="0"/>
              <a:buChar char="•"/>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alibri" charset="0"/>
              <a:ea typeface="Calibri" charset="0"/>
              <a:cs typeface="Calibri" charset="0"/>
            </a:endParaRPr>
          </a:p>
        </p:txBody>
      </p:sp>
      <p:pic>
        <p:nvPicPr>
          <p:cNvPr id="8" name="Picture 11" descr="A screenshot of a cell phone&#10;&#10;Description generated with very high confidence">
            <a:extLst>
              <a:ext uri="{FF2B5EF4-FFF2-40B4-BE49-F238E27FC236}">
                <a16:creationId xmlns:a16="http://schemas.microsoft.com/office/drawing/2014/main" id="{2B9B4E5A-4E5B-425B-A879-C650B66DE996}"/>
              </a:ext>
            </a:extLst>
          </p:cNvPr>
          <p:cNvPicPr>
            <a:picLocks noChangeAspect="1"/>
          </p:cNvPicPr>
          <p:nvPr/>
        </p:nvPicPr>
        <p:blipFill>
          <a:blip r:embed="rId3"/>
          <a:stretch>
            <a:fillRect/>
          </a:stretch>
        </p:blipFill>
        <p:spPr>
          <a:xfrm>
            <a:off x="5998862" y="1793248"/>
            <a:ext cx="2734442" cy="3929226"/>
          </a:xfrm>
          <a:prstGeom prst="rect">
            <a:avLst/>
          </a:prstGeom>
        </p:spPr>
      </p:pic>
      <p:pic>
        <p:nvPicPr>
          <p:cNvPr id="13" name="Picture 13" descr="A screenshot of a cell phone&#10;&#10;Description generated with very high confidence">
            <a:extLst>
              <a:ext uri="{FF2B5EF4-FFF2-40B4-BE49-F238E27FC236}">
                <a16:creationId xmlns:a16="http://schemas.microsoft.com/office/drawing/2014/main" id="{ECCFEA60-283A-4161-8ECA-255B1D49FCBC}"/>
              </a:ext>
            </a:extLst>
          </p:cNvPr>
          <p:cNvPicPr>
            <a:picLocks noChangeAspect="1"/>
          </p:cNvPicPr>
          <p:nvPr/>
        </p:nvPicPr>
        <p:blipFill>
          <a:blip r:embed="rId4"/>
          <a:stretch>
            <a:fillRect/>
          </a:stretch>
        </p:blipFill>
        <p:spPr>
          <a:xfrm>
            <a:off x="9142502" y="1795711"/>
            <a:ext cx="2571750" cy="3924300"/>
          </a:xfrm>
          <a:prstGeom prst="rect">
            <a:avLst/>
          </a:prstGeom>
        </p:spPr>
      </p:pic>
    </p:spTree>
    <p:extLst>
      <p:ext uri="{BB962C8B-B14F-4D97-AF65-F5344CB8AC3E}">
        <p14:creationId xmlns:p14="http://schemas.microsoft.com/office/powerpoint/2010/main" val="17077798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ustom Design">
  <a:themeElements>
    <a:clrScheme name="Custom 2">
      <a:dk1>
        <a:srgbClr val="000000"/>
      </a:dk1>
      <a:lt1>
        <a:srgbClr val="FFFFFF"/>
      </a:lt1>
      <a:dk2>
        <a:srgbClr val="44546A"/>
      </a:dk2>
      <a:lt2>
        <a:srgbClr val="E7E6E6"/>
      </a:lt2>
      <a:accent1>
        <a:srgbClr val="1682C5"/>
      </a:accent1>
      <a:accent2>
        <a:srgbClr val="FF8134"/>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Custom Design">
  <a:themeElements>
    <a:clrScheme name="Custom 2">
      <a:dk1>
        <a:srgbClr val="000000"/>
      </a:dk1>
      <a:lt1>
        <a:srgbClr val="FFFFFF"/>
      </a:lt1>
      <a:dk2>
        <a:srgbClr val="44546A"/>
      </a:dk2>
      <a:lt2>
        <a:srgbClr val="E7E6E6"/>
      </a:lt2>
      <a:accent1>
        <a:srgbClr val="1682C5"/>
      </a:accent1>
      <a:accent2>
        <a:srgbClr val="FF8134"/>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2">
      <a:dk1>
        <a:srgbClr val="000000"/>
      </a:dk1>
      <a:lt1>
        <a:srgbClr val="FFFFFF"/>
      </a:lt1>
      <a:dk2>
        <a:srgbClr val="44546A"/>
      </a:dk2>
      <a:lt2>
        <a:srgbClr val="E7E6E6"/>
      </a:lt2>
      <a:accent1>
        <a:srgbClr val="1682C5"/>
      </a:accent1>
      <a:accent2>
        <a:srgbClr val="FF8134"/>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design_Final [Read-Only]" id="{E7DB4C95-055E-47C3-B6D5-BDF7E6FDDF5B}" vid="{D78F17D3-976F-4575-BC9B-B8D978AA3BC3}"/>
    </a:ext>
  </a:extLst>
</a:theme>
</file>

<file path=ppt/theme/theme4.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design_Final [Read-Only]" id="{E7DB4C95-055E-47C3-B6D5-BDF7E6FDDF5B}" vid="{2BD9434D-C87D-4445-88ED-63FBBC23E0C3}"/>
    </a:ext>
  </a:extLst>
</a:theme>
</file>

<file path=ppt/theme/theme5.xml><?xml version="1.0" encoding="utf-8"?>
<a:theme xmlns:a="http://schemas.openxmlformats.org/drawingml/2006/main" name="1_Custom Design">
  <a:themeElements>
    <a:clrScheme name="Custom 2">
      <a:dk1>
        <a:srgbClr val="000000"/>
      </a:dk1>
      <a:lt1>
        <a:srgbClr val="FFFFFF"/>
      </a:lt1>
      <a:dk2>
        <a:srgbClr val="44546A"/>
      </a:dk2>
      <a:lt2>
        <a:srgbClr val="E7E6E6"/>
      </a:lt2>
      <a:accent1>
        <a:srgbClr val="1682C5"/>
      </a:accent1>
      <a:accent2>
        <a:srgbClr val="FF8134"/>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E52114EB-5A77-4144-9FBE-9013394FF848}"/>
    </a:ext>
  </a:extLst>
</a:theme>
</file>

<file path=ppt/theme/theme7.xml><?xml version="1.0" encoding="utf-8"?>
<a:theme xmlns:a="http://schemas.openxmlformats.org/drawingml/2006/main" name="2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1B123773-0060-47FD-AE16-5C8FDF78B5CC}"/>
    </a:ext>
  </a:extLst>
</a:theme>
</file>

<file path=ppt/theme/theme8.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id="{2584EFB6-CF95-4974-B7FD-853965B252DC}" vid="{F14BDFAC-49AC-4A49-B1F7-7290CE8517F4}"/>
    </a:ext>
  </a:extLst>
</a:theme>
</file>

<file path=ppt/theme/theme9.xml><?xml version="1.0" encoding="utf-8"?>
<a:theme xmlns:a="http://schemas.openxmlformats.org/drawingml/2006/main" name="3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id="{2584EFB6-CF95-4974-B7FD-853965B252DC}" vid="{50715496-5DE2-4433-8A40-58D71AA67232}"/>
    </a:ext>
  </a:extLst>
</a:theme>
</file>

<file path=ppt/theme/themeOverride1.xml><?xml version="1.0" encoding="utf-8"?>
<a:themeOverride xmlns:a="http://schemas.openxmlformats.org/drawingml/2006/main">
  <a:clrScheme name="Custom 2">
    <a:dk1>
      <a:srgbClr val="000000"/>
    </a:dk1>
    <a:lt1>
      <a:srgbClr val="FFFFFF"/>
    </a:lt1>
    <a:dk2>
      <a:srgbClr val="44546A"/>
    </a:dk2>
    <a:lt2>
      <a:srgbClr val="E7E6E6"/>
    </a:lt2>
    <a:accent1>
      <a:srgbClr val="1682C5"/>
    </a:accent1>
    <a:accent2>
      <a:srgbClr val="FF8134"/>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Custom 2">
    <a:dk1>
      <a:srgbClr val="000000"/>
    </a:dk1>
    <a:lt1>
      <a:srgbClr val="FFFFFF"/>
    </a:lt1>
    <a:dk2>
      <a:srgbClr val="44546A"/>
    </a:dk2>
    <a:lt2>
      <a:srgbClr val="E7E6E6"/>
    </a:lt2>
    <a:accent1>
      <a:srgbClr val="1682C5"/>
    </a:accent1>
    <a:accent2>
      <a:srgbClr val="FF8134"/>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bookType xmlns="c8cfa723-0b53-4bc1-8c90-a50c44afa351" xsi:nil="true"/>
    <FolderType xmlns="c8cfa723-0b53-4bc1-8c90-a50c44afa351" xsi:nil="true"/>
    <Teachers xmlns="c8cfa723-0b53-4bc1-8c90-a50c44afa351">
      <UserInfo>
        <DisplayName/>
        <AccountId xsi:nil="true"/>
        <AccountType/>
      </UserInfo>
    </Teachers>
    <Owner xmlns="c8cfa723-0b53-4bc1-8c90-a50c44afa351">
      <UserInfo>
        <DisplayName/>
        <AccountId xsi:nil="true"/>
        <AccountType/>
      </UserInfo>
    </Owner>
    <DefaultSectionNames xmlns="c8cfa723-0b53-4bc1-8c90-a50c44afa351" xsi:nil="true"/>
    <Is_Collaboration_Space_Locked xmlns="c8cfa723-0b53-4bc1-8c90-a50c44afa351" xsi:nil="true"/>
    <CultureName xmlns="c8cfa723-0b53-4bc1-8c90-a50c44afa351" xsi:nil="true"/>
    <Templates xmlns="c8cfa723-0b53-4bc1-8c90-a50c44afa351" xsi:nil="true"/>
    <Invited_Teachers xmlns="c8cfa723-0b53-4bc1-8c90-a50c44afa351" xsi:nil="true"/>
    <Invited_Students xmlns="c8cfa723-0b53-4bc1-8c90-a50c44afa351" xsi:nil="true"/>
    <Students xmlns="c8cfa723-0b53-4bc1-8c90-a50c44afa351">
      <UserInfo>
        <DisplayName/>
        <AccountId xsi:nil="true"/>
        <AccountType/>
      </UserInfo>
    </Students>
    <Student_Groups xmlns="c8cfa723-0b53-4bc1-8c90-a50c44afa351">
      <UserInfo>
        <DisplayName/>
        <AccountId xsi:nil="true"/>
        <AccountType/>
      </UserInfo>
    </Student_Groups>
    <AppVersion xmlns="c8cfa723-0b53-4bc1-8c90-a50c44afa351" xsi:nil="true"/>
    <Self_Registration_Enabled xmlns="c8cfa723-0b53-4bc1-8c90-a50c44afa351" xsi:nil="true"/>
    <Has_Teacher_Only_SectionGroup xmlns="c8cfa723-0b53-4bc1-8c90-a50c44afa35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8BB6294E999A4485ACBA661FB94ADC" ma:contentTypeVersion="24" ma:contentTypeDescription="Create a new document." ma:contentTypeScope="" ma:versionID="6823a609c23650bf46af122a498cb270">
  <xsd:schema xmlns:xsd="http://www.w3.org/2001/XMLSchema" xmlns:xs="http://www.w3.org/2001/XMLSchema" xmlns:p="http://schemas.microsoft.com/office/2006/metadata/properties" xmlns:ns3="16580d46-0a53-4423-bae6-e10dcf256847" xmlns:ns4="c8cfa723-0b53-4bc1-8c90-a50c44afa351" targetNamespace="http://schemas.microsoft.com/office/2006/metadata/properties" ma:root="true" ma:fieldsID="2307021a8fbd4b5b2d17d4989fd7539c" ns3:_="" ns4:_="">
    <xsd:import namespace="16580d46-0a53-4423-bae6-e10dcf256847"/>
    <xsd:import namespace="c8cfa723-0b53-4bc1-8c90-a50c44afa35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DateTaken" minOccurs="0"/>
                <xsd:element ref="ns4:MediaServiceAutoTags"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580d46-0a53-4423-bae6-e10dcf25684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fa723-0b53-4bc1-8c90-a50c44afa35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NotebookType" ma:index="13" nillable="true" ma:displayName="Notebook Type" ma:internalName="NotebookType">
      <xsd:simpleType>
        <xsd:restriction base="dms:Text"/>
      </xsd:simpleType>
    </xsd:element>
    <xsd:element name="FolderType" ma:index="14" nillable="true" ma:displayName="Folder Type" ma:internalName="FolderType">
      <xsd:simpleType>
        <xsd:restriction base="dms:Text"/>
      </xsd:simpleType>
    </xsd:element>
    <xsd:element name="Owner" ma:index="1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6" nillable="true" ma:displayName="Default Section Names" ma:internalName="DefaultSectionNames">
      <xsd:simpleType>
        <xsd:restriction base="dms:Note">
          <xsd:maxLength value="255"/>
        </xsd:restriction>
      </xsd:simpleType>
    </xsd:element>
    <xsd:element name="Templates" ma:index="17" nillable="true" ma:displayName="Templates" ma:internalName="Templates">
      <xsd:simpleType>
        <xsd:restriction base="dms:Note">
          <xsd:maxLength value="255"/>
        </xsd:restriction>
      </xsd:simpleType>
    </xsd:element>
    <xsd:element name="CultureName" ma:index="18" nillable="true" ma:displayName="Culture Name" ma:internalName="CultureName">
      <xsd:simpleType>
        <xsd:restriction base="dms:Text"/>
      </xsd:simpleType>
    </xsd:element>
    <xsd:element name="AppVersion" ma:index="19" nillable="true" ma:displayName="App Version" ma:internalName="AppVersion">
      <xsd:simpleType>
        <xsd:restriction base="dms:Text"/>
      </xsd:simpleType>
    </xsd:element>
    <xsd:element name="Teachers" ma:index="20"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1"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2"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3" nillable="true" ma:displayName="Invited Teachers" ma:internalName="Invited_Teachers">
      <xsd:simpleType>
        <xsd:restriction base="dms:Note">
          <xsd:maxLength value="255"/>
        </xsd:restriction>
      </xsd:simpleType>
    </xsd:element>
    <xsd:element name="Invited_Students" ma:index="24" nillable="true" ma:displayName="Invited Students" ma:internalName="Invited_Students">
      <xsd:simpleType>
        <xsd:restriction base="dms:Note">
          <xsd:maxLength value="255"/>
        </xsd:restriction>
      </xsd:simpleType>
    </xsd:element>
    <xsd:element name="Self_Registration_Enabled" ma:index="25" nillable="true" ma:displayName="Self Registration Enabled" ma:internalName="Self_Registration_Enabled">
      <xsd:simpleType>
        <xsd:restriction base="dms:Boolean"/>
      </xsd:simpleType>
    </xsd:element>
    <xsd:element name="Has_Teacher_Only_SectionGroup" ma:index="26" nillable="true" ma:displayName="Has Teacher Only SectionGroup" ma:internalName="Has_Teacher_Only_SectionGroup">
      <xsd:simpleType>
        <xsd:restriction base="dms:Boolean"/>
      </xsd:simpleType>
    </xsd:element>
    <xsd:element name="Is_Collaboration_Space_Locked" ma:index="27" nillable="true" ma:displayName="Is Collaboration Space Locked" ma:internalName="Is_Collaboration_Space_Locked">
      <xsd:simpleType>
        <xsd:restriction base="dms:Boolean"/>
      </xsd:simpleType>
    </xsd:element>
    <xsd:element name="MediaServiceDateTaken" ma:index="28" nillable="true" ma:displayName="MediaServiceDateTaken" ma:description="" ma:hidden="true" ma:internalName="MediaServiceDateTaken" ma:readOnly="true">
      <xsd:simpleType>
        <xsd:restriction base="dms:Text"/>
      </xsd:simpleType>
    </xsd:element>
    <xsd:element name="MediaServiceAutoTags" ma:index="29" nillable="true" ma:displayName="MediaServiceAutoTags" ma:description="" ma:internalName="MediaServiceAutoTags" ma:readOnly="true">
      <xsd:simpleType>
        <xsd:restriction base="dms:Text"/>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524044-F785-461D-A069-3A77F45CA4A7}">
  <ds:schemaRefs>
    <ds:schemaRef ds:uri="http://purl.org/dc/term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c8cfa723-0b53-4bc1-8c90-a50c44afa351"/>
    <ds:schemaRef ds:uri="16580d46-0a53-4423-bae6-e10dcf256847"/>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86825D9-9A63-4494-860E-DBC56E7E53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580d46-0a53-4423-bae6-e10dcf256847"/>
    <ds:schemaRef ds:uri="c8cfa723-0b53-4bc1-8c90-a50c44afa3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D416C7-0CBC-4E9A-95D5-834F016058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3633</TotalTime>
  <Words>20462</Words>
  <Application>Microsoft Macintosh PowerPoint</Application>
  <PresentationFormat>Widescreen</PresentationFormat>
  <Paragraphs>2894</Paragraphs>
  <Slides>347</Slides>
  <Notes>132</Notes>
  <HiddenSlides>0</HiddenSlides>
  <MMClips>0</MMClips>
  <ScaleCrop>false</ScaleCrop>
  <HeadingPairs>
    <vt:vector size="6" baseType="variant">
      <vt:variant>
        <vt:lpstr>Fonts Used</vt:lpstr>
      </vt:variant>
      <vt:variant>
        <vt:i4>17</vt:i4>
      </vt:variant>
      <vt:variant>
        <vt:lpstr>Theme</vt:lpstr>
      </vt:variant>
      <vt:variant>
        <vt:i4>11</vt:i4>
      </vt:variant>
      <vt:variant>
        <vt:lpstr>Slide Titles</vt:lpstr>
      </vt:variant>
      <vt:variant>
        <vt:i4>347</vt:i4>
      </vt:variant>
    </vt:vector>
  </HeadingPairs>
  <TitlesOfParts>
    <vt:vector size="375" baseType="lpstr">
      <vt:lpstr>Arial</vt:lpstr>
      <vt:lpstr>Arial,Sans-Serif</vt:lpstr>
      <vt:lpstr>Bauhaus 93</vt:lpstr>
      <vt:lpstr>Calibri</vt:lpstr>
      <vt:lpstr>Calibri (Body)</vt:lpstr>
      <vt:lpstr>Calibri Light</vt:lpstr>
      <vt:lpstr>Century Gothic</vt:lpstr>
      <vt:lpstr>Courier New</vt:lpstr>
      <vt:lpstr>Noto Sans Symbols</vt:lpstr>
      <vt:lpstr>Open Sans</vt:lpstr>
      <vt:lpstr>Open Sans (Body)</vt:lpstr>
      <vt:lpstr>Open Sans (Headings)</vt:lpstr>
      <vt:lpstr>Open Sans Light</vt:lpstr>
      <vt:lpstr>Open Sans Semibold</vt:lpstr>
      <vt:lpstr>Open Sans Semibold</vt:lpstr>
      <vt:lpstr>Verdana</vt:lpstr>
      <vt:lpstr>Wingdings</vt:lpstr>
      <vt:lpstr>Office Theme</vt:lpstr>
      <vt:lpstr>Custom Design</vt:lpstr>
      <vt:lpstr>TEA Main Slide</vt:lpstr>
      <vt:lpstr>Section Title Slides</vt:lpstr>
      <vt:lpstr>1_Custom Design</vt:lpstr>
      <vt:lpstr>1_TEA Main Slide</vt:lpstr>
      <vt:lpstr>2_TEA Main Slide</vt:lpstr>
      <vt:lpstr>Main Title Slides</vt:lpstr>
      <vt:lpstr>3_TEA Main Slide</vt:lpstr>
      <vt:lpstr>2_Custom Design</vt:lpstr>
      <vt:lpstr>3_Custom Design</vt:lpstr>
      <vt:lpstr>PowerPoint Presentation</vt:lpstr>
      <vt:lpstr>PowerPoint Presentation</vt:lpstr>
      <vt:lpstr>PowerPoint Presentation</vt:lpstr>
      <vt:lpstr>PowerPoint Presentation</vt:lpstr>
      <vt:lpstr>Key Enhancements for 2019–2020</vt:lpstr>
      <vt:lpstr>Key Enhancements for 2019–2020</vt:lpstr>
      <vt:lpstr>PowerPoint Presentation</vt:lpstr>
      <vt:lpstr>Improved Participation Counts Process</vt:lpstr>
      <vt:lpstr>Form # Included In All General STAAR Test Booklets</vt:lpstr>
      <vt:lpstr>No more substitute bubble in answer documents</vt:lpstr>
      <vt:lpstr>Calendar Updates</vt:lpstr>
      <vt:lpstr>New Student Assessment Help Desk </vt:lpstr>
      <vt:lpstr>Improved Coordinator Resources (DCCR 2.0)</vt:lpstr>
      <vt:lpstr>PowerPoint Presentation</vt:lpstr>
      <vt:lpstr>Administration Processes and Procedures Updates</vt:lpstr>
      <vt:lpstr>PowerPoint Presentation</vt:lpstr>
      <vt:lpstr>Test Security Updates</vt:lpstr>
      <vt:lpstr>Revised Security Section in DCCR</vt:lpstr>
      <vt:lpstr>Testing Irregularities Section</vt:lpstr>
      <vt:lpstr>Penalties for Test Violations</vt:lpstr>
      <vt:lpstr>Online Incident Report Form</vt:lpstr>
      <vt:lpstr>Revised Security Oaths</vt:lpstr>
      <vt:lpstr>PowerPoint Presentation</vt:lpstr>
      <vt:lpstr>Policy Updates</vt:lpstr>
      <vt:lpstr>Updates Based on  New Legislation</vt:lpstr>
      <vt:lpstr>House Bill 3—General Information</vt:lpstr>
      <vt:lpstr>House Bill 3—STAAR Study</vt:lpstr>
      <vt:lpstr>House Bill 1244—U.S. History Assessment</vt:lpstr>
      <vt:lpstr>House Bill 1244—U.S. History Assessment</vt:lpstr>
      <vt:lpstr>Senate Bill 213—Graduation Provisions</vt:lpstr>
      <vt:lpstr>Senate Bill 213—TAC §101.4002</vt:lpstr>
      <vt:lpstr>Senate Bill 213—TAC §101.3022</vt:lpstr>
      <vt:lpstr>Senate Bill 213—TAC §101.3024</vt:lpstr>
      <vt:lpstr>House Bill 3906—Educator Advisory Committee</vt:lpstr>
      <vt:lpstr>House Bill 3906—Educator Advisory Committee</vt:lpstr>
      <vt:lpstr>House Bill 3906—First Instructional Day of the Week</vt:lpstr>
      <vt:lpstr>House Bill 3906—First Instructional Day of the Week</vt:lpstr>
      <vt:lpstr>TAC 101.5001—Statewide Testing Calendar</vt:lpstr>
      <vt:lpstr>House Bill 3906—Multi-Part Assessments</vt:lpstr>
      <vt:lpstr>House Bill 3906—Multi-Part Assessments</vt:lpstr>
      <vt:lpstr>House Bill 3906—Multi-Part Assessments</vt:lpstr>
      <vt:lpstr>House Bill 3906—Multiple-Choice Questions</vt:lpstr>
      <vt:lpstr>House Bill 3906—Stand-Alone Writing Tests</vt:lpstr>
      <vt:lpstr>House Bill 3906—Electronic Administrations</vt:lpstr>
      <vt:lpstr>House Bill 3906—Interim Assessments</vt:lpstr>
      <vt:lpstr>House Bill 3906—Integrated Formative Assessments</vt:lpstr>
      <vt:lpstr>Updates Based on  Federal Requirements</vt:lpstr>
      <vt:lpstr>STAAR Substitute Assessments and Accountability</vt:lpstr>
      <vt:lpstr>New Policy for STAAR Substitute Assessments</vt:lpstr>
      <vt:lpstr>TAC 101.4002—STAAR Substitute Assessments</vt:lpstr>
      <vt:lpstr>New Policy for STAAR Substitute Assessments</vt:lpstr>
      <vt:lpstr>Testing Requirements for Accelerated Students</vt:lpstr>
      <vt:lpstr>Testing Requirements for Accelerated Students</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TELPAS Updates for 2019-2020 </vt:lpstr>
      <vt:lpstr>TELPAS Overview</vt:lpstr>
      <vt:lpstr>TELPAS Components</vt:lpstr>
      <vt:lpstr>Exceptions </vt:lpstr>
      <vt:lpstr>Special Administration of TELPAS </vt:lpstr>
      <vt:lpstr>TELPAS Manuals: Raters and Test Administrators</vt:lpstr>
      <vt:lpstr> TELPAS Rater Resources – Training Purposes </vt:lpstr>
      <vt:lpstr> TELPAS Rater Resources – Rater Purposes </vt:lpstr>
      <vt:lpstr>TELPAS Writing Collections: Centralized Raters</vt:lpstr>
      <vt:lpstr>TELPAS Writing Collections: Centralized Raters</vt:lpstr>
      <vt:lpstr>TELPAS Writing Collections: Centralized Raters</vt:lpstr>
      <vt:lpstr>K-1 Rater Credentials</vt:lpstr>
      <vt:lpstr>2-12 Rater Credentials (writing only)</vt:lpstr>
      <vt:lpstr>2-12 Rater Credentials  (listening, speaking, and writing)</vt:lpstr>
      <vt:lpstr>Centralized Raters: Teachers of ELs in 2-12</vt:lpstr>
      <vt:lpstr>PowerPoint Presentation</vt:lpstr>
      <vt:lpstr>TELPAS Resources</vt:lpstr>
      <vt:lpstr>TELPAS Resources</vt:lpstr>
      <vt:lpstr>TELPAS Resources (continued)</vt:lpstr>
      <vt:lpstr>TELPAS Alternate </vt:lpstr>
      <vt:lpstr>What is TELPAS Alternate?</vt:lpstr>
      <vt:lpstr>Who takes TELPAS Alternate?</vt:lpstr>
      <vt:lpstr>Who is assessed with TELPAS Alternate?</vt:lpstr>
      <vt:lpstr>TELPAS Alternate Participation Requirements</vt:lpstr>
      <vt:lpstr>Alternate Proficiency Level Descriptors (PLDs)</vt:lpstr>
      <vt:lpstr>What are Observable Behaviors?</vt:lpstr>
      <vt:lpstr>Observable Behaviors: Notes Version</vt:lpstr>
      <vt:lpstr>Observable Behaviors with Classroom Examples</vt:lpstr>
      <vt:lpstr>Using the Classroom Examples</vt:lpstr>
      <vt:lpstr>TELPAS Alternate Training</vt:lpstr>
      <vt:lpstr>TELPAS Alternate Resources</vt:lpstr>
      <vt:lpstr>TELPAS Alternate Resources (continued)</vt:lpstr>
      <vt:lpstr>Questions?</vt:lpstr>
      <vt:lpstr>PowerPoint Presentation</vt:lpstr>
      <vt:lpstr>PowerPoint Presentation</vt:lpstr>
      <vt:lpstr>STAAR Alternate 2 Eligibility Decisions </vt:lpstr>
      <vt:lpstr>STAAR Alternate 2 Key Dates 2019-2020</vt:lpstr>
      <vt:lpstr>STAAR Alternate 2 Key Dates</vt:lpstr>
      <vt:lpstr>PowerPoint Presentation</vt:lpstr>
      <vt:lpstr>PowerPoint Presentation</vt:lpstr>
      <vt:lpstr>PowerPoint Presentation</vt:lpstr>
      <vt:lpstr>Test Administrator role </vt:lpstr>
      <vt:lpstr>Preview Window Actions  </vt:lpstr>
      <vt:lpstr>Scheduling Test Administrator sessions </vt:lpstr>
      <vt:lpstr>Scheduling Individual Test Sessions </vt:lpstr>
      <vt:lpstr>Test Administration with Image Cards  </vt:lpstr>
      <vt:lpstr>Test Administration with Image Cards  </vt:lpstr>
      <vt:lpstr>Testing Environment   </vt:lpstr>
      <vt:lpstr>Entering Responses Online    </vt:lpstr>
      <vt:lpstr>ESSA 1% Waiver </vt:lpstr>
      <vt:lpstr>% of Districts Exceeding 1% Participation Rate </vt:lpstr>
      <vt:lpstr>% of Districts Exceeding 1% Participation Rate </vt:lpstr>
      <vt:lpstr>Statewide Student Participation Data </vt:lpstr>
      <vt:lpstr>Subgroup Data for Districts over 1%</vt:lpstr>
      <vt:lpstr>Subgroup - Reading Participation Rates</vt:lpstr>
      <vt:lpstr>State Disability Data  STAAR Alternate 2 Participation  Spring 2018 to 2019 </vt:lpstr>
      <vt:lpstr>State Disability Data  STAAR Alternate 2 Participation Spring 2019 </vt:lpstr>
      <vt:lpstr>PowerPoint Presentation</vt:lpstr>
      <vt:lpstr>ESSA 1% Participation Cap</vt:lpstr>
      <vt:lpstr>Monitoring Plan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 Administration Technology Systems 101</vt:lpstr>
      <vt:lpstr>PowerPoint Presentation</vt:lpstr>
      <vt:lpstr>PowerPoint Presentation</vt:lpstr>
      <vt:lpstr>Preparation: Activities and Supporting Resources</vt:lpstr>
      <vt:lpstr>PowerPoint Presentation</vt:lpstr>
      <vt:lpstr>PowerPoint Presentation</vt:lpstr>
      <vt:lpstr>PowerPoint Presentation</vt:lpstr>
      <vt:lpstr>PowerPoint Presentation</vt:lpstr>
      <vt:lpstr>       Register Students for Online Testing</vt:lpstr>
      <vt:lpstr>         Register Students for Online Testing</vt:lpstr>
      <vt:lpstr>        Register Students for Online Testing</vt:lpstr>
      <vt:lpstr>        Register Students for Online Testing</vt:lpstr>
      <vt:lpstr>         Register Students for Online Testing</vt:lpstr>
      <vt:lpstr>Register Students for Online Testing</vt:lpstr>
      <vt:lpstr>Register Students for Online Testing</vt:lpstr>
      <vt:lpstr>         Register Students for Online Testing</vt:lpstr>
      <vt:lpstr>PowerPoint Presentation</vt:lpstr>
      <vt:lpstr>PowerPoint Presentation</vt:lpstr>
      <vt:lpstr>         Register Students for Online Testing</vt:lpstr>
      <vt:lpstr>PowerPoint Presentation</vt:lpstr>
      <vt:lpstr>        Review and Update Technology Requirements</vt:lpstr>
      <vt:lpstr>PowerPoint Presentation</vt:lpstr>
      <vt:lpstr>PowerPoint Presentation</vt:lpstr>
      <vt:lpstr>Secure Browsers: Verifying Versions</vt:lpstr>
      <vt:lpstr>Secure Browser: Setup &amp; Testing</vt:lpstr>
      <vt:lpstr>Preparation: Network and Technical Infrastructure</vt:lpstr>
      <vt:lpstr>       Online Readiness Tools</vt:lpstr>
      <vt:lpstr>       Local Caching Software (LCS)</vt:lpstr>
      <vt:lpstr>       Local Caching Software (LCS)</vt:lpstr>
      <vt:lpstr>Getting Ready: Tutorials, Practice Tests and Interims</vt:lpstr>
      <vt:lpstr>    STAAR Tutorials</vt:lpstr>
      <vt:lpstr>         STAAR Practice Tests</vt:lpstr>
      <vt:lpstr>STAAR Online Testing Platform – Functionality &amp; Tools</vt:lpstr>
      <vt:lpstr>Campus Support – Considerations </vt:lpstr>
      <vt:lpstr>Guidance for Technology Staff</vt:lpstr>
      <vt:lpstr>PowerPoint Presentation</vt:lpstr>
      <vt:lpstr>PowerPoint Presentation</vt:lpstr>
      <vt:lpstr>PowerPoint Presentation</vt:lpstr>
      <vt:lpstr>PowerPoint Presentation</vt:lpstr>
      <vt:lpstr>PowerPoint Presentation</vt:lpstr>
      <vt:lpstr>     Final System Checks</vt:lpstr>
      <vt:lpstr>     Monitor Online Administration (UI)</vt:lpstr>
      <vt:lpstr>    Score Code Default Rules for Online Testers</vt:lpstr>
      <vt:lpstr>     When to Void Online Tests</vt:lpstr>
      <vt:lpstr>  Verifying Test Attributes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2019-2020 Updates &amp; Reminders</vt:lpstr>
      <vt:lpstr>PowerPoint Presentation</vt:lpstr>
      <vt:lpstr>PowerPoint Presentation</vt:lpstr>
      <vt:lpstr>PowerPoint Presentation</vt:lpstr>
      <vt:lpstr>What’s New – Substitute Assessment</vt:lpstr>
      <vt:lpstr>What’s New- Registration and Precoding </vt:lpstr>
      <vt:lpstr>What’s New- Initial Material Ordering </vt:lpstr>
      <vt:lpstr>What’s New- Initial Material Ordering </vt:lpstr>
      <vt:lpstr>What’s New- Initial Material Ordering </vt:lpstr>
      <vt:lpstr>What’s New- Initial Material Ordering </vt:lpstr>
      <vt:lpstr>What’s New- Initial Material Ordering </vt:lpstr>
      <vt:lpstr>What’s New- Initial Material Ordering </vt:lpstr>
      <vt:lpstr>What’s New- Initial Material Ordering </vt:lpstr>
      <vt:lpstr>What’s New- Initial Material Ordering </vt:lpstr>
      <vt:lpstr>What’s New- Late Precodes</vt:lpstr>
      <vt:lpstr>What’s New- Late Precodes</vt:lpstr>
      <vt:lpstr>What’s New- General Enhancements</vt:lpstr>
      <vt:lpstr>What’s New- General Enhancements</vt:lpstr>
      <vt:lpstr>What’s New- Roles &amp; Permissions</vt:lpstr>
      <vt:lpstr>PowerPoint Presentation</vt:lpstr>
      <vt:lpstr>What’s New- Registration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all you do for  Texas public school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Rios, Jose</dc:creator>
  <cp:lastModifiedBy>Rios, Jose</cp:lastModifiedBy>
  <cp:revision>4</cp:revision>
  <dcterms:created xsi:type="dcterms:W3CDTF">2019-09-30T01:22:45Z</dcterms:created>
  <dcterms:modified xsi:type="dcterms:W3CDTF">2019-10-06T14:48:41Z</dcterms:modified>
</cp:coreProperties>
</file>